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18" r:id="rId3"/>
    <p:sldId id="619" r:id="rId4"/>
    <p:sldId id="623" r:id="rId5"/>
    <p:sldId id="624" r:id="rId6"/>
    <p:sldId id="625" r:id="rId7"/>
    <p:sldId id="620" r:id="rId8"/>
    <p:sldId id="621" r:id="rId9"/>
    <p:sldId id="626" r:id="rId10"/>
    <p:sldId id="622" r:id="rId11"/>
    <p:sldId id="627" r:id="rId12"/>
    <p:sldId id="628" r:id="rId13"/>
    <p:sldId id="62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7" autoAdjust="0"/>
    <p:restoredTop sz="92596" autoAdjust="0"/>
  </p:normalViewPr>
  <p:slideViewPr>
    <p:cSldViewPr>
      <p:cViewPr varScale="1">
        <p:scale>
          <a:sx n="95" d="100"/>
          <a:sy n="95" d="100"/>
        </p:scale>
        <p:origin x="1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4/25/18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4716016" y="116632"/>
            <a:ext cx="44279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411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Computer Organization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Wrap 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 Porter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016125"/>
            <a:ext cx="8534400" cy="708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ＭＳ Ｐゴシック" charset="0"/>
              </a:rPr>
              <a:t>Final Exam?  Grades?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 2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ＭＳ Ｐゴシック" charset="0"/>
              </a:rPr>
              <a:t>We are trying to wrap up all grading!</a:t>
            </a:r>
          </a:p>
          <a:p>
            <a:pPr>
              <a:buFont typeface="Wingdings 2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ＭＳ Ｐゴシック" charset="0"/>
            </a:endParaRPr>
          </a:p>
          <a:p>
            <a:pPr>
              <a:buFont typeface="Wingdings 2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ＭＳ Ｐゴシック" charset="0"/>
              </a:rPr>
              <a:t>Final Exam is on Mon, May 7, 12-2pm</a:t>
            </a:r>
            <a:endParaRPr lang="en-US" u="sng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ＭＳ Ｐゴシック" charset="0"/>
            </a:endParaRPr>
          </a:p>
          <a:p>
            <a:pPr>
              <a:buFont typeface="Wingdings 2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ＭＳ Ｐゴシック" charset="0"/>
            </a:endParaRPr>
          </a:p>
          <a:p>
            <a:pPr>
              <a:buFont typeface="Wingdings 2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ＭＳ Ｐゴシック" charset="0"/>
              </a:rPr>
              <a:t>Also, don’t forget to submit your course evaluation!</a:t>
            </a:r>
          </a:p>
        </p:txBody>
      </p:sp>
    </p:spTree>
    <p:extLst>
      <p:ext uri="{BB962C8B-B14F-4D97-AF65-F5344CB8AC3E}">
        <p14:creationId xmlns:p14="http://schemas.microsoft.com/office/powerpoint/2010/main" val="19493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covered:</a:t>
            </a:r>
          </a:p>
          <a:p>
            <a:pPr lvl="1"/>
            <a:r>
              <a:rPr lang="en-US" dirty="0"/>
              <a:t>Everything, but more emphasis on post-midterm material</a:t>
            </a:r>
          </a:p>
          <a:p>
            <a:r>
              <a:rPr lang="en-US" dirty="0"/>
              <a:t>Open-book, open-notes, calculator allowed</a:t>
            </a:r>
          </a:p>
          <a:p>
            <a:r>
              <a:rPr lang="en-US" dirty="0"/>
              <a:t>Laptop required:</a:t>
            </a:r>
          </a:p>
          <a:p>
            <a:pPr lvl="1"/>
            <a:r>
              <a:rPr lang="en-US" dirty="0"/>
              <a:t>Answers will be entered in Sakai (as in the midterm)</a:t>
            </a:r>
          </a:p>
          <a:p>
            <a:r>
              <a:rPr lang="en-US" dirty="0"/>
              <a:t>Sample questions (from past exams) on website</a:t>
            </a:r>
          </a:p>
          <a:p>
            <a:endParaRPr lang="en-US" dirty="0"/>
          </a:p>
          <a:p>
            <a:r>
              <a:rPr lang="en-US" dirty="0"/>
              <a:t>Date/time: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Mon, May 7, 12-2pm</a:t>
            </a:r>
            <a:endParaRPr lang="en-US" u="sng" dirty="0">
              <a:effectLst>
                <a:outerShdw blurRad="38100" dist="38100" dir="2700000" algn="tl">
                  <a:srgbClr val="DDDDDD"/>
                </a:outerShdw>
              </a:effectLst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X (mini project)</a:t>
            </a:r>
          </a:p>
          <a:p>
            <a:pPr lvl="1"/>
            <a:r>
              <a:rPr lang="en-US" dirty="0"/>
              <a:t>scores will be available by the final exam</a:t>
            </a:r>
          </a:p>
          <a:p>
            <a:r>
              <a:rPr lang="en-US" dirty="0"/>
              <a:t>Lowest drops</a:t>
            </a:r>
          </a:p>
          <a:p>
            <a:pPr lvl="1"/>
            <a:r>
              <a:rPr lang="en-US" dirty="0"/>
              <a:t>Sakai already has been set up to drop</a:t>
            </a:r>
          </a:p>
          <a:p>
            <a:pPr lvl="2"/>
            <a:r>
              <a:rPr lang="en-US" dirty="0"/>
              <a:t>lowest 1 lab (amongst Labs 1-10 only)</a:t>
            </a:r>
          </a:p>
          <a:p>
            <a:pPr lvl="2"/>
            <a:r>
              <a:rPr lang="en-US" dirty="0"/>
              <a:t>lowest 1 homework; lowest 2 </a:t>
            </a:r>
            <a:r>
              <a:rPr lang="en-US" dirty="0" err="1"/>
              <a:t>quizes</a:t>
            </a:r>
            <a:endParaRPr lang="en-US" dirty="0"/>
          </a:p>
          <a:p>
            <a:pPr lvl="1"/>
            <a:r>
              <a:rPr lang="en-US" dirty="0"/>
              <a:t>Some of you are missing some scores</a:t>
            </a:r>
          </a:p>
          <a:p>
            <a:pPr lvl="2"/>
            <a:r>
              <a:rPr lang="en-US" dirty="0"/>
              <a:t>will be eventually set to 0 for non-submission</a:t>
            </a:r>
          </a:p>
          <a:p>
            <a:r>
              <a:rPr lang="en-US" dirty="0"/>
              <a:t>Letter grade cut-offs</a:t>
            </a:r>
          </a:p>
          <a:p>
            <a:pPr lvl="1"/>
            <a:r>
              <a:rPr lang="en-US" dirty="0"/>
              <a:t>Will only move lower (in your favor) if at all, but not higher</a:t>
            </a:r>
          </a:p>
        </p:txBody>
      </p:sp>
    </p:spTree>
    <p:extLst>
      <p:ext uri="{BB962C8B-B14F-4D97-AF65-F5344CB8AC3E}">
        <p14:creationId xmlns:p14="http://schemas.microsoft.com/office/powerpoint/2010/main" val="112110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luck for all your finals!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 not forget to submit your course evaluation!</a:t>
            </a:r>
          </a:p>
        </p:txBody>
      </p:sp>
    </p:spTree>
    <p:extLst>
      <p:ext uri="{BB962C8B-B14F-4D97-AF65-F5344CB8AC3E}">
        <p14:creationId xmlns:p14="http://schemas.microsoft.com/office/powerpoint/2010/main" val="120972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016125"/>
            <a:ext cx="8534400" cy="708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Tahoma"/>
              </a:rPr>
              <a:t>What else can we do?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Tahoma"/>
              </a:rPr>
              <a:t>… to improve speed?</a:t>
            </a:r>
          </a:p>
        </p:txBody>
      </p:sp>
    </p:spTree>
    <p:extLst>
      <p:ext uri="{BB962C8B-B14F-4D97-AF65-F5344CB8AC3E}">
        <p14:creationId xmlns:p14="http://schemas.microsoft.com/office/powerpoint/2010/main" val="3366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Tahoma"/>
              </a:rPr>
              <a:t>Multicore/multiprocessor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Tahoma"/>
              </a:rPr>
              <a:t>Use more than one processor = multiprocessor</a:t>
            </a:r>
          </a:p>
          <a:p>
            <a:pPr lvl="1">
              <a:defRPr/>
            </a:pPr>
            <a:r>
              <a:rPr lang="en-US" dirty="0"/>
              <a:t>called </a:t>
            </a:r>
            <a:r>
              <a:rPr lang="en-US" i="1" dirty="0"/>
              <a:t>multicore</a:t>
            </a:r>
            <a:r>
              <a:rPr lang="en-US" dirty="0"/>
              <a:t> when they are all on the same chip</a:t>
            </a:r>
          </a:p>
          <a:p>
            <a:pPr lvl="2">
              <a:defRPr/>
            </a:pPr>
            <a:r>
              <a:rPr lang="en-US" dirty="0"/>
              <a:t>read all about it in Chapter 6 of textbook</a:t>
            </a:r>
          </a:p>
        </p:txBody>
      </p:sp>
      <p:pic>
        <p:nvPicPr>
          <p:cNvPr id="19460" name="Picture 4" descr="f07-02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590800"/>
            <a:ext cx="66389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2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GPUs for data-intensive tasks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Originally developed for graphics</a:t>
            </a:r>
          </a:p>
          <a:p>
            <a:pPr lvl="1">
              <a:defRPr/>
            </a:pPr>
            <a:r>
              <a:rPr lang="en-US" dirty="0"/>
              <a:t>Now rapidly gaining importance for general-purpose computing</a:t>
            </a:r>
          </a:p>
          <a:p>
            <a:pPr lvl="1">
              <a:defRPr/>
            </a:pPr>
            <a:r>
              <a:rPr lang="en-US" dirty="0"/>
              <a:t>Main advantages</a:t>
            </a:r>
          </a:p>
          <a:p>
            <a:pPr lvl="2">
              <a:defRPr/>
            </a:pPr>
            <a:r>
              <a:rPr lang="en-US" dirty="0"/>
              <a:t>Massively data-parallel</a:t>
            </a:r>
          </a:p>
          <a:p>
            <a:pPr lvl="2">
              <a:defRPr/>
            </a:pPr>
            <a:r>
              <a:rPr lang="en-US" dirty="0"/>
              <a:t>Fast memory architectures</a:t>
            </a:r>
          </a:p>
        </p:txBody>
      </p:sp>
      <p:pic>
        <p:nvPicPr>
          <p:cNvPr id="2560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-1384" r="-163"/>
          <a:stretch>
            <a:fillRect/>
          </a:stretch>
        </p:blipFill>
        <p:spPr bwMode="auto">
          <a:xfrm>
            <a:off x="3124200" y="3917776"/>
            <a:ext cx="5718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3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Nanotechnology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Nanoelectronics</a:t>
            </a:r>
            <a:endParaRPr lang="en-US" dirty="0"/>
          </a:p>
          <a:p>
            <a:pPr lvl="1">
              <a:defRPr/>
            </a:pPr>
            <a:r>
              <a:rPr lang="en-US" dirty="0"/>
              <a:t>DNA based self-assembled electronics</a:t>
            </a:r>
          </a:p>
          <a:p>
            <a:pPr lvl="2">
              <a:defRPr/>
            </a:pPr>
            <a:r>
              <a:rPr lang="en-US" dirty="0"/>
              <a:t>Use DNA to fabricate tinier transistors than possible today using laser/lithographic techniques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6711"/>
            <a:ext cx="4876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8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Energy-efficient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Many many research directions…</a:t>
            </a:r>
          </a:p>
          <a:p>
            <a:pPr lvl="1">
              <a:defRPr/>
            </a:pPr>
            <a:r>
              <a:rPr lang="en-US" dirty="0"/>
              <a:t>A new and very interesting one is “energy harvesting”</a:t>
            </a:r>
          </a:p>
          <a:p>
            <a:pPr lvl="1">
              <a:defRPr/>
            </a:pPr>
            <a:r>
              <a:rPr lang="en-US" dirty="0"/>
              <a:t>Smart home:  Internet-of-Things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8219"/>
            <a:ext cx="63246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43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016125"/>
            <a:ext cx="8534400" cy="708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ＭＳ Ｐゴシック" charset="0"/>
              </a:rPr>
              <a:t>That’s it folks!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Wingdings 2" charset="0"/>
              <a:buNone/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ＭＳ Ｐゴシック" charset="0"/>
            </a:endParaRPr>
          </a:p>
          <a:p>
            <a:pPr marL="514350" indent="-514350">
              <a:buFont typeface="Wingdings 2" charset="0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ＭＳ Ｐゴシック" charset="0"/>
              </a:rPr>
              <a:t>So, what did we learn this semester?</a:t>
            </a:r>
          </a:p>
        </p:txBody>
      </p:sp>
    </p:spTree>
    <p:extLst>
      <p:ext uri="{BB962C8B-B14F-4D97-AF65-F5344CB8AC3E}">
        <p14:creationId xmlns:p14="http://schemas.microsoft.com/office/powerpoint/2010/main" val="365605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ＭＳ Ｐゴシック" charset="0"/>
              </a:rPr>
              <a:t>What we learnt this semester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You now have a pretty good idea about how computers are designed and how they work:</a:t>
            </a:r>
          </a:p>
          <a:p>
            <a:pPr lvl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How performance is measured</a:t>
            </a:r>
          </a:p>
          <a:p>
            <a:pPr lvl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How data and instructions are represented</a:t>
            </a:r>
          </a:p>
          <a:p>
            <a:pPr lvl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How arithmetic and logic operations are performed</a:t>
            </a:r>
          </a:p>
          <a:p>
            <a:pPr lvl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How ALU and control circuits are implemented</a:t>
            </a:r>
          </a:p>
          <a:p>
            <a:pPr lvl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How registers and memory are implemented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Lots of lower-level programming experience:</a:t>
            </a:r>
          </a:p>
          <a:p>
            <a:pPr lvl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 and MIPS</a:t>
            </a:r>
          </a:p>
          <a:p>
            <a:pPr lvl="2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This is how programs are actually executed!</a:t>
            </a:r>
          </a:p>
          <a:p>
            <a:pPr lvl="2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This is how OS/networking code is actually written!</a:t>
            </a:r>
          </a:p>
          <a:p>
            <a:pPr lvl="2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Java and other higher-level languages are convenient high-level abstractions.  You probably have new appreciation for them!</a:t>
            </a:r>
          </a:p>
        </p:txBody>
      </p:sp>
    </p:spTree>
    <p:extLst>
      <p:ext uri="{BB962C8B-B14F-4D97-AF65-F5344CB8AC3E}">
        <p14:creationId xmlns:p14="http://schemas.microsoft.com/office/powerpoint/2010/main" val="403584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016125"/>
            <a:ext cx="8534400" cy="708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Where to go from here?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524250"/>
            <a:ext cx="8458200" cy="2952750"/>
          </a:xfrm>
        </p:spPr>
        <p:txBody>
          <a:bodyPr/>
          <a:lstStyle/>
          <a:p>
            <a:pPr marL="514350" indent="-514350" algn="l">
              <a:buFont typeface="Wingdings 2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Courses you can take in the future:</a:t>
            </a:r>
          </a:p>
          <a:p>
            <a:pPr marL="514350" indent="-514350" algn="l">
              <a:buFont typeface="Wingdings 2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	COMP 530:  Operating Systems</a:t>
            </a:r>
          </a:p>
          <a:p>
            <a:pPr marL="514350" indent="-514350" algn="l">
              <a:buFont typeface="Wingdings 2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	COMP 541:  Digital Logic and Computer Design</a:t>
            </a:r>
          </a:p>
          <a:p>
            <a:pPr marL="514350" indent="-514350" algn="l">
              <a:buFont typeface="Wingdings 2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	COMP 740:  Computer Architecture [grad]</a:t>
            </a:r>
          </a:p>
        </p:txBody>
      </p:sp>
    </p:spTree>
    <p:extLst>
      <p:ext uri="{BB962C8B-B14F-4D97-AF65-F5344CB8AC3E}">
        <p14:creationId xmlns:p14="http://schemas.microsoft.com/office/powerpoint/2010/main" val="172277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11296</TotalTime>
  <Words>413</Words>
  <Application>Microsoft Macintosh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Tahoma</vt:lpstr>
      <vt:lpstr>Wingdings 2</vt:lpstr>
      <vt:lpstr>Office Theme</vt:lpstr>
      <vt:lpstr>Wrap Up</vt:lpstr>
      <vt:lpstr>What else can we do?</vt:lpstr>
      <vt:lpstr>Multicore/multiprocessor</vt:lpstr>
      <vt:lpstr>GPUs for data-intensive tasks</vt:lpstr>
      <vt:lpstr>Nanotechnology</vt:lpstr>
      <vt:lpstr>Energy-efficient design</vt:lpstr>
      <vt:lpstr>That’s it folks!</vt:lpstr>
      <vt:lpstr>What we learnt this semester</vt:lpstr>
      <vt:lpstr>Where to go from here?</vt:lpstr>
      <vt:lpstr>Final Exam?  Grades?</vt:lpstr>
      <vt:lpstr>Final Exam</vt:lpstr>
      <vt:lpstr>Grading</vt:lpstr>
      <vt:lpstr>Good luck for all your finals!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Don Porter</cp:lastModifiedBy>
  <cp:revision>202</cp:revision>
  <dcterms:created xsi:type="dcterms:W3CDTF">2012-09-21T01:57:31Z</dcterms:created>
  <dcterms:modified xsi:type="dcterms:W3CDTF">2018-04-25T19:54:07Z</dcterms:modified>
</cp:coreProperties>
</file>