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9"/>
  </p:notesMasterIdLst>
  <p:handoutMasterIdLst>
    <p:handoutMasterId r:id="rId10"/>
  </p:handoutMasterIdLst>
  <p:sldIdLst>
    <p:sldId id="366" r:id="rId2"/>
    <p:sldId id="367" r:id="rId3"/>
    <p:sldId id="369" r:id="rId4"/>
    <p:sldId id="371" r:id="rId5"/>
    <p:sldId id="373" r:id="rId6"/>
    <p:sldId id="374" r:id="rId7"/>
    <p:sldId id="375" r:id="rId8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DB2B"/>
    <a:srgbClr val="00ADEE"/>
    <a:srgbClr val="16669E"/>
    <a:srgbClr val="E1332A"/>
    <a:srgbClr val="0D7295"/>
    <a:srgbClr val="C7EBFC"/>
    <a:srgbClr val="FFF8AA"/>
    <a:srgbClr val="9E0B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9139" autoAdjust="0"/>
  </p:normalViewPr>
  <p:slideViewPr>
    <p:cSldViewPr>
      <p:cViewPr varScale="1">
        <p:scale>
          <a:sx n="79" d="100"/>
          <a:sy n="79" d="100"/>
        </p:scale>
        <p:origin x="98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D7909987-0BEE-4422-991D-ABAE951C3687}" type="datetimeFigureOut">
              <a:rPr lang="en-US"/>
              <a:pPr>
                <a:defRPr/>
              </a:pPr>
              <a:t>6/16/2017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BCD98BF-3938-4E9B-A0E1-31D351FEBA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16138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30D485C-5FDA-4A20-82F3-21D516F9AA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44825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14384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81176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4000" y="228600"/>
            <a:ext cx="2082800" cy="6489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228600"/>
            <a:ext cx="6096000" cy="6489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74093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500" y="203200"/>
            <a:ext cx="8229600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26332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386512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62088"/>
            <a:ext cx="4038600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62088"/>
            <a:ext cx="4038600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02352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98921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324856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480673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674799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39146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7391400" y="60198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1027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62088"/>
            <a:ext cx="8229600" cy="525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8496300" y="6388100"/>
            <a:ext cx="647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B8173950-D7B5-45AE-8421-1E7B0B49D5C0}" type="slidenum">
              <a:rPr lang="en-US" altLang="en-US"/>
              <a:pPr eaLnBrk="1" hangingPunct="1">
                <a:spcBef>
                  <a:spcPct val="50000"/>
                </a:spcBef>
              </a:pPr>
              <a:t>‹#›</a:t>
            </a:fld>
            <a:endParaRPr lang="en-US" altLang="en-US"/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2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52400"/>
            <a:ext cx="8153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304800" y="384175"/>
            <a:ext cx="8763000" cy="831850"/>
          </a:xfrm>
          <a:prstGeom prst="rect">
            <a:avLst/>
          </a:prstGeom>
          <a:solidFill>
            <a:srgbClr val="16669E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Diamond 12"/>
          <p:cNvSpPr/>
          <p:nvPr userDrawn="1"/>
        </p:nvSpPr>
        <p:spPr>
          <a:xfrm>
            <a:off x="12700" y="38100"/>
            <a:ext cx="609600" cy="609600"/>
          </a:xfrm>
          <a:prstGeom prst="diamond">
            <a:avLst/>
          </a:prstGeom>
          <a:solidFill>
            <a:srgbClr val="CBD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Diamond 13"/>
          <p:cNvSpPr/>
          <p:nvPr userDrawn="1"/>
        </p:nvSpPr>
        <p:spPr>
          <a:xfrm>
            <a:off x="127000" y="152400"/>
            <a:ext cx="381000" cy="381000"/>
          </a:xfrm>
          <a:prstGeom prst="diamond">
            <a:avLst/>
          </a:prstGeom>
          <a:solidFill>
            <a:srgbClr val="1666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>
          <a:solidFill>
            <a:srgbClr val="0073AE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rgbClr val="0073AE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rgbClr val="0073AE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rgbClr val="0073AE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rgbClr val="0073AE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rgbClr val="0073AE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800" dirty="0" smtClean="0"/>
              <a:t>Probability and Counting Exercises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99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indent="0">
                  <a:spcBef>
                    <a:spcPct val="0"/>
                  </a:spcBef>
                </a:pPr>
                <a:r>
                  <a:rPr lang="en-US" altLang="en-US" dirty="0" smtClean="0"/>
                  <a:t>How many different 1-operand logic operator can we have?</a:t>
                </a:r>
              </a:p>
              <a:p>
                <a:pPr marL="0" indent="0">
                  <a:spcBef>
                    <a:spcPct val="0"/>
                  </a:spcBef>
                </a:pPr>
                <a:r>
                  <a:rPr lang="en-US" altLang="en-US" dirty="0" smtClean="0"/>
                  <a:t>E.g., ~ is a 1-operand logic operator.</a:t>
                </a:r>
              </a:p>
              <a:p>
                <a:pPr marL="0" indent="0">
                  <a:spcBef>
                    <a:spcPct val="0"/>
                  </a:spcBef>
                </a:pPr>
                <a:endParaRPr lang="en-US" altLang="en-US" dirty="0"/>
              </a:p>
              <a:p>
                <a:pPr marL="0" indent="0">
                  <a:spcBef>
                    <a:spcPct val="0"/>
                  </a:spcBef>
                </a:pPr>
                <a:r>
                  <a:rPr lang="en-US" altLang="en-US" dirty="0"/>
                  <a:t>How many different </a:t>
                </a:r>
                <a:r>
                  <a:rPr lang="en-US" altLang="en-US" dirty="0" smtClean="0"/>
                  <a:t>2-operand </a:t>
                </a:r>
                <a:r>
                  <a:rPr lang="en-US" altLang="en-US" dirty="0"/>
                  <a:t>logic operator can we have?</a:t>
                </a:r>
              </a:p>
              <a:p>
                <a:pPr marL="0" indent="0">
                  <a:spcBef>
                    <a:spcPct val="0"/>
                  </a:spcBef>
                </a:pPr>
                <a:r>
                  <a:rPr lang="en-US" altLang="en-US" dirty="0" smtClean="0"/>
                  <a:t>E.g., </a:t>
                </a:r>
                <a14:m>
                  <m:oMath xmlns:m="http://schemas.openxmlformats.org/officeDocument/2006/math">
                    <m:r>
                      <a:rPr lang="en-US" alt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lang="en-US" altLang="en-US" dirty="0" smtClean="0"/>
                  <a:t>, </a:t>
                </a:r>
                <a14:m>
                  <m:oMath xmlns:m="http://schemas.openxmlformats.org/officeDocument/2006/math">
                    <m:r>
                      <a:rPr lang="en-US" alt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∨</m:t>
                    </m:r>
                  </m:oMath>
                </a14:m>
                <a:r>
                  <a:rPr lang="en-US" altLang="en-US" dirty="0" smtClean="0"/>
                  <a:t>, </a:t>
                </a:r>
                <a14:m>
                  <m:oMath xmlns:m="http://schemas.openxmlformats.org/officeDocument/2006/math">
                    <m:r>
                      <a:rPr lang="en-US" alt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altLang="en-US" dirty="0" smtClean="0"/>
                  <a:t> are 2-operand logic operators.</a:t>
                </a:r>
                <a:endParaRPr lang="en-US" altLang="en-US" dirty="0"/>
              </a:p>
              <a:p>
                <a:pPr marL="0" indent="0">
                  <a:spcBef>
                    <a:spcPct val="0"/>
                  </a:spcBef>
                </a:pPr>
                <a:endParaRPr lang="en-US" altLang="en-US" dirty="0"/>
              </a:p>
            </p:txBody>
          </p:sp>
        </mc:Choice>
        <mc:Fallback xmlns="">
          <p:sp>
            <p:nvSpPr>
              <p:cNvPr id="409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0">
                <a:blip r:embed="rId2"/>
                <a:stretch>
                  <a:fillRect l="-1111" t="-812" r="-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366438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800" dirty="0" smtClean="0"/>
              <a:t>Probability and Counting Exercises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ct val="0"/>
              </a:spcBef>
            </a:pPr>
            <a:r>
              <a:rPr lang="en-US" altLang="en-US" dirty="0" smtClean="0"/>
              <a:t>Suppose 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 is a finite set of 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 elements and </a:t>
            </a:r>
            <a:r>
              <a:rPr lang="en-US" altLang="en-US" i="1" dirty="0" smtClean="0"/>
              <a:t>Y</a:t>
            </a:r>
            <a:r>
              <a:rPr lang="en-US" altLang="en-US" dirty="0" smtClean="0"/>
              <a:t> is a finite set of </a:t>
            </a:r>
            <a:r>
              <a:rPr lang="en-US" altLang="en-US" i="1" dirty="0" smtClean="0"/>
              <a:t>y</a:t>
            </a:r>
            <a:r>
              <a:rPr lang="en-US" altLang="en-US" dirty="0" smtClean="0"/>
              <a:t> elements.</a:t>
            </a:r>
          </a:p>
          <a:p>
            <a:pPr marL="0" indent="0">
              <a:spcBef>
                <a:spcPct val="0"/>
              </a:spcBef>
            </a:pPr>
            <a:endParaRPr lang="en-US" altLang="en-US" dirty="0"/>
          </a:p>
          <a:p>
            <a:pPr marL="0" indent="0">
              <a:spcBef>
                <a:spcPct val="0"/>
              </a:spcBef>
            </a:pPr>
            <a:r>
              <a:rPr lang="en-US" altLang="en-US" dirty="0" smtClean="0"/>
              <a:t>How many different functions from 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 to </a:t>
            </a:r>
            <a:r>
              <a:rPr lang="en-US" altLang="en-US" i="1" dirty="0" smtClean="0"/>
              <a:t>Y </a:t>
            </a:r>
            <a:r>
              <a:rPr lang="en-US" altLang="en-US" dirty="0" smtClean="0"/>
              <a:t>?</a:t>
            </a:r>
          </a:p>
          <a:p>
            <a:pPr marL="0" indent="0">
              <a:spcBef>
                <a:spcPct val="0"/>
              </a:spcBef>
            </a:pPr>
            <a:endParaRPr lang="en-US" altLang="en-US" dirty="0"/>
          </a:p>
          <a:p>
            <a:pPr marL="0" indent="0">
              <a:spcBef>
                <a:spcPct val="0"/>
              </a:spcBef>
            </a:pPr>
            <a:r>
              <a:rPr lang="en-US" altLang="en-US" dirty="0" smtClean="0"/>
              <a:t>How many different relations from 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 to </a:t>
            </a:r>
            <a:r>
              <a:rPr lang="en-US" altLang="en-US" i="1" dirty="0" smtClean="0"/>
              <a:t>Y </a:t>
            </a:r>
            <a:r>
              <a:rPr lang="en-US" altLang="en-US" dirty="0" smtClean="0"/>
              <a:t>?</a:t>
            </a:r>
            <a:endParaRPr lang="en-US" altLang="en-US" dirty="0"/>
          </a:p>
          <a:p>
            <a:pPr marL="0" indent="0">
              <a:spcBef>
                <a:spcPct val="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296964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800" dirty="0" smtClean="0"/>
              <a:t>Probability and Counting Exercises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ct val="0"/>
              </a:spcBef>
            </a:pPr>
            <a:r>
              <a:rPr lang="en-US" altLang="en-US" dirty="0" smtClean="0"/>
              <a:t>In the World Cup soccer game finals, there are 32 teams that need to be divided to 8 different groups with 4 teams per group.</a:t>
            </a:r>
          </a:p>
          <a:p>
            <a:pPr marL="0" indent="0">
              <a:spcBef>
                <a:spcPct val="0"/>
              </a:spcBef>
            </a:pPr>
            <a:endParaRPr lang="en-US" altLang="en-US" dirty="0"/>
          </a:p>
          <a:p>
            <a:pPr marL="0" indent="0">
              <a:spcBef>
                <a:spcPct val="0"/>
              </a:spcBef>
            </a:pPr>
            <a:r>
              <a:rPr lang="en-US" altLang="en-US" dirty="0" smtClean="0"/>
              <a:t>How many different group results?</a:t>
            </a:r>
          </a:p>
          <a:p>
            <a:pPr marL="0" indent="0">
              <a:spcBef>
                <a:spcPct val="0"/>
              </a:spcBef>
            </a:pPr>
            <a:endParaRPr lang="en-US" altLang="en-US" dirty="0"/>
          </a:p>
          <a:p>
            <a:pPr marL="457200" indent="-457200">
              <a:spcBef>
                <a:spcPct val="0"/>
              </a:spcBef>
              <a:buAutoNum type="arabicPeriod"/>
            </a:pPr>
            <a:r>
              <a:rPr lang="en-US" altLang="en-US" dirty="0" smtClean="0"/>
              <a:t>If the group names (Group A,B,C,…H) matter</a:t>
            </a:r>
          </a:p>
          <a:p>
            <a:pPr marL="457200" indent="-457200">
              <a:spcBef>
                <a:spcPct val="0"/>
              </a:spcBef>
              <a:buAutoNum type="arabicPeriod"/>
            </a:pPr>
            <a:endParaRPr lang="en-US" altLang="en-US" dirty="0"/>
          </a:p>
          <a:p>
            <a:pPr marL="457200" indent="-457200">
              <a:spcBef>
                <a:spcPct val="0"/>
              </a:spcBef>
              <a:buAutoNum type="arabicPeriod"/>
            </a:pPr>
            <a:r>
              <a:rPr lang="en-US" altLang="en-US" dirty="0" smtClean="0"/>
              <a:t>If the group names do not matter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419343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800" dirty="0" smtClean="0"/>
              <a:t>Probability and Counting Exercises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62088"/>
            <a:ext cx="8458200" cy="5256212"/>
          </a:xfrm>
        </p:spPr>
        <p:txBody>
          <a:bodyPr/>
          <a:lstStyle/>
          <a:p>
            <a:pPr marL="0" indent="0">
              <a:spcBef>
                <a:spcPct val="0"/>
              </a:spcBef>
            </a:pPr>
            <a:r>
              <a:rPr lang="en-US" altLang="en-US" dirty="0" smtClean="0"/>
              <a:t>What is the probability that a randomly chosen 4-digit integer has distinct digits and is odd?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311269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800" dirty="0" smtClean="0"/>
              <a:t>Probability and Counting Exercises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62088"/>
            <a:ext cx="8458200" cy="5256212"/>
          </a:xfrm>
        </p:spPr>
        <p:txBody>
          <a:bodyPr/>
          <a:lstStyle/>
          <a:p>
            <a:pPr marL="0" indent="0">
              <a:spcBef>
                <a:spcPct val="0"/>
              </a:spcBef>
            </a:pPr>
            <a:r>
              <a:rPr lang="en-US" altLang="en-US" dirty="0" smtClean="0"/>
              <a:t>There are 100 students and three courses, CS, MATH, and ENGLISH to take. We know</a:t>
            </a:r>
          </a:p>
          <a:p>
            <a:pPr marL="0" indent="0">
              <a:spcBef>
                <a:spcPct val="0"/>
              </a:spcBef>
            </a:pPr>
            <a:r>
              <a:rPr lang="en-US" altLang="en-US" dirty="0" smtClean="0"/>
              <a:t>28 students are taking CS, 26 students are taking MATH, and 14 are taking ENGLISH, 8 students are taking both CS and MATH, 4 students are taking both CS and ENGLISH, and 3 students are taking both MATH and ENGLISH, 2 students are taking all three courses.</a:t>
            </a:r>
          </a:p>
          <a:p>
            <a:pPr marL="0" indent="0">
              <a:spcBef>
                <a:spcPct val="0"/>
              </a:spcBef>
            </a:pPr>
            <a:endParaRPr lang="en-US" altLang="en-US" dirty="0"/>
          </a:p>
          <a:p>
            <a:pPr marL="0" indent="0">
              <a:spcBef>
                <a:spcPct val="0"/>
              </a:spcBef>
            </a:pPr>
            <a:r>
              <a:rPr lang="en-US" altLang="en-US" dirty="0" smtClean="0"/>
              <a:t>How many students are taking at least one course?</a:t>
            </a:r>
          </a:p>
          <a:p>
            <a:pPr marL="0" indent="0">
              <a:spcBef>
                <a:spcPct val="0"/>
              </a:spcBef>
            </a:pPr>
            <a:r>
              <a:rPr lang="en-US" altLang="en-US" dirty="0" smtClean="0"/>
              <a:t>How many students are not taking any course?</a:t>
            </a:r>
          </a:p>
          <a:p>
            <a:pPr marL="0" indent="0">
              <a:spcBef>
                <a:spcPct val="0"/>
              </a:spcBef>
            </a:pPr>
            <a:r>
              <a:rPr lang="en-US" altLang="en-US" dirty="0" smtClean="0"/>
              <a:t>How many students are taking CS and MATH but not ENGLISH?</a:t>
            </a:r>
          </a:p>
          <a:p>
            <a:pPr marL="0" indent="0">
              <a:spcBef>
                <a:spcPct val="0"/>
              </a:spcBef>
            </a:pPr>
            <a:r>
              <a:rPr lang="en-US" altLang="en-US" dirty="0" smtClean="0"/>
              <a:t>How many student are taking MATH but neither of the other two?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291129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800" dirty="0" smtClean="0"/>
              <a:t>Probability and Counting Exercises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62088"/>
            <a:ext cx="8458200" cy="5256212"/>
          </a:xfrm>
        </p:spPr>
        <p:txBody>
          <a:bodyPr/>
          <a:lstStyle/>
          <a:p>
            <a:pPr marL="0" indent="0">
              <a:spcBef>
                <a:spcPct val="0"/>
              </a:spcBef>
            </a:pPr>
            <a:r>
              <a:rPr lang="en-US" altLang="en-US" dirty="0" smtClean="0"/>
              <a:t>There are two exam for a certain course. </a:t>
            </a:r>
          </a:p>
          <a:p>
            <a:pPr marL="0" indent="0">
              <a:spcBef>
                <a:spcPct val="0"/>
              </a:spcBef>
            </a:pPr>
            <a:endParaRPr lang="en-US" altLang="en-US" dirty="0"/>
          </a:p>
          <a:p>
            <a:pPr marL="0" indent="0">
              <a:spcBef>
                <a:spcPct val="0"/>
              </a:spcBef>
            </a:pPr>
            <a:r>
              <a:rPr lang="en-US" altLang="en-US" dirty="0" smtClean="0"/>
              <a:t>25% students in class got 90+ in the first exam, and 15% students in class got 90+ in both exams.</a:t>
            </a:r>
          </a:p>
          <a:p>
            <a:pPr marL="0" indent="0">
              <a:spcBef>
                <a:spcPct val="0"/>
              </a:spcBef>
            </a:pPr>
            <a:endParaRPr lang="en-US" altLang="en-US" dirty="0"/>
          </a:p>
          <a:p>
            <a:pPr marL="0" indent="0">
              <a:spcBef>
                <a:spcPct val="0"/>
              </a:spcBef>
            </a:pPr>
            <a:r>
              <a:rPr lang="en-US" altLang="en-US" dirty="0" smtClean="0"/>
              <a:t>What percentage of students who got 90+ in the first exam also got 90+ in the second exam?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054125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800" dirty="0" smtClean="0"/>
              <a:t>Probability and Counting Exercises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62088"/>
            <a:ext cx="8458200" cy="5256212"/>
          </a:xfrm>
        </p:spPr>
        <p:txBody>
          <a:bodyPr/>
          <a:lstStyle/>
          <a:p>
            <a:pPr marL="0" indent="0">
              <a:spcBef>
                <a:spcPct val="0"/>
              </a:spcBef>
            </a:pPr>
            <a:r>
              <a:rPr lang="en-US" altLang="en-US" dirty="0" smtClean="0"/>
              <a:t>Two different factories both produce a certain automobile part. The defective rate of the first factory is 2%, and the defective rate of the second factory is 5%. In a supply of 180 such automobile parts, 100 were from the first factory and 80 were from the second factory.</a:t>
            </a:r>
          </a:p>
          <a:p>
            <a:pPr marL="0" indent="0">
              <a:spcBef>
                <a:spcPct val="0"/>
              </a:spcBef>
            </a:pPr>
            <a:endParaRPr lang="en-US" altLang="en-US" dirty="0"/>
          </a:p>
          <a:p>
            <a:pPr marL="0" indent="0">
              <a:spcBef>
                <a:spcPct val="0"/>
              </a:spcBef>
            </a:pPr>
            <a:r>
              <a:rPr lang="en-US" altLang="en-US" dirty="0" smtClean="0"/>
              <a:t>What the probability that a part chosen at random from the 180 is from the first factory?</a:t>
            </a:r>
          </a:p>
          <a:p>
            <a:pPr marL="0" indent="0">
              <a:spcBef>
                <a:spcPct val="0"/>
              </a:spcBef>
            </a:pPr>
            <a:r>
              <a:rPr lang="en-US" altLang="en-US" dirty="0"/>
              <a:t>What the probability that a part chosen at random from the 180 is </a:t>
            </a:r>
            <a:r>
              <a:rPr lang="en-US" altLang="en-US" dirty="0" smtClean="0"/>
              <a:t>defective?</a:t>
            </a:r>
          </a:p>
          <a:p>
            <a:pPr marL="0" indent="0">
              <a:spcBef>
                <a:spcPct val="0"/>
              </a:spcBef>
            </a:pPr>
            <a:r>
              <a:rPr lang="en-US" altLang="en-US" dirty="0" smtClean="0"/>
              <a:t>If a randomly chosen part is defective, what is the probability that it came from the first factory?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889022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McKBAlgP8">
  <a:themeElements>
    <a:clrScheme name="McKBAlgP8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cKBAlgP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cKBAlgP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McKBAlgP8</Template>
  <TotalTime>1794</TotalTime>
  <Words>454</Words>
  <Application>Microsoft Office PowerPoint</Application>
  <PresentationFormat>全屏显示(4:3)</PresentationFormat>
  <Paragraphs>42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0" baseType="lpstr">
      <vt:lpstr>Arial</vt:lpstr>
      <vt:lpstr>Cambria Math</vt:lpstr>
      <vt:lpstr>McKBAlgP8</vt:lpstr>
      <vt:lpstr>Probability and Counting Exercises</vt:lpstr>
      <vt:lpstr>Probability and Counting Exercises</vt:lpstr>
      <vt:lpstr>Probability and Counting Exercises</vt:lpstr>
      <vt:lpstr>Probability and Counting Exercises</vt:lpstr>
      <vt:lpstr>Probability and Counting Exercises</vt:lpstr>
      <vt:lpstr>Probability and Counting Exercises</vt:lpstr>
      <vt:lpstr>Probability and Counting Exercises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gchaudhari</dc:creator>
  <cp:lastModifiedBy>Kecheng Yang</cp:lastModifiedBy>
  <cp:revision>439</cp:revision>
  <dcterms:created xsi:type="dcterms:W3CDTF">2010-10-18T10:39:55Z</dcterms:created>
  <dcterms:modified xsi:type="dcterms:W3CDTF">2017-06-16T16:42:33Z</dcterms:modified>
</cp:coreProperties>
</file>