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05" r:id="rId11"/>
    <p:sldId id="306" r:id="rId12"/>
    <p:sldId id="307" r:id="rId13"/>
    <p:sldId id="308" r:id="rId14"/>
    <p:sldId id="309" r:id="rId15"/>
    <p:sldId id="310" r:id="rId16"/>
    <p:sldId id="303" r:id="rId17"/>
    <p:sldId id="302" r:id="rId18"/>
    <p:sldId id="296" r:id="rId19"/>
    <p:sldId id="312" r:id="rId20"/>
    <p:sldId id="329" r:id="rId21"/>
    <p:sldId id="330" r:id="rId22"/>
    <p:sldId id="334" r:id="rId23"/>
    <p:sldId id="335" r:id="rId24"/>
    <p:sldId id="336" r:id="rId25"/>
    <p:sldId id="337" r:id="rId26"/>
    <p:sldId id="338" r:id="rId27"/>
    <p:sldId id="340" r:id="rId28"/>
    <p:sldId id="341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B"/>
    <a:srgbClr val="00ADEE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139" autoAdjust="0"/>
  </p:normalViewPr>
  <p:slideViewPr>
    <p:cSldViewPr>
      <p:cViewPr varScale="1">
        <p:scale>
          <a:sx n="121" d="100"/>
          <a:sy n="121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7909987-0BEE-4422-991D-ABAE951C3687}" type="datetimeFigureOut">
              <a:rPr lang="en-US"/>
              <a:pPr>
                <a:defRPr/>
              </a:pPr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CD98BF-3938-4E9B-A0E1-31D351FEB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61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0D485C-5FDA-4A20-82F3-21D516F9A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8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CCE7A9-2CA7-4BB9-BDE1-A0416F6A265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87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3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17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40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633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65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35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892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48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06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74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14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8173950-D7B5-45AE-8421-1E7B0B49D5C0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Modular Arithmetic with Applications to Cryptography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smtClean="0"/>
              <a:t>Cryptography is the study of methods for sending secret messages.</a:t>
            </a:r>
          </a:p>
          <a:p>
            <a:pPr marL="0" indent="0">
              <a:spcBef>
                <a:spcPct val="0"/>
              </a:spcBef>
            </a:pPr>
            <a:endParaRPr lang="en-US" altLang="en-US" smtClean="0"/>
          </a:p>
          <a:p>
            <a:pPr marL="0" indent="0">
              <a:spcBef>
                <a:spcPct val="0"/>
              </a:spcBef>
            </a:pPr>
            <a:r>
              <a:rPr lang="en-US" altLang="en-US" smtClean="0"/>
              <a:t>It involves </a:t>
            </a:r>
            <a:r>
              <a:rPr lang="en-US" altLang="en-US" b="1" smtClean="0"/>
              <a:t>encryption</a:t>
            </a:r>
            <a:r>
              <a:rPr lang="en-US" altLang="en-US" smtClean="0"/>
              <a:t>, in which a message, called </a:t>
            </a:r>
            <a:r>
              <a:rPr lang="en-US" altLang="en-US" b="1" smtClean="0"/>
              <a:t>plaintext</a:t>
            </a:r>
            <a:r>
              <a:rPr lang="en-US" altLang="en-US" smtClean="0"/>
              <a:t>, is converted into a form, called </a:t>
            </a:r>
            <a:r>
              <a:rPr lang="en-US" altLang="en-US" b="1" smtClean="0"/>
              <a:t>ciphertext</a:t>
            </a:r>
            <a:r>
              <a:rPr lang="en-US" altLang="en-US" smtClean="0"/>
              <a:t>, that may be sent over channels possibly open to view by outside parties. The receiver of the ciphertext uses </a:t>
            </a:r>
            <a:r>
              <a:rPr lang="en-US" altLang="en-US" b="1" smtClean="0"/>
              <a:t>decryption</a:t>
            </a:r>
            <a:r>
              <a:rPr lang="en-US" altLang="en-US" smtClean="0"/>
              <a:t> to convert the ciphertext back into plaintext.</a:t>
            </a:r>
          </a:p>
          <a:p>
            <a:pPr marL="0" indent="0">
              <a:spcBef>
                <a:spcPct val="0"/>
              </a:spcBef>
            </a:pPr>
            <a:endParaRPr lang="en-US" altLang="en-US" smtClean="0"/>
          </a:p>
          <a:p>
            <a:pPr marL="0" indent="0">
              <a:spcBef>
                <a:spcPct val="0"/>
              </a:spcBef>
            </a:pPr>
            <a:r>
              <a:rPr lang="en-US" altLang="en-US" smtClean="0"/>
              <a:t>In the past the primary use of cryptography was for government and military intelligence, and this use continues to be important. </a:t>
            </a:r>
            <a:endParaRPr lang="en-US" altLang="en-US" i="1" smtClean="0"/>
          </a:p>
        </p:txBody>
      </p:sp>
    </p:spTree>
    <p:extLst>
      <p:ext uri="{BB962C8B-B14F-4D97-AF65-F5344CB8AC3E}">
        <p14:creationId xmlns:p14="http://schemas.microsoft.com/office/powerpoint/2010/main" val="353664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Antisymmetry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We have defined three properties of relations: reflexivity, symmetry, and transitivity. A fourth property of relations is called </a:t>
            </a:r>
            <a:r>
              <a:rPr lang="en-US" altLang="en-US" i="1" smtClean="0"/>
              <a:t>antisymmetry</a:t>
            </a:r>
            <a:r>
              <a:rPr lang="en-US" altLang="en-US" smtClean="0"/>
              <a:t>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In terms of the arrow diagram of a relation, saying that a relation is antisymmetric is the same as saying that whenever there is an arrow going from one element to another </a:t>
            </a:r>
            <a:r>
              <a:rPr lang="en-US" altLang="en-US" i="1" smtClean="0"/>
              <a:t>distinct</a:t>
            </a:r>
            <a:r>
              <a:rPr lang="en-US" altLang="en-US" smtClean="0"/>
              <a:t> element, there is </a:t>
            </a:r>
            <a:r>
              <a:rPr lang="en-US" altLang="en-US" i="1" smtClean="0"/>
              <a:t>not</a:t>
            </a:r>
            <a:r>
              <a:rPr lang="en-US" altLang="en-US" smtClean="0"/>
              <a:t> an arrow going back from the second to the first.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Antisymmetry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By taking the negation of the definition, you can see that a relation </a:t>
            </a:r>
            <a:r>
              <a:rPr lang="en-US" altLang="en-US" i="1" smtClean="0"/>
              <a:t>R</a:t>
            </a:r>
            <a:r>
              <a:rPr lang="en-US" altLang="en-US" smtClean="0"/>
              <a:t> is </a:t>
            </a:r>
            <a:r>
              <a:rPr lang="en-US" altLang="en-US" b="1" i="1" smtClean="0"/>
              <a:t>not </a:t>
            </a:r>
            <a:r>
              <a:rPr lang="en-US" altLang="en-US" b="1" smtClean="0"/>
              <a:t>antisymmetric</a:t>
            </a:r>
            <a:r>
              <a:rPr lang="en-US" altLang="en-US" b="1" i="1" smtClean="0"/>
              <a:t> </a:t>
            </a:r>
            <a:r>
              <a:rPr lang="en-US" altLang="en-US" smtClean="0"/>
              <a:t>if, and only if,</a:t>
            </a:r>
          </a:p>
          <a:p>
            <a:pPr marL="0" indent="0"/>
            <a:endParaRPr lang="en-US" altLang="en-US" sz="1200" smtClean="0"/>
          </a:p>
          <a:p>
            <a:pPr marL="0" indent="0"/>
            <a:r>
              <a:rPr lang="en-US" altLang="en-US" smtClean="0"/>
              <a:t>there are elements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in </a:t>
            </a:r>
            <a:r>
              <a:rPr lang="en-US" altLang="en-US" i="1" smtClean="0"/>
              <a:t>A</a:t>
            </a:r>
            <a:r>
              <a:rPr lang="en-US" altLang="en-US" smtClean="0"/>
              <a:t> such that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i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i="1" smtClean="0"/>
              <a:t>R</a:t>
            </a:r>
            <a:r>
              <a:rPr lang="en-US" altLang="en-US" smtClean="0"/>
              <a:t> </a:t>
            </a:r>
            <a:r>
              <a:rPr lang="en-US" altLang="en-US" i="1" smtClean="0"/>
              <a:t>a</a:t>
            </a:r>
            <a:r>
              <a:rPr lang="en-US" altLang="en-US" smtClean="0"/>
              <a:t> but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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47800"/>
            <a:ext cx="82756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Example 2 – </a:t>
            </a:r>
            <a:r>
              <a:rPr lang="en-US" altLang="en-US" sz="2300" i="1" smtClean="0"/>
              <a:t>Testing for Antisymmetry of “Divides” Relations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Let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 be the “divides” relation on the set of all positive integers, and let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2</a:t>
            </a:r>
            <a:r>
              <a:rPr lang="en-US" altLang="en-US" smtClean="0"/>
              <a:t> be the “divides” relation on the set of all integers.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b="1" smtClean="0"/>
              <a:t>a. </a:t>
            </a:r>
            <a:r>
              <a:rPr lang="en-US" altLang="en-US" smtClean="0"/>
              <a:t>Is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 antisymmetric? Prove or give a counterexample.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b="1" smtClean="0"/>
              <a:t>b. </a:t>
            </a:r>
            <a:r>
              <a:rPr lang="en-US" altLang="en-US" smtClean="0"/>
              <a:t>Is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2</a:t>
            </a:r>
            <a:r>
              <a:rPr lang="en-US" altLang="en-US" smtClean="0"/>
              <a:t> antisymmetric? Prove or give a counterexample.</a:t>
            </a:r>
          </a:p>
          <a:p>
            <a:pPr marL="0" indent="0"/>
            <a:endParaRPr lang="en-US" altLang="en-US" smtClean="0"/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mtClean="0"/>
              <a:t>	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44813"/>
            <a:ext cx="440848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smtClean="0"/>
              <a:t>a.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 is antisymmetric.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b="1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smtClean="0"/>
              <a:t>Proof:</a:t>
            </a:r>
            <a:br>
              <a:rPr lang="en-US" altLang="en-US" b="1" smtClean="0"/>
            </a:br>
            <a:r>
              <a:rPr lang="en-US" altLang="en-US" smtClean="0"/>
              <a:t>Suppose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are positive integers such that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 </a:t>
            </a:r>
            <a:r>
              <a:rPr lang="en-US" altLang="en-US" i="1" smtClean="0"/>
              <a:t>a</a:t>
            </a:r>
            <a:r>
              <a:rPr lang="en-US" altLang="en-US" smtClean="0"/>
              <a:t>. </a:t>
            </a:r>
            <a:r>
              <a:rPr lang="en-US" altLang="en-US" i="1" smtClean="0"/>
              <a:t>[We must show that a = b.]</a:t>
            </a:r>
            <a:r>
              <a:rPr lang="en-US" altLang="en-US" smtClean="0"/>
              <a:t> By definition of </a:t>
            </a:r>
            <a:r>
              <a:rPr lang="en-US" altLang="en-US" i="1" smtClean="0"/>
              <a:t>R</a:t>
            </a:r>
            <a:r>
              <a:rPr lang="en-US" altLang="en-US" baseline="-25000" smtClean="0"/>
              <a:t>1</a:t>
            </a:r>
            <a:r>
              <a:rPr lang="en-US" altLang="en-US" smtClean="0"/>
              <a:t>, </a:t>
            </a:r>
            <a:r>
              <a:rPr lang="en-US" altLang="en-US" i="1" smtClean="0"/>
              <a:t>a</a:t>
            </a:r>
            <a:r>
              <a:rPr lang="en-US" altLang="en-US" smtClean="0"/>
              <a:t> | </a:t>
            </a:r>
            <a:r>
              <a:rPr lang="en-US" altLang="en-US" i="1" smtClean="0"/>
              <a:t>b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| </a:t>
            </a:r>
            <a:r>
              <a:rPr lang="en-US" altLang="en-US" i="1" smtClean="0"/>
              <a:t>a</a:t>
            </a:r>
            <a:r>
              <a:rPr lang="en-US" altLang="en-US" smtClean="0"/>
              <a:t>. 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sz="150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Thus, by definition of divides, there are integers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 with </a:t>
            </a:r>
            <a:r>
              <a:rPr lang="en-US" altLang="en-US" i="1" smtClean="0"/>
              <a:t>b</a:t>
            </a:r>
            <a:r>
              <a:rPr lang="en-US" altLang="en-US" smtClean="0"/>
              <a:t> =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1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a</a:t>
            </a:r>
            <a:r>
              <a:rPr lang="en-US" altLang="en-US" smtClean="0"/>
              <a:t> =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2</a:t>
            </a:r>
            <a:r>
              <a:rPr lang="en-US" altLang="en-US" i="1" smtClean="0"/>
              <a:t>b</a:t>
            </a:r>
            <a:r>
              <a:rPr lang="en-US" altLang="en-US" smtClean="0"/>
              <a:t>. It follows that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sz="200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Dividing both sides by </a:t>
            </a:r>
            <a:r>
              <a:rPr lang="en-US" altLang="en-US" i="1" smtClean="0"/>
              <a:t>b </a:t>
            </a:r>
            <a:r>
              <a:rPr lang="en-US" altLang="en-US" smtClean="0"/>
              <a:t>gives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19675"/>
            <a:ext cx="35528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48388"/>
            <a:ext cx="11001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en-US" smtClean="0"/>
              <a:t>Now since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are both integers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1</a:t>
            </a:r>
            <a:r>
              <a:rPr lang="en-US" altLang="en-US" smtClean="0"/>
              <a:t> and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 are both positive integers also. 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But the only product of two positive integers that equals 1 is 1 </a:t>
            </a:r>
            <a:r>
              <a:rPr lang="en-US" altLang="en-US" sz="2000" b="1" smtClean="0">
                <a:sym typeface="Wingdings 2" panose="05020102010507070707" pitchFamily="18" charset="2"/>
              </a:rPr>
              <a:t></a:t>
            </a:r>
            <a:r>
              <a:rPr lang="en-US" altLang="en-US" sz="2000" b="1" smtClean="0"/>
              <a:t> </a:t>
            </a:r>
            <a:r>
              <a:rPr lang="en-US" altLang="en-US" smtClean="0"/>
              <a:t>1. </a:t>
            </a:r>
          </a:p>
          <a:p>
            <a:pPr marL="0" indent="0"/>
            <a:endParaRPr lang="en-US" altLang="en-US" sz="1200" smtClean="0"/>
          </a:p>
          <a:p>
            <a:pPr marL="0" indent="0"/>
            <a:r>
              <a:rPr lang="en-US" altLang="en-US" smtClean="0"/>
              <a:t>Thus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and so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i="1" smtClean="0"/>
              <a:t>[This is what was to be shown.]</a:t>
            </a:r>
            <a:endParaRPr lang="en-US" altLang="en-US" smtClean="0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41446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91125"/>
            <a:ext cx="24622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b="1" dirty="0" smtClean="0"/>
              <a:t>b. </a:t>
            </a:r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is not </a:t>
            </a:r>
            <a:r>
              <a:rPr lang="en-US" dirty="0" err="1" smtClean="0"/>
              <a:t>antisymmetric</a:t>
            </a:r>
            <a:r>
              <a:rPr lang="en-US" dirty="0" smtClean="0"/>
              <a:t>.</a:t>
            </a:r>
          </a:p>
          <a:p>
            <a:pPr marL="0" indent="0">
              <a:defRPr/>
            </a:pPr>
            <a:endParaRPr lang="en-US" b="1" dirty="0" smtClean="0"/>
          </a:p>
          <a:p>
            <a:pPr marL="347663" indent="0">
              <a:defRPr/>
            </a:pPr>
            <a:r>
              <a:rPr lang="en-US" b="1" dirty="0" smtClean="0"/>
              <a:t>Counterexample:</a:t>
            </a:r>
          </a:p>
          <a:p>
            <a:pPr marL="347663" indent="0">
              <a:defRPr/>
            </a:pPr>
            <a:r>
              <a:rPr lang="en-US" dirty="0" smtClean="0"/>
              <a:t>Let </a:t>
            </a:r>
            <a:r>
              <a:rPr lang="en-US" i="1" dirty="0" smtClean="0"/>
              <a:t>a</a:t>
            </a:r>
            <a:r>
              <a:rPr lang="en-US" dirty="0" smtClean="0"/>
              <a:t> = 2 and </a:t>
            </a:r>
            <a:r>
              <a:rPr lang="en-US" i="1" dirty="0" smtClean="0"/>
              <a:t>b</a:t>
            </a:r>
            <a:r>
              <a:rPr lang="en-US" dirty="0" smtClean="0"/>
              <a:t> = –2. Then </a:t>
            </a:r>
            <a:r>
              <a:rPr lang="en-US" i="1" dirty="0" smtClean="0"/>
              <a:t>a</a:t>
            </a:r>
            <a:r>
              <a:rPr lang="en-US" dirty="0" smtClean="0"/>
              <a:t> |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i="1" dirty="0" smtClean="0"/>
              <a:t>[since </a:t>
            </a:r>
            <a:r>
              <a:rPr lang="en-US" dirty="0" smtClean="0"/>
              <a:t>–2 = (–1) </a:t>
            </a:r>
            <a:r>
              <a:rPr lang="en-US" sz="2000" b="1" dirty="0" smtClean="0">
                <a:sym typeface="Wingdings 2" pitchFamily="18" charset="2"/>
              </a:rPr>
              <a:t></a:t>
            </a:r>
            <a:r>
              <a:rPr lang="en-US" dirty="0" smtClean="0"/>
              <a:t> 2</a:t>
            </a:r>
            <a:r>
              <a:rPr lang="en-US" i="1" dirty="0" smtClean="0"/>
              <a:t>]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i="1" dirty="0" smtClean="0"/>
              <a:t>b</a:t>
            </a:r>
            <a:r>
              <a:rPr lang="en-US" dirty="0" smtClean="0"/>
              <a:t> |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i="1" dirty="0" smtClean="0"/>
              <a:t>[</a:t>
            </a:r>
            <a:r>
              <a:rPr lang="en-US" dirty="0" smtClean="0"/>
              <a:t>since 2 = (–1)(–2)</a:t>
            </a:r>
            <a:r>
              <a:rPr lang="en-US" i="1" dirty="0" smtClean="0"/>
              <a:t>]</a:t>
            </a:r>
            <a:r>
              <a:rPr lang="en-US" dirty="0" smtClean="0"/>
              <a:t>. </a:t>
            </a:r>
          </a:p>
          <a:p>
            <a:pPr marL="0" indent="0">
              <a:defRPr/>
            </a:pPr>
            <a:endParaRPr lang="en-US" i="1" dirty="0" smtClean="0"/>
          </a:p>
          <a:p>
            <a:pPr marL="347663" indent="0">
              <a:defRPr/>
            </a:pPr>
            <a:r>
              <a:rPr lang="en-US" dirty="0" smtClean="0"/>
              <a:t>Hence </a:t>
            </a:r>
            <a:r>
              <a:rPr lang="en-US" i="1" dirty="0" smtClean="0"/>
              <a:t>a R</a:t>
            </a:r>
            <a:r>
              <a:rPr lang="en-US" baseline="-25000" dirty="0" smtClean="0"/>
              <a:t>2</a:t>
            </a:r>
            <a:r>
              <a:rPr lang="en-US" i="1" dirty="0" smtClean="0"/>
              <a:t> b </a:t>
            </a:r>
            <a:r>
              <a:rPr lang="en-US" dirty="0" smtClean="0"/>
              <a:t>and</a:t>
            </a:r>
            <a:r>
              <a:rPr lang="en-US" i="1" dirty="0" smtClean="0"/>
              <a:t> b R</a:t>
            </a:r>
            <a:r>
              <a:rPr lang="en-US" baseline="-25000" dirty="0" smtClean="0"/>
              <a:t>2</a:t>
            </a:r>
            <a:r>
              <a:rPr lang="en-US" i="1" dirty="0" smtClean="0"/>
              <a:t> a</a:t>
            </a:r>
            <a:r>
              <a:rPr lang="en-US" dirty="0" smtClean="0"/>
              <a:t> but </a:t>
            </a:r>
            <a:r>
              <a:rPr lang="en-US" i="1" dirty="0" smtClean="0"/>
              <a:t>a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i="1" dirty="0" smtClean="0"/>
              <a:t> b</a:t>
            </a:r>
            <a:r>
              <a:rPr lang="en-US" dirty="0" smtClean="0"/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 Order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A relation that is reflexive, antisymmetric, and transitive is called a </a:t>
            </a:r>
            <a:r>
              <a:rPr lang="en-US" i="1" dirty="0" smtClean="0"/>
              <a:t>partial order</a:t>
            </a:r>
            <a:r>
              <a:rPr lang="en-US" dirty="0" smtClean="0"/>
              <a:t>.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Two fundamental partial order relations are the “less than or equal to” relation on a set of real numbers and the “subset” relation on a set of sets. </a:t>
            </a:r>
          </a:p>
          <a:p>
            <a:pPr marL="0" indent="0">
              <a:defRPr/>
            </a:pPr>
            <a:endParaRPr lang="en-US" dirty="0" smtClean="0"/>
          </a:p>
          <a:p>
            <a:pPr marL="0" indent="0">
              <a:defRPr/>
            </a:pPr>
            <a:r>
              <a:rPr lang="en-US" dirty="0" smtClean="0"/>
              <a:t>These can be thought of as models, or paradigms, for general partial order relations.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514600"/>
            <a:ext cx="78549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Example 4 – </a:t>
            </a:r>
            <a:r>
              <a:rPr lang="en-US" altLang="en-US" sz="2300" i="1" smtClean="0"/>
              <a:t>A “Divides” Relation on a Set of Positive Integers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Let | be the “divides” relation on a set </a:t>
            </a:r>
            <a:r>
              <a:rPr lang="en-US" altLang="en-US" i="1" smtClean="0"/>
              <a:t>A </a:t>
            </a:r>
            <a:r>
              <a:rPr lang="en-US" altLang="en-US" smtClean="0"/>
              <a:t>of positive integers. That is, for all </a:t>
            </a:r>
            <a:r>
              <a:rPr lang="en-US" altLang="en-US" i="1" smtClean="0"/>
              <a:t>a</a:t>
            </a:r>
            <a:r>
              <a:rPr lang="en-US" altLang="en-US" smtClean="0"/>
              <a:t>,</a:t>
            </a:r>
            <a:r>
              <a:rPr lang="en-US" altLang="en-US" i="1" smtClean="0"/>
              <a:t> b </a:t>
            </a:r>
            <a:r>
              <a:rPr lang="en-US" altLang="en-US" smtClean="0">
                <a:sym typeface="Symbol" panose="05050102010706020507" pitchFamily="18" charset="2"/>
              </a:rPr>
              <a:t> </a:t>
            </a:r>
            <a:r>
              <a:rPr lang="en-US" altLang="en-US" i="1" smtClean="0"/>
              <a:t>A</a:t>
            </a:r>
            <a:r>
              <a:rPr lang="en-US" altLang="en-US" smtClean="0"/>
              <a:t>,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Prove that | is a partial order relation on </a:t>
            </a:r>
            <a:r>
              <a:rPr lang="en-US" altLang="en-US" i="1" smtClean="0"/>
              <a:t>A</a:t>
            </a:r>
            <a:r>
              <a:rPr lang="en-US" altLang="en-US" smtClean="0"/>
              <a:t>.</a:t>
            </a: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>
                <a:solidFill>
                  <a:srgbClr val="00ADEE"/>
                </a:solidFill>
              </a:rPr>
              <a:t>Solution:</a:t>
            </a:r>
            <a:br>
              <a:rPr lang="en-US" altLang="en-US" smtClean="0">
                <a:solidFill>
                  <a:srgbClr val="00ADEE"/>
                </a:solidFill>
              </a:rPr>
            </a:br>
            <a:r>
              <a:rPr lang="en-US" altLang="en-US" b="1" smtClean="0"/>
              <a:t>| is reflexive:</a:t>
            </a:r>
            <a:r>
              <a:rPr lang="en-US" altLang="en-US" b="1" i="1" smtClean="0"/>
              <a:t> </a:t>
            </a:r>
            <a:r>
              <a:rPr lang="en-US" altLang="en-US" i="1" smtClean="0"/>
              <a:t>[We must show that for all a </a:t>
            </a:r>
            <a:r>
              <a:rPr lang="en-US" altLang="en-US" smtClean="0">
                <a:sym typeface="Symbol" panose="05050102010706020507" pitchFamily="18" charset="2"/>
              </a:rPr>
              <a:t></a:t>
            </a:r>
            <a:r>
              <a:rPr lang="en-US" altLang="en-US" i="1" smtClean="0"/>
              <a:t> A</a:t>
            </a:r>
            <a:r>
              <a:rPr lang="en-US" altLang="en-US" smtClean="0"/>
              <a:t>,</a:t>
            </a:r>
            <a:r>
              <a:rPr lang="en-US" altLang="en-US" i="1" smtClean="0"/>
              <a:t> a | a</a:t>
            </a:r>
            <a:r>
              <a:rPr lang="en-US" altLang="en-US" smtClean="0"/>
              <a:t>.</a:t>
            </a:r>
            <a:r>
              <a:rPr lang="en-US" altLang="en-US" i="1" smtClean="0"/>
              <a:t>] </a:t>
            </a:r>
            <a:r>
              <a:rPr lang="en-US" altLang="en-US" smtClean="0"/>
              <a:t>Suppose</a:t>
            </a:r>
            <a:r>
              <a:rPr lang="en-US" altLang="en-US" i="1" smtClean="0"/>
              <a:t> a </a:t>
            </a:r>
            <a:r>
              <a:rPr lang="en-US" altLang="en-US" smtClean="0">
                <a:sym typeface="Symbol" panose="05050102010706020507" pitchFamily="18" charset="2"/>
              </a:rPr>
              <a:t></a:t>
            </a:r>
            <a:r>
              <a:rPr lang="en-US" altLang="en-US" i="1" smtClean="0"/>
              <a:t> A</a:t>
            </a:r>
            <a:r>
              <a:rPr lang="en-US" altLang="en-US" smtClean="0"/>
              <a:t>.</a:t>
            </a:r>
            <a:r>
              <a:rPr lang="en-US" altLang="en-US" i="1" smtClean="0"/>
              <a:t> </a:t>
            </a:r>
            <a:r>
              <a:rPr lang="en-US" altLang="en-US" smtClean="0"/>
              <a:t>Then</a:t>
            </a:r>
            <a:r>
              <a:rPr lang="en-US" altLang="en-US" i="1" smtClean="0"/>
              <a:t> a </a:t>
            </a:r>
            <a:r>
              <a:rPr lang="en-US" altLang="en-US" smtClean="0"/>
              <a:t>=</a:t>
            </a:r>
            <a:r>
              <a:rPr lang="en-US" altLang="en-US" i="1" smtClean="0"/>
              <a:t> </a:t>
            </a:r>
            <a:r>
              <a:rPr lang="en-US" altLang="en-US" smtClean="0"/>
              <a:t>1</a:t>
            </a:r>
            <a:r>
              <a:rPr lang="en-US" altLang="en-US" i="1" smtClean="0"/>
              <a:t> </a:t>
            </a:r>
            <a:r>
              <a:rPr lang="en-US" altLang="en-US" sz="2000" b="1" smtClean="0">
                <a:sym typeface="Wingdings 2" panose="05020102010507070707" pitchFamily="18" charset="2"/>
              </a:rPr>
              <a:t></a:t>
            </a:r>
            <a:r>
              <a:rPr lang="en-US" altLang="en-US" i="1" smtClean="0"/>
              <a:t> a</a:t>
            </a:r>
            <a:r>
              <a:rPr lang="en-US" altLang="en-US" smtClean="0"/>
              <a:t>,</a:t>
            </a:r>
            <a:r>
              <a:rPr lang="en-US" altLang="en-US" i="1" smtClean="0"/>
              <a:t> </a:t>
            </a:r>
            <a:r>
              <a:rPr lang="en-US" altLang="en-US" smtClean="0"/>
              <a:t>so</a:t>
            </a:r>
            <a:r>
              <a:rPr lang="en-US" altLang="en-US" i="1" smtClean="0"/>
              <a:t> a | a </a:t>
            </a:r>
            <a:r>
              <a:rPr lang="en-US" altLang="en-US" smtClean="0"/>
              <a:t>by definition of divisibility.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54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4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en-US" b="1" smtClean="0"/>
              <a:t>| is antisymmetric:</a:t>
            </a:r>
            <a:r>
              <a:rPr lang="en-US" altLang="en-US" b="1" i="1" smtClean="0"/>
              <a:t> </a:t>
            </a:r>
            <a:r>
              <a:rPr lang="en-US" altLang="en-US" i="1" smtClean="0"/>
              <a:t>[We must show that for all a</a:t>
            </a:r>
            <a:r>
              <a:rPr lang="en-US" altLang="en-US" smtClean="0"/>
              <a:t>,</a:t>
            </a:r>
            <a:r>
              <a:rPr lang="en-US" altLang="en-US" i="1" smtClean="0"/>
              <a:t> b </a:t>
            </a:r>
            <a:r>
              <a:rPr lang="en-US" altLang="en-US" smtClean="0">
                <a:sym typeface="Symbol" panose="05050102010706020507" pitchFamily="18" charset="2"/>
              </a:rPr>
              <a:t></a:t>
            </a:r>
            <a:r>
              <a:rPr lang="en-US" altLang="en-US" i="1" smtClean="0"/>
              <a:t> A</a:t>
            </a:r>
            <a:r>
              <a:rPr lang="en-US" altLang="en-US" smtClean="0"/>
              <a:t>,</a:t>
            </a:r>
            <a:r>
              <a:rPr lang="en-US" altLang="en-US" i="1" smtClean="0"/>
              <a:t> if </a:t>
            </a:r>
            <a:br>
              <a:rPr lang="en-US" altLang="en-US" i="1" smtClean="0"/>
            </a:br>
            <a:r>
              <a:rPr lang="en-US" altLang="en-US" i="1" smtClean="0"/>
              <a:t>a | b and b | a then a </a:t>
            </a:r>
            <a:r>
              <a:rPr lang="en-US" altLang="en-US" smtClean="0"/>
              <a:t>=</a:t>
            </a:r>
            <a:r>
              <a:rPr lang="en-US" altLang="en-US" i="1" smtClean="0"/>
              <a:t> b</a:t>
            </a:r>
            <a:r>
              <a:rPr lang="en-US" altLang="en-US" smtClean="0"/>
              <a:t>.</a:t>
            </a:r>
            <a:r>
              <a:rPr lang="en-US" altLang="en-US" i="1" smtClean="0"/>
              <a:t>] </a:t>
            </a:r>
            <a:r>
              <a:rPr lang="en-US" altLang="en-US" smtClean="0"/>
              <a:t>The proof of this is virtually identical to that of Example 2(a).</a:t>
            </a:r>
          </a:p>
          <a:p>
            <a:pPr marL="0" indent="0"/>
            <a:endParaRPr lang="en-US" altLang="en-US" sz="1200" smtClean="0"/>
          </a:p>
          <a:p>
            <a:pPr marL="0" indent="0"/>
            <a:r>
              <a:rPr lang="en-US" altLang="en-US" b="1" i="1" smtClean="0"/>
              <a:t>| </a:t>
            </a:r>
            <a:r>
              <a:rPr lang="en-US" altLang="en-US" b="1" smtClean="0"/>
              <a:t>is transitive:</a:t>
            </a:r>
            <a:r>
              <a:rPr lang="en-US" altLang="en-US" b="1" i="1" smtClean="0"/>
              <a:t> </a:t>
            </a:r>
            <a:r>
              <a:rPr lang="en-US" altLang="en-US" smtClean="0"/>
              <a:t>To show transitivity means to show that for all</a:t>
            </a:r>
            <a:r>
              <a:rPr lang="en-US" altLang="en-US" i="1" smtClean="0"/>
              <a:t> a</a:t>
            </a:r>
            <a:r>
              <a:rPr lang="en-US" altLang="en-US" smtClean="0"/>
              <a:t>,</a:t>
            </a:r>
            <a:r>
              <a:rPr lang="en-US" altLang="en-US" i="1" smtClean="0"/>
              <a:t> b</a:t>
            </a:r>
            <a:r>
              <a:rPr lang="en-US" altLang="en-US" smtClean="0"/>
              <a:t>,</a:t>
            </a:r>
            <a:r>
              <a:rPr lang="en-US" altLang="en-US" i="1" smtClean="0"/>
              <a:t> c </a:t>
            </a:r>
            <a:r>
              <a:rPr lang="en-US" altLang="en-US" smtClean="0">
                <a:sym typeface="Symbol" panose="05050102010706020507" pitchFamily="18" charset="2"/>
              </a:rPr>
              <a:t></a:t>
            </a:r>
            <a:r>
              <a:rPr lang="en-US" altLang="en-US" i="1" smtClean="0"/>
              <a:t> A</a:t>
            </a:r>
            <a:r>
              <a:rPr lang="en-US" altLang="en-US" smtClean="0"/>
              <a:t>,</a:t>
            </a:r>
            <a:r>
              <a:rPr lang="en-US" altLang="en-US" i="1" smtClean="0"/>
              <a:t> </a:t>
            </a:r>
            <a:r>
              <a:rPr lang="en-US" altLang="en-US" smtClean="0"/>
              <a:t>if</a:t>
            </a:r>
            <a:r>
              <a:rPr lang="en-US" altLang="en-US" i="1" smtClean="0"/>
              <a:t> a | b </a:t>
            </a:r>
            <a:r>
              <a:rPr lang="en-US" altLang="en-US" smtClean="0"/>
              <a:t>and</a:t>
            </a:r>
            <a:r>
              <a:rPr lang="en-US" altLang="en-US" i="1" smtClean="0"/>
              <a:t> b | c </a:t>
            </a:r>
            <a:r>
              <a:rPr lang="en-US" altLang="en-US" smtClean="0"/>
              <a:t>then</a:t>
            </a:r>
            <a:r>
              <a:rPr lang="en-US" altLang="en-US" i="1" smtClean="0"/>
              <a:t> a | c</a:t>
            </a:r>
            <a:r>
              <a:rPr lang="en-US" altLang="en-US" smtClean="0"/>
              <a:t>.</a:t>
            </a:r>
            <a:r>
              <a:rPr lang="en-US" altLang="en-US" i="1" smtClean="0"/>
              <a:t> </a:t>
            </a:r>
            <a:r>
              <a:rPr lang="en-US" altLang="en-US" smtClean="0"/>
              <a:t>But this was proved as Theorem 4.3.3.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z="1200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Since | is reflexive, antisymmetric, and transitive, | is a partial order relation on </a:t>
            </a:r>
            <a:r>
              <a:rPr lang="en-US" altLang="en-US" i="1" smtClean="0"/>
              <a:t>A</a:t>
            </a:r>
            <a:r>
              <a:rPr lang="en-US" altLang="en-US" smtClean="0"/>
              <a:t>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225925"/>
            <a:ext cx="78581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 Order Relations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788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Modular Arithmetic with Applications to Cryptography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smtClean="0"/>
              <a:t>For instance, an encryption system once used by Julius Caesar, and now called the </a:t>
            </a:r>
            <a:r>
              <a:rPr lang="en-US" altLang="en-US" b="1" smtClean="0"/>
              <a:t>Caesar cipher</a:t>
            </a:r>
            <a:r>
              <a:rPr lang="en-US" altLang="en-US" smtClean="0"/>
              <a:t>, encrypts messages</a:t>
            </a:r>
            <a:r>
              <a:rPr lang="en-US" altLang="en-US" b="1" smtClean="0"/>
              <a:t> </a:t>
            </a:r>
            <a:r>
              <a:rPr lang="en-US" altLang="en-US" smtClean="0"/>
              <a:t>by changing each letter of the alphabet to the one three places farther along, with X wrapping around to A, Y to B, and Z to C.</a:t>
            </a:r>
          </a:p>
          <a:p>
            <a:pPr marL="0" indent="0">
              <a:spcBef>
                <a:spcPct val="0"/>
              </a:spcBef>
            </a:pPr>
            <a:endParaRPr lang="en-US" altLang="en-US" smtClean="0"/>
          </a:p>
          <a:p>
            <a:pPr marL="0" indent="0">
              <a:spcBef>
                <a:spcPct val="0"/>
              </a:spcBef>
            </a:pPr>
            <a:r>
              <a:rPr lang="en-US" altLang="en-US" smtClean="0"/>
              <a:t>In other words, say each letter of the alphabet is coded by its position relative to the others—so that                            A = 01, B = 02, . . . , Z = 26. If the numerical version of the plaintext for a letter is denoted </a:t>
            </a:r>
            <a:r>
              <a:rPr lang="en-US" altLang="en-US" i="1" smtClean="0"/>
              <a:t>M</a:t>
            </a:r>
            <a:r>
              <a:rPr lang="en-US" altLang="en-US" smtClean="0"/>
              <a:t> and the numeric version of the ciphertext is denoted </a:t>
            </a:r>
            <a:r>
              <a:rPr lang="en-US" altLang="en-US" i="1" smtClean="0"/>
              <a:t>C</a:t>
            </a:r>
            <a:r>
              <a:rPr lang="en-US" altLang="en-US" smtClean="0"/>
              <a:t>, then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5638800"/>
            <a:ext cx="3333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80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Given any two real numbers </a:t>
            </a:r>
            <a:r>
              <a:rPr lang="en-US" altLang="en-US" i="1" smtClean="0"/>
              <a:t>x</a:t>
            </a:r>
            <a:r>
              <a:rPr lang="en-US" altLang="en-US" smtClean="0"/>
              <a:t> and </a:t>
            </a:r>
            <a:r>
              <a:rPr lang="en-US" altLang="en-US" i="1" smtClean="0"/>
              <a:t>y</a:t>
            </a:r>
            <a:r>
              <a:rPr lang="en-US" altLang="en-US" smtClean="0"/>
              <a:t>, either </a:t>
            </a:r>
            <a:r>
              <a:rPr lang="en-US" altLang="en-US" i="1" smtClean="0"/>
              <a:t>x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</a:t>
            </a:r>
            <a:r>
              <a:rPr lang="en-US" altLang="en-US" smtClean="0"/>
              <a:t> </a:t>
            </a:r>
            <a:r>
              <a:rPr lang="en-US" altLang="en-US" i="1" smtClean="0"/>
              <a:t>y</a:t>
            </a:r>
            <a:r>
              <a:rPr lang="en-US" altLang="en-US" smtClean="0"/>
              <a:t> or </a:t>
            </a:r>
            <a:r>
              <a:rPr lang="en-US" altLang="en-US" i="1" smtClean="0"/>
              <a:t>y</a:t>
            </a:r>
            <a:r>
              <a:rPr lang="en-US" altLang="en-US" smtClean="0"/>
              <a:t> </a:t>
            </a:r>
            <a:r>
              <a:rPr lang="en-US" altLang="en-US" b="1" smtClean="0">
                <a:sym typeface="Symbol" panose="05050102010706020507" pitchFamily="18" charset="2"/>
              </a:rPr>
              <a:t></a:t>
            </a:r>
            <a:r>
              <a:rPr lang="en-US" altLang="en-US" i="1" smtClean="0"/>
              <a:t> x</a:t>
            </a:r>
            <a:r>
              <a:rPr lang="en-US" altLang="en-US" smtClean="0"/>
              <a:t>. In a situation like this, the elements </a:t>
            </a:r>
            <a:r>
              <a:rPr lang="en-US" altLang="en-US" i="1" smtClean="0"/>
              <a:t>x</a:t>
            </a:r>
            <a:r>
              <a:rPr lang="en-US" altLang="en-US" smtClean="0"/>
              <a:t> and </a:t>
            </a:r>
            <a:r>
              <a:rPr lang="en-US" altLang="en-US" i="1" smtClean="0"/>
              <a:t>y</a:t>
            </a:r>
            <a:r>
              <a:rPr lang="en-US" altLang="en-US" smtClean="0"/>
              <a:t> are said to be </a:t>
            </a:r>
            <a:r>
              <a:rPr lang="en-US" altLang="en-US" i="1" smtClean="0"/>
              <a:t>comparable</a:t>
            </a:r>
            <a:r>
              <a:rPr lang="en-US" altLang="en-US" smtClean="0"/>
              <a:t>.</a:t>
            </a:r>
          </a:p>
          <a:p>
            <a:pPr marL="0" indent="0"/>
            <a:endParaRPr lang="en-US" altLang="en-US" i="1" smtClean="0"/>
          </a:p>
          <a:p>
            <a:pPr marL="0" indent="0"/>
            <a:r>
              <a:rPr lang="en-US" altLang="en-US" smtClean="0"/>
              <a:t>On the other hand, given two subsets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of {</a:t>
            </a:r>
            <a:r>
              <a:rPr lang="en-US" altLang="en-US" i="1" smtClean="0"/>
              <a:t>a</a:t>
            </a:r>
            <a:r>
              <a:rPr lang="en-US" altLang="en-US" smtClean="0"/>
              <a:t>, 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}, it may be the case that neither </a:t>
            </a:r>
            <a:r>
              <a:rPr lang="en-US" altLang="en-US" i="1" smtClean="0"/>
              <a:t>A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</a:t>
            </a:r>
            <a:r>
              <a:rPr lang="en-US" altLang="en-US" smtClean="0"/>
              <a:t> </a:t>
            </a:r>
            <a:r>
              <a:rPr lang="en-US" altLang="en-US" i="1" smtClean="0"/>
              <a:t>B</a:t>
            </a:r>
            <a:r>
              <a:rPr lang="en-US" altLang="en-US" smtClean="0"/>
              <a:t> nor </a:t>
            </a:r>
            <a:r>
              <a:rPr lang="en-US" altLang="en-US" i="1" smtClean="0"/>
              <a:t>B</a:t>
            </a:r>
            <a:r>
              <a:rPr lang="en-US" altLang="en-US" smtClean="0"/>
              <a:t> </a:t>
            </a:r>
            <a:r>
              <a:rPr lang="en-US" altLang="en-US" smtClean="0">
                <a:sym typeface="Symbol" panose="05050102010706020507" pitchFamily="18" charset="2"/>
              </a:rPr>
              <a:t></a:t>
            </a:r>
            <a:r>
              <a:rPr lang="en-US" altLang="en-US" smtClean="0"/>
              <a:t> </a:t>
            </a:r>
            <a:r>
              <a:rPr lang="en-US" altLang="en-US" i="1" smtClean="0"/>
              <a:t>A</a:t>
            </a:r>
            <a:r>
              <a:rPr lang="en-US" altLang="en-US" smtClean="0"/>
              <a:t>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For instance, let </a:t>
            </a:r>
            <a:r>
              <a:rPr lang="en-US" altLang="en-US" i="1" smtClean="0"/>
              <a:t>A</a:t>
            </a:r>
            <a:r>
              <a:rPr lang="en-US" altLang="en-US" smtClean="0"/>
              <a:t> = {</a:t>
            </a:r>
            <a:r>
              <a:rPr lang="en-US" altLang="en-US" i="1" smtClean="0"/>
              <a:t>a</a:t>
            </a:r>
            <a:r>
              <a:rPr lang="en-US" altLang="en-US" smtClean="0"/>
              <a:t>,</a:t>
            </a:r>
            <a:r>
              <a:rPr lang="en-US" altLang="en-US" i="1" smtClean="0"/>
              <a:t> b</a:t>
            </a:r>
            <a:r>
              <a:rPr lang="en-US" altLang="en-US" smtClean="0"/>
              <a:t>} and </a:t>
            </a:r>
            <a:r>
              <a:rPr lang="en-US" altLang="en-US" i="1" smtClean="0"/>
              <a:t>B</a:t>
            </a:r>
            <a:r>
              <a:rPr lang="en-US" altLang="en-US" smtClean="0"/>
              <a:t> = {</a:t>
            </a:r>
            <a:r>
              <a:rPr lang="en-US" altLang="en-US" i="1" smtClean="0"/>
              <a:t>b</a:t>
            </a:r>
            <a:r>
              <a:rPr lang="en-US" altLang="en-US" smtClean="0"/>
              <a:t>, </a:t>
            </a:r>
            <a:r>
              <a:rPr lang="en-US" altLang="en-US" i="1" smtClean="0"/>
              <a:t>c</a:t>
            </a:r>
            <a:r>
              <a:rPr lang="en-US" altLang="en-US" smtClean="0"/>
              <a:t>}. Then          </a:t>
            </a:r>
            <a:r>
              <a:rPr lang="en-US" altLang="en-US" sz="1000" smtClean="0"/>
              <a:t> </a:t>
            </a:r>
            <a:r>
              <a:rPr lang="en-US" altLang="en-US" smtClean="0"/>
              <a:t>and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In such a case, </a:t>
            </a:r>
            <a:r>
              <a:rPr lang="en-US" altLang="en-US" i="1" smtClean="0"/>
              <a:t>A</a:t>
            </a:r>
            <a:r>
              <a:rPr lang="en-US" altLang="en-US" smtClean="0"/>
              <a:t> and </a:t>
            </a:r>
            <a:r>
              <a:rPr lang="en-US" altLang="en-US" i="1" smtClean="0"/>
              <a:t>B</a:t>
            </a:r>
            <a:r>
              <a:rPr lang="en-US" altLang="en-US" smtClean="0"/>
              <a:t> are said to be </a:t>
            </a:r>
            <a:r>
              <a:rPr lang="en-US" altLang="en-US" i="1" smtClean="0"/>
              <a:t>noncomparable</a:t>
            </a:r>
            <a:r>
              <a:rPr lang="en-US" altLang="en-US" smtClean="0"/>
              <a:t>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5" y="4391025"/>
            <a:ext cx="7889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772025"/>
            <a:ext cx="8143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z="1500" smtClean="0"/>
          </a:p>
          <a:p>
            <a:pPr marL="0" indent="0"/>
            <a:r>
              <a:rPr lang="en-US" altLang="en-US" smtClean="0"/>
              <a:t>When all the elements of a partial order relation are comparable, the relation is called a </a:t>
            </a:r>
            <a:r>
              <a:rPr lang="en-US" altLang="en-US" i="1" smtClean="0"/>
              <a:t>total order</a:t>
            </a:r>
            <a:r>
              <a:rPr lang="en-US" altLang="en-US" smtClean="0"/>
              <a:t>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925"/>
            <a:ext cx="82645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8248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set that is partially ordered but not totally ordered may have totally ordered subsets. Such subsets are called </a:t>
            </a:r>
            <a:r>
              <a:rPr lang="en-US" altLang="en-US" i="1" smtClean="0"/>
              <a:t>chains</a:t>
            </a:r>
            <a:r>
              <a:rPr lang="en-US" altLang="en-US" smtClean="0"/>
              <a:t>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Observe that if </a:t>
            </a:r>
            <a:r>
              <a:rPr lang="en-US" altLang="en-US" i="1" smtClean="0"/>
              <a:t>B</a:t>
            </a:r>
            <a:r>
              <a:rPr lang="en-US" altLang="en-US" smtClean="0"/>
              <a:t> is a chain in </a:t>
            </a:r>
            <a:r>
              <a:rPr lang="en-US" altLang="en-US" i="1" smtClean="0"/>
              <a:t>A</a:t>
            </a:r>
            <a:r>
              <a:rPr lang="en-US" altLang="en-US" smtClean="0"/>
              <a:t>, then </a:t>
            </a:r>
            <a:r>
              <a:rPr lang="en-US" altLang="en-US" i="1" smtClean="0"/>
              <a:t>B</a:t>
            </a:r>
            <a:r>
              <a:rPr lang="en-US" altLang="en-US" smtClean="0"/>
              <a:t> is a totally ordered set with respect to the “restriction” of     to </a:t>
            </a:r>
            <a:r>
              <a:rPr lang="en-US" altLang="en-US" i="1" smtClean="0"/>
              <a:t>B</a:t>
            </a:r>
            <a:r>
              <a:rPr lang="en-US" altLang="en-US" smtClean="0"/>
              <a:t>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0"/>
            <a:ext cx="784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81675"/>
            <a:ext cx="2047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9 – </a:t>
            </a:r>
            <a:r>
              <a:rPr lang="en-US" altLang="en-US" i="1" smtClean="0"/>
              <a:t>A Chain of Subsets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set                   is partially ordered with respect to the subset relation. Find a chain of length 3 in</a:t>
            </a: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/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/>
            <a:r>
              <a:rPr lang="en-US" altLang="en-US" smtClean="0">
                <a:solidFill>
                  <a:srgbClr val="00ADEE"/>
                </a:solidFill>
              </a:rPr>
              <a:t>Solution:</a:t>
            </a:r>
          </a:p>
          <a:p>
            <a:pPr marL="0" indent="0" eaLnBrk="1" hangingPunct="1"/>
            <a:r>
              <a:rPr lang="en-US" altLang="en-US" smtClean="0"/>
              <a:t>Since                                            the set</a:t>
            </a:r>
          </a:p>
          <a:p>
            <a:pPr marL="0" indent="0" eaLnBrk="1" hangingPunct="1"/>
            <a:endParaRPr lang="en-US" altLang="en-US" smtClean="0"/>
          </a:p>
          <a:p>
            <a:pPr marL="0" indent="0" eaLnBrk="1" hangingPunct="1"/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/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/>
            <a:r>
              <a:rPr lang="en-US" altLang="en-US" smtClean="0"/>
              <a:t>is a chain of length 3 in</a:t>
            </a: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lnSpc>
                <a:spcPct val="120000"/>
              </a:lnSpc>
            </a:pPr>
            <a:r>
              <a:rPr lang="en-US" altLang="en-US" smtClean="0"/>
              <a:t>	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262313"/>
            <a:ext cx="3509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038600"/>
            <a:ext cx="3343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91100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943100"/>
            <a:ext cx="1638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 b="11111"/>
          <a:stretch>
            <a:fillRect/>
          </a:stretch>
        </p:blipFill>
        <p:spPr bwMode="auto">
          <a:xfrm>
            <a:off x="1600200" y="1524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</a:t>
            </a:r>
            <a:r>
              <a:rPr lang="en-US" altLang="en-US" i="1" smtClean="0"/>
              <a:t>maximal element</a:t>
            </a:r>
            <a:r>
              <a:rPr lang="en-US" altLang="en-US" smtClean="0"/>
              <a:t> in a partially ordered set is an element that is greater than or equal to every element to </a:t>
            </a:r>
            <a:r>
              <a:rPr lang="en-US" altLang="en-US" i="1" smtClean="0"/>
              <a:t>which it is comparable</a:t>
            </a:r>
            <a:r>
              <a:rPr lang="en-US" altLang="en-US" smtClean="0"/>
              <a:t>. (There may be many elements to which it is </a:t>
            </a:r>
            <a:r>
              <a:rPr lang="en-US" altLang="en-US" i="1" smtClean="0"/>
              <a:t>not</a:t>
            </a:r>
            <a:r>
              <a:rPr lang="en-US" altLang="en-US" smtClean="0"/>
              <a:t> comparable.)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A </a:t>
            </a:r>
            <a:r>
              <a:rPr lang="en-US" altLang="en-US" i="1" smtClean="0"/>
              <a:t>greatest element</a:t>
            </a:r>
            <a:r>
              <a:rPr lang="en-US" altLang="en-US" smtClean="0"/>
              <a:t> in a partially ordered set is an element that is greater than or equal to </a:t>
            </a:r>
            <a:r>
              <a:rPr lang="en-US" altLang="en-US" i="1" smtClean="0"/>
              <a:t>every</a:t>
            </a:r>
            <a:r>
              <a:rPr lang="en-US" altLang="en-US" smtClean="0"/>
              <a:t> element in the set (so it is comparable to every element in the set). Minimal and least elements are defined similarly.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1" y="1676400"/>
            <a:ext cx="8521309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Partially and Totally Ordered Sets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greatest element is maximal, but a maximal element need not be a greatest element. However, every finite subset of a totally ordered set has both a least element and a greatest element.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Similarly, a least element is minimal, but a minimal element need not be a least element. Furthermore, a set that is partially ordered with respect to a relation can have at most one greatest element and one least element, but it may have more than one maximal or minimal element.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Is it possible to input the sets of                   into a computer in a way that is </a:t>
            </a:r>
            <a:r>
              <a:rPr lang="en-US" altLang="en-US" i="1" smtClean="0"/>
              <a:t>compatible</a:t>
            </a:r>
            <a:r>
              <a:rPr lang="en-US" altLang="en-US" smtClean="0"/>
              <a:t> with the subset relation </a:t>
            </a:r>
            <a:r>
              <a:rPr lang="en-US" altLang="en-US" smtClean="0">
                <a:sym typeface="Symbol" panose="05050102010706020507" pitchFamily="18" charset="2"/>
              </a:rPr>
              <a:t></a:t>
            </a:r>
            <a:r>
              <a:rPr lang="en-US" altLang="en-US" smtClean="0"/>
              <a:t> in the sense that if set </a:t>
            </a:r>
            <a:r>
              <a:rPr lang="en-US" altLang="en-US" i="1" smtClean="0"/>
              <a:t>U</a:t>
            </a:r>
            <a:r>
              <a:rPr lang="en-US" altLang="en-US" smtClean="0"/>
              <a:t> is a subset of set </a:t>
            </a:r>
            <a:r>
              <a:rPr lang="en-US" altLang="en-US" i="1" smtClean="0"/>
              <a:t>V</a:t>
            </a:r>
            <a:r>
              <a:rPr lang="en-US" altLang="en-US" smtClean="0"/>
              <a:t>, then </a:t>
            </a:r>
            <a:r>
              <a:rPr lang="en-US" altLang="en-US" i="1" smtClean="0"/>
              <a:t>U</a:t>
            </a:r>
            <a:r>
              <a:rPr lang="en-US" altLang="en-US" smtClean="0"/>
              <a:t> is input</a:t>
            </a:r>
            <a:br>
              <a:rPr lang="en-US" altLang="en-US" smtClean="0"/>
            </a:br>
            <a:r>
              <a:rPr lang="en-US" altLang="en-US" smtClean="0"/>
              <a:t>before </a:t>
            </a:r>
            <a:r>
              <a:rPr lang="en-US" altLang="en-US" i="1" smtClean="0"/>
              <a:t>V</a:t>
            </a:r>
            <a:r>
              <a:rPr lang="en-US" altLang="en-US" smtClean="0"/>
              <a:t>? 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The answer, as it turns out, is yes. For instance, the </a:t>
            </a:r>
            <a:br>
              <a:rPr lang="en-US" altLang="en-US" smtClean="0"/>
            </a:br>
            <a:r>
              <a:rPr lang="en-US" altLang="en-US" smtClean="0"/>
              <a:t>following input order satisfies the given condition: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Another input order that satisfies the condition is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5257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525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 b="11111"/>
          <a:stretch>
            <a:fillRect/>
          </a:stretch>
        </p:blipFill>
        <p:spPr bwMode="auto">
          <a:xfrm>
            <a:off x="4800600" y="15240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Given an arbitrary partial order relation    on a set </a:t>
            </a:r>
            <a:r>
              <a:rPr lang="en-US" altLang="en-US" i="1" smtClean="0"/>
              <a:t>A</a:t>
            </a:r>
            <a:r>
              <a:rPr lang="en-US" altLang="en-US" smtClean="0"/>
              <a:t>, is there a total order    </a:t>
            </a:r>
            <a:r>
              <a:rPr lang="en-US" altLang="en-US" sz="1000" smtClean="0"/>
              <a:t> </a:t>
            </a:r>
            <a:r>
              <a:rPr lang="en-US" altLang="en-US" smtClean="0"/>
              <a:t>on </a:t>
            </a:r>
            <a:r>
              <a:rPr lang="en-US" altLang="en-US" i="1" smtClean="0"/>
              <a:t>A</a:t>
            </a:r>
            <a:r>
              <a:rPr lang="en-US" altLang="en-US" smtClean="0"/>
              <a:t> that is compatible with    ? If the set on which the partial order is defined is finite, then the answer is yes. A total order that is compatible with a given order is called a </a:t>
            </a:r>
            <a:r>
              <a:rPr lang="en-US" altLang="en-US" i="1" smtClean="0"/>
              <a:t>topological sorting</a:t>
            </a:r>
            <a:r>
              <a:rPr lang="en-US" altLang="en-US" smtClean="0"/>
              <a:t>.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11313"/>
            <a:ext cx="827881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276600"/>
            <a:ext cx="196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3629025"/>
            <a:ext cx="2190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595688"/>
            <a:ext cx="2524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22875"/>
            <a:ext cx="8297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Modular Arithmetic with Applications to Cryptography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dirty="0" smtClean="0"/>
              <a:t>The receiver of such a message can easily decrypt it by using the formula</a:t>
            </a:r>
          </a:p>
          <a:p>
            <a:pPr marL="0" indent="0">
              <a:spcBef>
                <a:spcPct val="0"/>
              </a:spcBef>
            </a:pPr>
            <a:endParaRPr lang="en-US" altLang="en-US" dirty="0" smtClean="0"/>
          </a:p>
          <a:p>
            <a:pPr marL="0" indent="0">
              <a:spcBef>
                <a:spcPct val="0"/>
              </a:spcBef>
            </a:pPr>
            <a:endParaRPr lang="en-US" altLang="en-US" dirty="0" smtClean="0"/>
          </a:p>
          <a:p>
            <a:pPr marL="0" indent="0">
              <a:spcBef>
                <a:spcPct val="0"/>
              </a:spcBef>
            </a:pPr>
            <a:endParaRPr lang="en-US" altLang="en-US" dirty="0" smtClean="0"/>
          </a:p>
          <a:p>
            <a:pPr marL="0" indent="0">
              <a:spcBef>
                <a:spcPct val="0"/>
              </a:spcBef>
            </a:pPr>
            <a:endParaRPr lang="en-US" altLang="en-US" dirty="0" smtClean="0"/>
          </a:p>
          <a:p>
            <a:pPr marL="0" indent="0">
              <a:spcBef>
                <a:spcPct val="0"/>
              </a:spcBef>
            </a:pPr>
            <a:r>
              <a:rPr lang="en-US" altLang="en-US" dirty="0" smtClean="0"/>
              <a:t>For reference, here are the letters of the alphabet, together with their numeric equivalents: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566988"/>
            <a:ext cx="32432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800600"/>
            <a:ext cx="81692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1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Example 1 – </a:t>
            </a:r>
            <a:r>
              <a:rPr lang="en-US" altLang="en-US" sz="2200" i="1" smtClean="0"/>
              <a:t>Encrypting and Decrypting with the Caesar Cipher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898900"/>
          </a:xfrm>
        </p:spPr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r>
              <a:rPr lang="en-US" dirty="0" smtClean="0"/>
              <a:t>To encrypt the message “HOW ARE YOU” …</a:t>
            </a:r>
          </a:p>
          <a:p>
            <a:pPr marL="457200" indent="-457200" eaLnBrk="1" hangingPunct="1">
              <a:buFont typeface="+mj-lt"/>
              <a:buAutoNum type="arabicPeriod"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</a:t>
            </a:r>
            <a:r>
              <a:rPr lang="en-US" altLang="en-US" dirty="0" smtClean="0"/>
              <a:t>ranslate the letters into their numeric equivalents: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      08     15     23        01     18     05        25     15     21.</a:t>
            </a:r>
          </a:p>
          <a:p>
            <a:pPr marL="457200" indent="-457200">
              <a:buFont typeface="+mj-lt"/>
              <a:buAutoNum type="arabicPeriod" startAt="2"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Add 3 to each number. The result is</a:t>
            </a:r>
            <a:endParaRPr lang="en-US" altLang="en-US" sz="800" dirty="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      11     18     26        04     21     08        02     18     24.</a:t>
            </a:r>
          </a:p>
          <a:p>
            <a:pPr marL="457200" indent="-457200">
              <a:buFont typeface="+mj-lt"/>
              <a:buAutoNum type="arabicPeriod" startAt="3"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S</a:t>
            </a:r>
            <a:r>
              <a:rPr lang="en-US" altLang="en-US" dirty="0" smtClean="0"/>
              <a:t>ubstitute the letters that correspond to these numbers. The encrypted message becomes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 				      KRZ      DUH      BRX.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>
              <a:solidFill>
                <a:srgbClr val="00ADE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22387"/>
            <a:ext cx="81692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7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Example 1 – </a:t>
            </a:r>
            <a:r>
              <a:rPr lang="en-US" altLang="en-US" sz="2200" i="1" smtClean="0"/>
              <a:t>Encrypting and Decrypting with the Caesar Cipher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898900"/>
          </a:xfrm>
        </p:spPr>
        <p:txBody>
          <a:bodyPr/>
          <a:lstStyle/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r>
              <a:rPr lang="en-US" dirty="0" smtClean="0"/>
              <a:t>To decrypt the message “</a:t>
            </a:r>
            <a:r>
              <a:rPr lang="en-US" dirty="0"/>
              <a:t>L DP ILQH</a:t>
            </a:r>
            <a:r>
              <a:rPr lang="en-US" dirty="0" smtClean="0"/>
              <a:t>” …</a:t>
            </a:r>
          </a:p>
          <a:p>
            <a:pPr marL="457200" indent="-457200" eaLnBrk="1" hangingPunct="1">
              <a:buFont typeface="+mj-lt"/>
              <a:buAutoNum type="arabicPeriod"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</a:t>
            </a:r>
            <a:r>
              <a:rPr lang="en-US" altLang="en-US" dirty="0" smtClean="0"/>
              <a:t>ranslate the letters into their numeric equivalents: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	12        04     16        09     12     17     08.</a:t>
            </a:r>
          </a:p>
          <a:p>
            <a:pPr marL="457200" indent="-457200">
              <a:buFont typeface="+mj-lt"/>
              <a:buAutoNum type="arabicPeriod" startAt="2"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Subtract 3 from each number. The result is</a:t>
            </a:r>
            <a:endParaRPr lang="en-US" altLang="en-US" sz="800" dirty="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      09        01     13        06     09     14     05.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altLang="en-US" dirty="0" smtClean="0"/>
              <a:t>Then translate back into letters to obtain the original message: I AM FINE.</a:t>
            </a:r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/>
          </a:p>
          <a:p>
            <a:pPr eaLnBrk="1" hangingPunct="1">
              <a:tabLst>
                <a:tab pos="342900" algn="l"/>
                <a:tab pos="1371600" algn="l"/>
                <a:tab pos="1547813" algn="l"/>
              </a:tabLst>
              <a:defRPr/>
            </a:pPr>
            <a:endParaRPr lang="en-US" dirty="0" smtClean="0">
              <a:solidFill>
                <a:srgbClr val="00ADE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322387"/>
            <a:ext cx="81692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Congruence Modulo </a:t>
            </a:r>
            <a:r>
              <a:rPr lang="en-US" altLang="en-US" i="1" smtClean="0"/>
              <a:t>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166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2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2088"/>
            <a:ext cx="8534400" cy="5256212"/>
          </a:xfrm>
        </p:spPr>
        <p:txBody>
          <a:bodyPr/>
          <a:lstStyle/>
          <a:p>
            <a:pPr marL="0" indent="0"/>
            <a:r>
              <a:rPr lang="en-US" dirty="0" smtClean="0"/>
              <a:t>Given integers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with </a:t>
            </a:r>
            <a:r>
              <a:rPr lang="en-US" i="1" dirty="0" smtClean="0"/>
              <a:t>n</a:t>
            </a:r>
            <a:r>
              <a:rPr lang="en-US" dirty="0" smtClean="0"/>
              <a:t> &gt; 1: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residue of </a:t>
            </a:r>
            <a:r>
              <a:rPr lang="en-US" b="1" i="1" dirty="0" smtClean="0"/>
              <a:t>a</a:t>
            </a:r>
            <a:r>
              <a:rPr lang="en-US" b="1" dirty="0" smtClean="0"/>
              <a:t> modulo </a:t>
            </a:r>
            <a:r>
              <a:rPr lang="en-US" b="1" i="1" dirty="0" smtClean="0"/>
              <a:t>n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, the non-negative remainder when </a:t>
            </a:r>
            <a:r>
              <a:rPr lang="en-US" i="1" dirty="0" smtClean="0"/>
              <a:t>a</a:t>
            </a:r>
            <a:r>
              <a:rPr lang="en-US" dirty="0" smtClean="0"/>
              <a:t> is divided by </a:t>
            </a:r>
            <a:r>
              <a:rPr lang="en-US" i="1" dirty="0" smtClean="0"/>
              <a:t>n</a:t>
            </a:r>
            <a:r>
              <a:rPr lang="en-US" dirty="0"/>
              <a:t>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numbers 0, 1, …, </a:t>
            </a:r>
            <a:r>
              <a:rPr lang="en-US" i="1" dirty="0" smtClean="0"/>
              <a:t>n</a:t>
            </a:r>
            <a:r>
              <a:rPr lang="en-US" dirty="0" smtClean="0"/>
              <a:t> – 1 are </a:t>
            </a:r>
            <a:r>
              <a:rPr lang="en-US" b="1" dirty="0" smtClean="0"/>
              <a:t>the complete set of residues mod </a:t>
            </a:r>
            <a:r>
              <a:rPr lang="en-US" b="1" i="1" dirty="0" smtClean="0"/>
              <a:t>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reduce</a:t>
            </a:r>
            <a:r>
              <a:rPr lang="en-US" b="1" i="1" dirty="0" smtClean="0"/>
              <a:t> a </a:t>
            </a:r>
            <a:r>
              <a:rPr lang="en-US" b="1" dirty="0" smtClean="0"/>
              <a:t>modulo</a:t>
            </a:r>
            <a:r>
              <a:rPr lang="en-US" b="1" i="1" dirty="0" smtClean="0"/>
              <a:t> n </a:t>
            </a:r>
            <a:r>
              <a:rPr lang="en-US" dirty="0" smtClean="0"/>
              <a:t>means to set </a:t>
            </a:r>
            <a:r>
              <a:rPr lang="en-US" i="1" dirty="0" smtClean="0"/>
              <a:t>a</a:t>
            </a:r>
            <a:r>
              <a:rPr lang="en-US" dirty="0" smtClean="0"/>
              <a:t> to be </a:t>
            </a:r>
            <a:r>
              <a:rPr lang="en-US" i="1" dirty="0" smtClean="0"/>
              <a:t>a</a:t>
            </a:r>
            <a:r>
              <a:rPr lang="en-US" dirty="0" smtClean="0"/>
              <a:t> mod 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Congruence Modulo </a:t>
            </a:r>
            <a:r>
              <a:rPr lang="en-US" i="1" dirty="0" smtClean="0"/>
              <a:t>n</a:t>
            </a:r>
            <a:endParaRPr lang="en-US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95072"/>
            <a:ext cx="7219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08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Modular Arithmetic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en-US" u="sng" dirty="0" smtClean="0"/>
              <a:t>Theorem</a:t>
            </a:r>
            <a:r>
              <a:rPr lang="en-US" altLang="en-US" dirty="0" smtClean="0"/>
              <a:t>: Let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b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be integers with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&gt; 1, and suppose </a:t>
            </a:r>
            <a:r>
              <a:rPr lang="en-US" altLang="en-US" i="1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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 and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 </a:t>
            </a:r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).  Then,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 smtClean="0"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ym typeface="Symbol" panose="05050102010706020507" pitchFamily="18" charset="2"/>
              </a:rPr>
              <a:t> +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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 + </a:t>
            </a:r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dirty="0" smtClean="0">
                <a:sym typeface="Symbol" panose="05050102010706020507" pitchFamily="18" charset="2"/>
              </a:rPr>
              <a:t> –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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dirty="0" smtClean="0">
                <a:sym typeface="Symbol" panose="05050102010706020507" pitchFamily="18" charset="2"/>
              </a:rPr>
              <a:t> – </a:t>
            </a:r>
            <a:r>
              <a:rPr lang="en-US" altLang="en-US" i="1" dirty="0" smtClean="0">
                <a:sym typeface="Symbol" panose="05050102010706020507" pitchFamily="18" charset="2"/>
              </a:rPr>
              <a:t>d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  <a:r>
              <a:rPr lang="en-US" altLang="en-US" dirty="0" smtClean="0">
                <a:sym typeface="Symbol" panose="05050102010706020507" pitchFamily="18" charset="2"/>
              </a:rPr>
              <a:t>  </a:t>
            </a:r>
            <a:r>
              <a:rPr lang="en-US" altLang="en-US" i="1" dirty="0" smtClean="0">
                <a:sym typeface="Symbol" panose="05050102010706020507" pitchFamily="18" charset="2"/>
              </a:rPr>
              <a:t>cd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>
                <a:sym typeface="Symbol" panose="05050102010706020507" pitchFamily="18" charset="2"/>
              </a:rPr>
              <a:t>a</a:t>
            </a:r>
            <a:r>
              <a:rPr lang="en-US" altLang="en-US" i="1" baseline="30000" dirty="0" smtClean="0">
                <a:sym typeface="Symbol" panose="05050102010706020507" pitchFamily="18" charset="2"/>
              </a:rPr>
              <a:t>m</a:t>
            </a:r>
            <a:r>
              <a:rPr lang="en-US" altLang="en-US" dirty="0" smtClean="0">
                <a:sym typeface="Symbol" panose="05050102010706020507" pitchFamily="18" charset="2"/>
              </a:rPr>
              <a:t>  </a:t>
            </a:r>
            <a:r>
              <a:rPr lang="en-US" altLang="en-US" i="1" dirty="0" smtClean="0">
                <a:sym typeface="Symbol" panose="05050102010706020507" pitchFamily="18" charset="2"/>
              </a:rPr>
              <a:t>c</a:t>
            </a:r>
            <a:r>
              <a:rPr lang="en-US" altLang="en-US" i="1" baseline="30000" dirty="0" smtClean="0">
                <a:sym typeface="Symbol" panose="05050102010706020507" pitchFamily="18" charset="2"/>
              </a:rPr>
              <a:t>m</a:t>
            </a:r>
            <a:r>
              <a:rPr lang="en-US" altLang="en-US" dirty="0" smtClean="0">
                <a:sym typeface="Symbol" panose="05050102010706020507" pitchFamily="18" charset="2"/>
              </a:rPr>
              <a:t> (mod </a:t>
            </a:r>
            <a:r>
              <a:rPr lang="en-US" altLang="en-US" i="1" dirty="0" smtClean="0">
                <a:sym typeface="Symbol" panose="05050102010706020507" pitchFamily="18" charset="2"/>
              </a:rPr>
              <a:t>n</a:t>
            </a:r>
            <a:r>
              <a:rPr lang="en-US" altLang="en-US" dirty="0" smtClean="0">
                <a:sym typeface="Symbol" panose="05050102010706020507" pitchFamily="18" charset="2"/>
              </a:rPr>
              <a:t>) for all integers </a:t>
            </a:r>
            <a:r>
              <a:rPr lang="en-US" altLang="en-US" i="1" dirty="0" smtClean="0">
                <a:sym typeface="Symbol" panose="05050102010706020507" pitchFamily="18" charset="2"/>
              </a:rPr>
              <a:t>m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5533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Modular Arithmetic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18438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9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1699</TotalTime>
  <Words>1406</Words>
  <Application>Microsoft Office PowerPoint</Application>
  <PresentationFormat>全屏显示(4:3)</PresentationFormat>
  <Paragraphs>185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Arial</vt:lpstr>
      <vt:lpstr>Symbol</vt:lpstr>
      <vt:lpstr>Wingdings 2</vt:lpstr>
      <vt:lpstr>McKBAlgP8</vt:lpstr>
      <vt:lpstr>Modular Arithmetic with Applications to Cryptography</vt:lpstr>
      <vt:lpstr>Modular Arithmetic with Applications to Cryptography</vt:lpstr>
      <vt:lpstr>Modular Arithmetic with Applications to Cryptography</vt:lpstr>
      <vt:lpstr>Example 1 – Encrypting and Decrypting with the Caesar Cipher</vt:lpstr>
      <vt:lpstr>Example 1 – Encrypting and Decrypting with the Caesar Cipher</vt:lpstr>
      <vt:lpstr>Properties of Congruence Modulo n</vt:lpstr>
      <vt:lpstr>Properties of Congruence Modulo n</vt:lpstr>
      <vt:lpstr>Modular Arithmetic</vt:lpstr>
      <vt:lpstr>Modular Arithmetic</vt:lpstr>
      <vt:lpstr>Antisymmetry</vt:lpstr>
      <vt:lpstr>Antisymmetry</vt:lpstr>
      <vt:lpstr>Example 2 – Testing for Antisymmetry of “Divides” Relations</vt:lpstr>
      <vt:lpstr>Example 2 – Solution</vt:lpstr>
      <vt:lpstr>Example 2 – Solution</vt:lpstr>
      <vt:lpstr>Example 2 – Solution</vt:lpstr>
      <vt:lpstr>Partial Order Relations</vt:lpstr>
      <vt:lpstr>Example 4 – A “Divides” Relation on a Set of Positive Integers</vt:lpstr>
      <vt:lpstr>Example 4 – Solution</vt:lpstr>
      <vt:lpstr>Partial Order Relations</vt:lpstr>
      <vt:lpstr>Partially and Totally Ordered Sets</vt:lpstr>
      <vt:lpstr>Partially and Totally Ordered Sets</vt:lpstr>
      <vt:lpstr>Partially and Totally Ordered Sets</vt:lpstr>
      <vt:lpstr>Example 9 – A Chain of Subsets</vt:lpstr>
      <vt:lpstr>Partially and Totally Ordered Sets</vt:lpstr>
      <vt:lpstr>Partially and Totally Ordered Sets</vt:lpstr>
      <vt:lpstr>Partially and Totally Ordered Sets</vt:lpstr>
      <vt:lpstr>Topological Sorting</vt:lpstr>
      <vt:lpstr>Topological Sorting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427</cp:revision>
  <dcterms:created xsi:type="dcterms:W3CDTF">2010-10-18T10:39:55Z</dcterms:created>
  <dcterms:modified xsi:type="dcterms:W3CDTF">2017-06-12T04:24:12Z</dcterms:modified>
</cp:coreProperties>
</file>