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8" r:id="rId3"/>
    <p:sldId id="260" r:id="rId4"/>
    <p:sldId id="269" r:id="rId5"/>
    <p:sldId id="262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69E"/>
    <a:srgbClr val="CBDB2B"/>
    <a:srgbClr val="00ADEE"/>
    <a:srgbClr val="E1332A"/>
    <a:srgbClr val="0D7295"/>
    <a:srgbClr val="C7EBFC"/>
    <a:srgbClr val="FFF8AA"/>
    <a:srgbClr val="9E0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9139" autoAdjust="0"/>
  </p:normalViewPr>
  <p:slideViewPr>
    <p:cSldViewPr>
      <p:cViewPr varScale="1">
        <p:scale>
          <a:sx n="121" d="100"/>
          <a:sy n="121" d="100"/>
        </p:scale>
        <p:origin x="11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0C8F0CE-C112-47D9-A0A9-86068F1A6B4C}" type="datetimeFigureOut">
              <a:rPr lang="en-US"/>
              <a:pPr>
                <a:defRPr/>
              </a:pPr>
              <a:t>5/24/2017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4CCFB4-6E3E-44CF-AB80-99AAC9FAD3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0424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4DC526-F084-40C2-BB09-A7CCB5EBEF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0415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0596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7830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228600"/>
            <a:ext cx="2082800" cy="648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8600"/>
            <a:ext cx="6096000" cy="648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9850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20320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0264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9884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1310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0750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1326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8158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5898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5979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4D719630-2BD3-430B-ADD3-A08C0F634FDC}" type="slidenum">
              <a:rPr lang="en-US" altLang="en-US"/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04800" y="384175"/>
            <a:ext cx="8763000" cy="831850"/>
          </a:xfrm>
          <a:prstGeom prst="rect">
            <a:avLst/>
          </a:prstGeom>
          <a:solidFill>
            <a:srgbClr val="16669E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iamond 12"/>
          <p:cNvSpPr/>
          <p:nvPr userDrawn="1"/>
        </p:nvSpPr>
        <p:spPr>
          <a:xfrm>
            <a:off x="12700" y="38100"/>
            <a:ext cx="609600" cy="609600"/>
          </a:xfrm>
          <a:prstGeom prst="diamond">
            <a:avLst/>
          </a:prstGeom>
          <a:solidFill>
            <a:srgbClr val="CBD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Diamond 13"/>
          <p:cNvSpPr/>
          <p:nvPr userDrawn="1"/>
        </p:nvSpPr>
        <p:spPr>
          <a:xfrm>
            <a:off x="127000" y="152400"/>
            <a:ext cx="381000" cy="381000"/>
          </a:xfrm>
          <a:prstGeom prst="diamond">
            <a:avLst/>
          </a:prstGeom>
          <a:solidFill>
            <a:srgbClr val="1666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Everyone is either a knight or a knave. </a:t>
            </a:r>
          </a:p>
          <a:p>
            <a:r>
              <a:rPr lang="en-US" altLang="zh-CN" sz="2000" dirty="0" smtClean="0"/>
              <a:t>Knights always tell truth, knaves always lie.</a:t>
            </a:r>
          </a:p>
          <a:p>
            <a:endParaRPr lang="en-US" altLang="zh-CN" sz="2000" dirty="0"/>
          </a:p>
          <a:p>
            <a:r>
              <a:rPr lang="en-US" altLang="zh-CN" sz="2000" dirty="0" smtClean="0"/>
              <a:t>Alice says: Bob is a knight.</a:t>
            </a:r>
          </a:p>
          <a:p>
            <a:r>
              <a:rPr lang="en-US" altLang="zh-CN" sz="2000" dirty="0" smtClean="0"/>
              <a:t>Bob says: Alice and I are of opposite.</a:t>
            </a:r>
          </a:p>
          <a:p>
            <a:endParaRPr lang="en-US" altLang="zh-CN" sz="2000" dirty="0"/>
          </a:p>
          <a:p>
            <a:r>
              <a:rPr lang="en-US" altLang="zh-CN" sz="2000" dirty="0" smtClean="0"/>
              <a:t>Determine what each is.</a:t>
            </a:r>
            <a:endParaRPr lang="zh-CN" altLang="en-US" sz="20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08724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62088"/>
            <a:ext cx="8382000" cy="5256212"/>
          </a:xfrm>
        </p:spPr>
        <p:txBody>
          <a:bodyPr/>
          <a:lstStyle/>
          <a:p>
            <a:r>
              <a:rPr lang="en-US" altLang="zh-CN" dirty="0" smtClean="0"/>
              <a:t>5. </a:t>
            </a:r>
            <a:r>
              <a:rPr lang="en-US" altLang="zh-CN" dirty="0" smtClean="0">
                <a:solidFill>
                  <a:srgbClr val="16669E"/>
                </a:solidFill>
              </a:rPr>
              <a:t>None</a:t>
            </a:r>
            <a:r>
              <a:rPr lang="en-US" altLang="zh-CN" dirty="0" smtClean="0"/>
              <a:t> </a:t>
            </a:r>
            <a:r>
              <a:rPr lang="en-US" altLang="zh-CN" dirty="0">
                <a:solidFill>
                  <a:srgbClr val="C00000"/>
                </a:solidFill>
              </a:rPr>
              <a:t>but</a:t>
            </a:r>
            <a:r>
              <a:rPr lang="en-US" altLang="zh-CN" dirty="0"/>
              <a:t> a true poet could have written </a:t>
            </a:r>
            <a:r>
              <a:rPr lang="en-US" altLang="zh-CN" i="1" dirty="0"/>
              <a:t>Hamlet</a:t>
            </a:r>
            <a:r>
              <a:rPr lang="en-US" altLang="zh-CN" dirty="0" smtClean="0"/>
              <a:t>.</a:t>
            </a:r>
          </a:p>
          <a:p>
            <a:endParaRPr lang="en-US" altLang="zh-CN" dirty="0"/>
          </a:p>
          <a:p>
            <a:r>
              <a:rPr lang="en-US" altLang="zh-CN" dirty="0" smtClean="0">
                <a:solidFill>
                  <a:srgbClr val="16669E"/>
                </a:solidFill>
              </a:rPr>
              <a:t>No</a:t>
            </a:r>
            <a:r>
              <a:rPr lang="en-US" altLang="zh-CN" dirty="0" smtClean="0"/>
              <a:t> person who is </a:t>
            </a:r>
            <a:r>
              <a:rPr lang="en-US" altLang="zh-CN" dirty="0" smtClean="0">
                <a:solidFill>
                  <a:srgbClr val="C00000"/>
                </a:solidFill>
              </a:rPr>
              <a:t>not</a:t>
            </a:r>
            <a:r>
              <a:rPr lang="en-US" altLang="zh-CN" dirty="0" smtClean="0"/>
              <a:t> a true poet could have written </a:t>
            </a:r>
            <a:r>
              <a:rPr lang="en-US" altLang="zh-CN" i="1" dirty="0" smtClean="0"/>
              <a:t>Hamlet</a:t>
            </a:r>
            <a:r>
              <a:rPr lang="en-US" altLang="zh-CN" dirty="0" smtClean="0"/>
              <a:t>.</a:t>
            </a:r>
          </a:p>
          <a:p>
            <a:endParaRPr lang="en-US" altLang="zh-CN" dirty="0"/>
          </a:p>
          <a:p>
            <a:r>
              <a:rPr lang="en-US" altLang="en-US" dirty="0"/>
              <a:t>∀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, if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is a person who is not a true poet,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could </a:t>
            </a:r>
            <a:r>
              <a:rPr lang="en-US" altLang="en-US" dirty="0" smtClean="0">
                <a:solidFill>
                  <a:srgbClr val="16669E"/>
                </a:solidFill>
              </a:rPr>
              <a:t>not</a:t>
            </a:r>
            <a:r>
              <a:rPr lang="en-US" altLang="en-US" dirty="0" smtClean="0"/>
              <a:t> have written </a:t>
            </a:r>
            <a:r>
              <a:rPr lang="en-US" altLang="zh-CN" i="1" dirty="0"/>
              <a:t>Hamlet</a:t>
            </a:r>
            <a:r>
              <a:rPr lang="en-US" altLang="zh-CN" dirty="0" smtClean="0"/>
              <a:t>.</a:t>
            </a:r>
          </a:p>
          <a:p>
            <a:endParaRPr lang="en-US" altLang="zh-CN" dirty="0"/>
          </a:p>
          <a:p>
            <a:r>
              <a:rPr lang="en-US" altLang="en-US" dirty="0"/>
              <a:t>∀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, if</a:t>
            </a:r>
            <a:r>
              <a:rPr lang="en-US" altLang="en-US" i="1" dirty="0"/>
              <a:t> x</a:t>
            </a:r>
            <a:r>
              <a:rPr lang="en-US" altLang="en-US" dirty="0"/>
              <a:t> </a:t>
            </a:r>
            <a:r>
              <a:rPr lang="en-US" altLang="en-US" dirty="0" smtClean="0"/>
              <a:t>have </a:t>
            </a:r>
            <a:r>
              <a:rPr lang="en-US" altLang="en-US" dirty="0"/>
              <a:t>written </a:t>
            </a:r>
            <a:r>
              <a:rPr lang="en-US" altLang="zh-CN" i="1" dirty="0" smtClean="0"/>
              <a:t>Hamlet</a:t>
            </a:r>
            <a:r>
              <a:rPr lang="en-US" altLang="zh-CN" dirty="0" smtClean="0"/>
              <a:t>, then </a:t>
            </a:r>
            <a:r>
              <a:rPr lang="en-US" altLang="en-US" i="1" dirty="0"/>
              <a:t>x</a:t>
            </a:r>
            <a:r>
              <a:rPr lang="en-US" altLang="en-US" dirty="0"/>
              <a:t> is a person who is </a:t>
            </a:r>
            <a:r>
              <a:rPr lang="en-US" altLang="en-US" dirty="0" smtClean="0"/>
              <a:t>a </a:t>
            </a:r>
            <a:r>
              <a:rPr lang="en-US" altLang="en-US" dirty="0"/>
              <a:t>true </a:t>
            </a:r>
            <a:r>
              <a:rPr lang="en-US" altLang="en-US" dirty="0" smtClean="0"/>
              <a:t>poet.</a:t>
            </a:r>
          </a:p>
          <a:p>
            <a:endParaRPr lang="en-US" altLang="zh-CN" dirty="0"/>
          </a:p>
          <a:p>
            <a:r>
              <a:rPr lang="en-US" altLang="en-US" dirty="0"/>
              <a:t>∀</a:t>
            </a:r>
            <a:r>
              <a:rPr lang="en-US" altLang="en-US" i="1" dirty="0"/>
              <a:t>x</a:t>
            </a:r>
            <a:r>
              <a:rPr lang="en-US" altLang="en-US" dirty="0"/>
              <a:t>, if</a:t>
            </a:r>
            <a:r>
              <a:rPr lang="en-US" altLang="en-US" i="1" dirty="0"/>
              <a:t> x</a:t>
            </a:r>
            <a:r>
              <a:rPr lang="en-US" altLang="en-US" dirty="0"/>
              <a:t> have written </a:t>
            </a:r>
            <a:r>
              <a:rPr lang="en-US" altLang="zh-CN" i="1" dirty="0"/>
              <a:t>Hamlet</a:t>
            </a:r>
            <a:r>
              <a:rPr lang="en-US" altLang="zh-CN" dirty="0"/>
              <a:t>, then </a:t>
            </a:r>
            <a:r>
              <a:rPr lang="en-US" altLang="en-US" i="1" dirty="0"/>
              <a:t>x</a:t>
            </a:r>
            <a:r>
              <a:rPr lang="en-US" altLang="en-US" dirty="0"/>
              <a:t> is </a:t>
            </a:r>
            <a:r>
              <a:rPr lang="en-US" altLang="en-US" dirty="0" smtClean="0"/>
              <a:t>a </a:t>
            </a:r>
            <a:r>
              <a:rPr lang="en-US" altLang="en-US" dirty="0"/>
              <a:t>true poet.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098530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343400" y="1462088"/>
            <a:ext cx="4572000" cy="5256212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altLang="en-US" sz="2000" dirty="0"/>
              <a:t>∀</a:t>
            </a:r>
            <a:r>
              <a:rPr lang="en-US" altLang="en-US" sz="2000" i="1" dirty="0"/>
              <a:t>x</a:t>
            </a:r>
            <a:r>
              <a:rPr lang="en-US" altLang="en-US" sz="2000" dirty="0"/>
              <a:t>, if </a:t>
            </a:r>
            <a:r>
              <a:rPr lang="en-US" altLang="en-US" sz="2000" i="1" dirty="0"/>
              <a:t>x</a:t>
            </a:r>
            <a:r>
              <a:rPr lang="en-US" altLang="en-US" sz="2000" dirty="0"/>
              <a:t> is a writer who understands human nature, then </a:t>
            </a:r>
            <a:r>
              <a:rPr lang="en-US" altLang="en-US" sz="2000" i="1" dirty="0"/>
              <a:t>x</a:t>
            </a:r>
            <a:r>
              <a:rPr lang="en-US" altLang="en-US" sz="2000" dirty="0"/>
              <a:t> is clever</a:t>
            </a:r>
            <a:r>
              <a:rPr lang="en-US" altLang="en-US" sz="2000" dirty="0" smtClean="0"/>
              <a:t>.</a:t>
            </a:r>
            <a:br>
              <a:rPr lang="en-US" altLang="en-US" sz="2000" dirty="0" smtClean="0"/>
            </a:br>
            <a:endParaRPr lang="en-US" altLang="en-US" sz="2000" dirty="0"/>
          </a:p>
          <a:p>
            <a:pPr marL="457200" indent="-457200">
              <a:buFontTx/>
              <a:buAutoNum type="arabicPeriod"/>
            </a:pPr>
            <a:r>
              <a:rPr lang="en-US" altLang="en-US" sz="2000" dirty="0"/>
              <a:t>∀</a:t>
            </a:r>
            <a:r>
              <a:rPr lang="en-US" altLang="en-US" sz="2000" i="1" dirty="0"/>
              <a:t>x</a:t>
            </a:r>
            <a:r>
              <a:rPr lang="en-US" altLang="en-US" sz="2000" dirty="0"/>
              <a:t>, if </a:t>
            </a:r>
            <a:r>
              <a:rPr lang="en-US" altLang="zh-CN" sz="2000" i="1" dirty="0"/>
              <a:t>x</a:t>
            </a:r>
            <a:r>
              <a:rPr lang="en-US" altLang="zh-CN" sz="2000" dirty="0"/>
              <a:t> is a true poet, then </a:t>
            </a:r>
            <a:r>
              <a:rPr lang="en-US" altLang="en-US" sz="2000" i="1" dirty="0"/>
              <a:t>x</a:t>
            </a:r>
            <a:r>
              <a:rPr lang="en-US" altLang="en-US" sz="2000" dirty="0"/>
              <a:t> </a:t>
            </a:r>
            <a:r>
              <a:rPr lang="en-US" altLang="zh-CN" sz="2000" dirty="0"/>
              <a:t>can stir the human heart</a:t>
            </a:r>
            <a:r>
              <a:rPr lang="en-US" altLang="zh-CN" sz="2000" dirty="0" smtClean="0"/>
              <a:t>.</a:t>
            </a:r>
            <a:br>
              <a:rPr lang="en-US" altLang="zh-CN" sz="2000" dirty="0" smtClean="0"/>
            </a:br>
            <a:endParaRPr lang="en-US" altLang="zh-CN" sz="2000" dirty="0"/>
          </a:p>
          <a:p>
            <a:pPr marL="457200" indent="-457200">
              <a:buAutoNum type="arabicPeriod"/>
            </a:pPr>
            <a:r>
              <a:rPr lang="en-US" altLang="zh-CN" sz="2000" dirty="0" smtClean="0"/>
              <a:t>Shakespeare </a:t>
            </a:r>
            <a:r>
              <a:rPr lang="en-US" altLang="zh-CN" sz="2000" dirty="0"/>
              <a:t>wrote </a:t>
            </a:r>
            <a:r>
              <a:rPr lang="en-US" altLang="zh-CN" sz="2000" i="1" dirty="0"/>
              <a:t>Hamlet</a:t>
            </a:r>
            <a:r>
              <a:rPr lang="en-US" altLang="zh-CN" sz="2000" dirty="0" smtClean="0"/>
              <a:t>.</a:t>
            </a:r>
            <a:br>
              <a:rPr lang="en-US" altLang="zh-CN" sz="2000" dirty="0" smtClean="0"/>
            </a:br>
            <a:endParaRPr lang="en-US" altLang="zh-CN" sz="2000" dirty="0" smtClean="0"/>
          </a:p>
          <a:p>
            <a:pPr marL="457200" indent="-457200">
              <a:buAutoNum type="arabicPeriod"/>
            </a:pPr>
            <a:r>
              <a:rPr lang="en-US" altLang="en-US" sz="2000" dirty="0" smtClean="0"/>
              <a:t>∀</a:t>
            </a:r>
            <a:r>
              <a:rPr lang="en-US" altLang="en-US" sz="2000" i="1" dirty="0"/>
              <a:t>x</a:t>
            </a:r>
            <a:r>
              <a:rPr lang="en-US" altLang="en-US" sz="2000" dirty="0"/>
              <a:t>, if </a:t>
            </a:r>
            <a:r>
              <a:rPr lang="en-US" altLang="en-US" sz="2000" i="1" dirty="0"/>
              <a:t>x</a:t>
            </a:r>
            <a:r>
              <a:rPr lang="en-US" altLang="en-US" sz="2000" dirty="0"/>
              <a:t> can stir the human heart, </a:t>
            </a:r>
            <a:r>
              <a:rPr lang="en-US" altLang="en-US" sz="2000" dirty="0" smtClean="0"/>
              <a:t>then</a:t>
            </a:r>
            <a:r>
              <a:rPr lang="en-US" altLang="en-US" sz="2000" i="1" dirty="0" smtClean="0"/>
              <a:t> </a:t>
            </a:r>
            <a:r>
              <a:rPr lang="en-US" altLang="en-US" sz="2000" i="1" dirty="0"/>
              <a:t>x</a:t>
            </a:r>
            <a:r>
              <a:rPr lang="en-US" altLang="en-US" sz="2000" dirty="0"/>
              <a:t> is a writer who understands human nature</a:t>
            </a:r>
            <a:r>
              <a:rPr lang="en-US" altLang="en-US" sz="2000" dirty="0" smtClean="0"/>
              <a:t>.</a:t>
            </a:r>
            <a:br>
              <a:rPr lang="en-US" altLang="en-US" sz="2000" dirty="0" smtClean="0"/>
            </a:br>
            <a:endParaRPr lang="en-US" altLang="en-US" sz="2000" dirty="0" smtClean="0"/>
          </a:p>
          <a:p>
            <a:pPr marL="457200" indent="-457200">
              <a:buAutoNum type="arabicPeriod"/>
            </a:pPr>
            <a:r>
              <a:rPr lang="en-US" altLang="en-US" sz="2000" dirty="0" smtClean="0"/>
              <a:t>∀</a:t>
            </a:r>
            <a:r>
              <a:rPr lang="en-US" altLang="en-US" sz="2000" i="1" dirty="0"/>
              <a:t>x</a:t>
            </a:r>
            <a:r>
              <a:rPr lang="en-US" altLang="en-US" sz="2000" dirty="0"/>
              <a:t>, if</a:t>
            </a:r>
            <a:r>
              <a:rPr lang="en-US" altLang="en-US" sz="2000" i="1" dirty="0"/>
              <a:t> x</a:t>
            </a:r>
            <a:r>
              <a:rPr lang="en-US" altLang="en-US" sz="2000" dirty="0"/>
              <a:t> have written </a:t>
            </a:r>
            <a:r>
              <a:rPr lang="en-US" altLang="zh-CN" sz="2000" i="1" dirty="0"/>
              <a:t>Hamlet</a:t>
            </a:r>
            <a:r>
              <a:rPr lang="en-US" altLang="zh-CN" sz="2000" dirty="0"/>
              <a:t>, then </a:t>
            </a:r>
            <a:r>
              <a:rPr lang="en-US" altLang="en-US" sz="2000" i="1" dirty="0"/>
              <a:t>x</a:t>
            </a:r>
            <a:r>
              <a:rPr lang="en-US" altLang="en-US" sz="2000" dirty="0"/>
              <a:t> is a true poet.</a:t>
            </a:r>
            <a:endParaRPr lang="en-US" altLang="zh-CN" sz="2000" dirty="0"/>
          </a:p>
          <a:p>
            <a:pPr marL="457200" indent="-457200">
              <a:buAutoNum type="arabicPeriod"/>
            </a:pPr>
            <a:endParaRPr lang="en-US" altLang="zh-CN" sz="2000" dirty="0"/>
          </a:p>
          <a:p>
            <a:pPr marL="0" indent="0"/>
            <a:endParaRPr lang="en-US" altLang="zh-CN" sz="2000" dirty="0"/>
          </a:p>
          <a:p>
            <a:endParaRPr lang="zh-CN" altLang="en-US" sz="20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内容占位符 1"/>
          <p:cNvSpPr txBox="1">
            <a:spLocks/>
          </p:cNvSpPr>
          <p:nvPr/>
        </p:nvSpPr>
        <p:spPr bwMode="auto">
          <a:xfrm>
            <a:off x="228600" y="1462088"/>
            <a:ext cx="39624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>
                <a:solidFill>
                  <a:srgbClr val="0073AE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rgbClr val="0073AE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rgbClr val="0073AE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rgbClr val="0073AE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rgbClr val="0073AE"/>
                </a:solidFill>
                <a:latin typeface="+mn-lt"/>
              </a:defRPr>
            </a:lvl9pPr>
          </a:lstStyle>
          <a:p>
            <a:pPr marL="457200" indent="-457200">
              <a:buFontTx/>
              <a:buAutoNum type="arabicPeriod"/>
            </a:pPr>
            <a:r>
              <a:rPr lang="en-US" altLang="zh-CN" sz="2000" kern="0" dirty="0" smtClean="0"/>
              <a:t>All writers who understand human nature are clever.</a:t>
            </a:r>
            <a:br>
              <a:rPr lang="en-US" altLang="zh-CN" sz="2000" kern="0" dirty="0" smtClean="0"/>
            </a:br>
            <a:endParaRPr lang="en-US" altLang="zh-CN" sz="2000" kern="0" dirty="0" smtClean="0"/>
          </a:p>
          <a:p>
            <a:pPr marL="457200" indent="-457200">
              <a:buFontTx/>
              <a:buAutoNum type="arabicPeriod"/>
            </a:pPr>
            <a:r>
              <a:rPr lang="en-US" altLang="zh-CN" sz="2000" kern="0" dirty="0" smtClean="0"/>
              <a:t>No one is a true poet unless he can stir the human heart.</a:t>
            </a:r>
            <a:br>
              <a:rPr lang="en-US" altLang="zh-CN" sz="2000" kern="0" dirty="0" smtClean="0"/>
            </a:br>
            <a:endParaRPr lang="en-US" altLang="zh-CN" sz="2000" kern="0" dirty="0" smtClean="0"/>
          </a:p>
          <a:p>
            <a:pPr marL="457200" indent="-457200">
              <a:buFontTx/>
              <a:buAutoNum type="arabicPeriod"/>
            </a:pPr>
            <a:r>
              <a:rPr lang="en-US" altLang="zh-CN" sz="2000" kern="0" dirty="0" smtClean="0"/>
              <a:t>Shakespeare wrote </a:t>
            </a:r>
            <a:r>
              <a:rPr lang="en-US" altLang="zh-CN" sz="2000" i="1" kern="0" dirty="0" smtClean="0"/>
              <a:t>Hamlet</a:t>
            </a:r>
            <a:r>
              <a:rPr lang="en-US" altLang="zh-CN" sz="2000" kern="0" dirty="0" smtClean="0"/>
              <a:t>.</a:t>
            </a:r>
            <a:br>
              <a:rPr lang="en-US" altLang="zh-CN" sz="2000" kern="0" dirty="0" smtClean="0"/>
            </a:br>
            <a:endParaRPr lang="en-US" altLang="zh-CN" sz="2000" kern="0" dirty="0" smtClean="0"/>
          </a:p>
          <a:p>
            <a:pPr marL="457200" indent="-457200">
              <a:buFontTx/>
              <a:buAutoNum type="arabicPeriod"/>
            </a:pPr>
            <a:r>
              <a:rPr lang="en-US" altLang="zh-CN" sz="2000" kern="0" dirty="0" smtClean="0"/>
              <a:t>No writer who does not understand human nature can stir the human heart.</a:t>
            </a:r>
            <a:br>
              <a:rPr lang="en-US" altLang="zh-CN" sz="2000" kern="0" dirty="0" smtClean="0"/>
            </a:br>
            <a:endParaRPr lang="en-US" altLang="zh-CN" sz="2000" kern="0" dirty="0" smtClean="0"/>
          </a:p>
          <a:p>
            <a:pPr marL="457200" indent="-457200">
              <a:buFontTx/>
              <a:buAutoNum type="arabicPeriod"/>
            </a:pPr>
            <a:r>
              <a:rPr lang="en-US" altLang="zh-CN" sz="2000" kern="0" dirty="0" smtClean="0"/>
              <a:t>None but a true poet could have written </a:t>
            </a:r>
            <a:r>
              <a:rPr lang="en-US" altLang="zh-CN" sz="2000" i="1" kern="0" dirty="0" smtClean="0"/>
              <a:t>Hamlet</a:t>
            </a:r>
            <a:r>
              <a:rPr lang="en-US" altLang="zh-CN" sz="2000" kern="0" dirty="0" smtClean="0"/>
              <a:t>.</a:t>
            </a:r>
          </a:p>
          <a:p>
            <a:pPr marL="457200" indent="-457200">
              <a:buFontTx/>
              <a:buAutoNum type="arabicPeriod"/>
            </a:pPr>
            <a:endParaRPr lang="en-US" altLang="zh-CN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351751669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a: Alice is a knight</a:t>
            </a:r>
          </a:p>
          <a:p>
            <a:r>
              <a:rPr lang="en-US" altLang="zh-CN" dirty="0" smtClean="0"/>
              <a:t>b: Bob is a knight</a:t>
            </a:r>
          </a:p>
          <a:p>
            <a:r>
              <a:rPr lang="en-US" altLang="zh-CN" dirty="0" smtClean="0"/>
              <a:t>A: What Alice says is the truth</a:t>
            </a:r>
          </a:p>
          <a:p>
            <a:r>
              <a:rPr lang="en-US" altLang="zh-CN" dirty="0" smtClean="0"/>
              <a:t>B: What Bob says is the truth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Solution Both Alice and Bob are Knaves.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588709"/>
              </p:ext>
            </p:extLst>
          </p:nvPr>
        </p:nvGraphicFramePr>
        <p:xfrm>
          <a:off x="533398" y="1397000"/>
          <a:ext cx="8382004" cy="256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76"/>
                <a:gridCol w="523876"/>
                <a:gridCol w="1833563"/>
                <a:gridCol w="1833563"/>
                <a:gridCol w="1833563"/>
                <a:gridCol w="1833563"/>
              </a:tblGrid>
              <a:tr h="97833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altLang="zh-CN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altLang="zh-CN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[A</a:t>
                      </a:r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en-US" altLang="zh-CN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altLang="zh-CN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[B]</a:t>
                      </a:r>
                      <a:br>
                        <a:rPr lang="en-US" altLang="zh-CN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(a</a:t>
                      </a:r>
                      <a:r>
                        <a:rPr lang="en-US" altLang="en-US" b="1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~b)(~</a:t>
                      </a:r>
                      <a:r>
                        <a:rPr lang="en-US" altLang="zh-CN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en-US" b="1" dirty="0" err="1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b</a:t>
                      </a:r>
                      <a:r>
                        <a:rPr lang="en-US" altLang="en-US" b="1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)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altLang="zh-CN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zh-CN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en-US" b="1" dirty="0" err="1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A</a:t>
                      </a:r>
                      <a:r>
                        <a:rPr lang="en-US" altLang="en-US" b="1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)(~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en-US" b="1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~A)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altLang="zh-CN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zh-CN" dirty="0" err="1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altLang="en-US" b="1" dirty="0" err="1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B</a:t>
                      </a:r>
                      <a:r>
                        <a:rPr lang="en-US" altLang="en-US" b="1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)(~b~B)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6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6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6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6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5943600" y="3581400"/>
            <a:ext cx="2209800" cy="3048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09600" y="3581400"/>
            <a:ext cx="964324" cy="3048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76975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Everyone is either a knight or a knave. </a:t>
            </a:r>
          </a:p>
          <a:p>
            <a:r>
              <a:rPr lang="en-US" altLang="zh-CN" sz="2000" dirty="0" smtClean="0"/>
              <a:t>Knights always tell truth, knaves always lie.</a:t>
            </a:r>
          </a:p>
          <a:p>
            <a:endParaRPr lang="en-US" altLang="zh-CN" sz="2000" dirty="0"/>
          </a:p>
          <a:p>
            <a:r>
              <a:rPr lang="en-US" altLang="zh-CN" sz="2000" dirty="0" smtClean="0"/>
              <a:t>Alice says: Bob is a knave, or Chris is a knight.</a:t>
            </a:r>
          </a:p>
          <a:p>
            <a:r>
              <a:rPr lang="en-US" altLang="zh-CN" sz="2000" dirty="0" smtClean="0"/>
              <a:t>Chris says: Alice is a knave.</a:t>
            </a:r>
          </a:p>
          <a:p>
            <a:endParaRPr lang="en-US" altLang="zh-CN" sz="2000" dirty="0"/>
          </a:p>
          <a:p>
            <a:r>
              <a:rPr lang="en-US" altLang="zh-CN" sz="2000" dirty="0" smtClean="0"/>
              <a:t>Determine what each is.</a:t>
            </a:r>
            <a:endParaRPr lang="zh-CN" altLang="en-US" sz="20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84526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sz="2000" dirty="0" smtClean="0"/>
          </a:p>
          <a:p>
            <a:pPr>
              <a:spcBef>
                <a:spcPts val="600"/>
              </a:spcBef>
            </a:pPr>
            <a:r>
              <a:rPr lang="en-US" altLang="zh-CN" sz="2000" dirty="0" smtClean="0"/>
              <a:t>a: Alice is a knight; </a:t>
            </a:r>
            <a:r>
              <a:rPr lang="en-US" altLang="zh-CN" sz="2000" dirty="0"/>
              <a:t>b: Bob is a </a:t>
            </a:r>
            <a:r>
              <a:rPr lang="en-US" altLang="zh-CN" sz="2000" dirty="0" smtClean="0"/>
              <a:t>knight; c: Chris </a:t>
            </a:r>
            <a:r>
              <a:rPr lang="en-US" altLang="zh-CN" sz="2000" dirty="0"/>
              <a:t>is a </a:t>
            </a:r>
            <a:r>
              <a:rPr lang="en-US" altLang="zh-CN" sz="2000" dirty="0" smtClean="0"/>
              <a:t>knight</a:t>
            </a:r>
          </a:p>
          <a:p>
            <a:pPr>
              <a:spcBef>
                <a:spcPts val="600"/>
              </a:spcBef>
            </a:pPr>
            <a:r>
              <a:rPr lang="en-US" altLang="zh-CN" sz="2000" dirty="0" smtClean="0"/>
              <a:t>A: What Alice says is the truth; C: What Chris says is the truth </a:t>
            </a:r>
          </a:p>
          <a:p>
            <a:pPr>
              <a:spcBef>
                <a:spcPts val="600"/>
              </a:spcBef>
            </a:pPr>
            <a:r>
              <a:rPr lang="en-US" altLang="zh-CN" sz="2000" dirty="0" smtClean="0"/>
              <a:t>Solution: Alice is a knight; Bob is a knaves; Chris is a knave.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753133"/>
              </p:ext>
            </p:extLst>
          </p:nvPr>
        </p:nvGraphicFramePr>
        <p:xfrm>
          <a:off x="800098" y="1356360"/>
          <a:ext cx="7543804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700"/>
                <a:gridCol w="764700"/>
                <a:gridCol w="764700"/>
                <a:gridCol w="764700"/>
                <a:gridCol w="764700"/>
                <a:gridCol w="1860152"/>
                <a:gridCol w="1860152"/>
              </a:tblGrid>
              <a:tr h="65136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altLang="zh-CN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altLang="zh-CN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altLang="zh-CN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[A]</a:t>
                      </a:r>
                    </a:p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en-US" altLang="zh-CN" dirty="0" err="1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altLang="en-US" b="1" dirty="0" err="1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c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[C]</a:t>
                      </a:r>
                    </a:p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~a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altLang="zh-CN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zh-CN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en-US" b="1" dirty="0" err="1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A</a:t>
                      </a:r>
                      <a:r>
                        <a:rPr lang="en-US" altLang="en-US" b="1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)(~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en-US" b="1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~A)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altLang="zh-CN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zh-CN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altLang="en-US" b="1" dirty="0" err="1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C</a:t>
                      </a:r>
                      <a:r>
                        <a:rPr lang="en-US" altLang="en-US" b="1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)(~c~C)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672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672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672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672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672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672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672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672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5410200" y="3376449"/>
            <a:ext cx="2209800" cy="3048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066800" y="3376449"/>
            <a:ext cx="1828800" cy="3048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274176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altLang="zh-CN" dirty="0" smtClean="0"/>
              <a:t>If this house is next to a lake, then the treasure is not in the kitchen.</a:t>
            </a:r>
          </a:p>
          <a:p>
            <a:pPr marL="457200" indent="-457200">
              <a:buAutoNum type="arabicPeriod"/>
            </a:pPr>
            <a:r>
              <a:rPr lang="en-US" altLang="zh-CN" dirty="0" smtClean="0"/>
              <a:t>If the tree in the front yard is an elm, then the treasure is in the kitchen.</a:t>
            </a:r>
          </a:p>
          <a:p>
            <a:pPr marL="457200" indent="-457200">
              <a:buAutoNum type="arabicPeriod"/>
            </a:pPr>
            <a:r>
              <a:rPr lang="en-US" altLang="zh-CN" dirty="0" smtClean="0"/>
              <a:t>This house is next to a lake.</a:t>
            </a:r>
          </a:p>
          <a:p>
            <a:pPr marL="457200" indent="-457200">
              <a:buAutoNum type="arabicPeriod"/>
            </a:pPr>
            <a:r>
              <a:rPr lang="en-US" altLang="zh-CN" dirty="0" smtClean="0"/>
              <a:t>The tree in the front yard is an elm or the treasure is buried under the flagpole.</a:t>
            </a:r>
          </a:p>
          <a:p>
            <a:pPr marL="457200" indent="-457200">
              <a:buAutoNum type="arabicPeriod"/>
            </a:pPr>
            <a:r>
              <a:rPr lang="en-US" altLang="zh-CN" dirty="0" smtClean="0"/>
              <a:t>If the tree in the back yard is an oak, then the treasure is in the garage.</a:t>
            </a:r>
          </a:p>
          <a:p>
            <a:pPr marL="457200" indent="-457200">
              <a:buAutoNum type="arabicPeriod"/>
            </a:pPr>
            <a:endParaRPr lang="en-US" altLang="zh-CN" dirty="0"/>
          </a:p>
          <a:p>
            <a:pPr marL="0" indent="0"/>
            <a:r>
              <a:rPr lang="en-US" altLang="zh-CN" dirty="0" smtClean="0"/>
              <a:t>Where is the treasure?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597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altLang="zh-CN" dirty="0" smtClean="0"/>
              <a:t>All writers who understand human nature are clever.</a:t>
            </a:r>
          </a:p>
          <a:p>
            <a:pPr marL="457200" indent="-457200">
              <a:buAutoNum type="arabicPeriod"/>
            </a:pPr>
            <a:r>
              <a:rPr lang="en-US" altLang="zh-CN" dirty="0" smtClean="0"/>
              <a:t>No one is a true poet unless he can stir the human heart.</a:t>
            </a:r>
          </a:p>
          <a:p>
            <a:pPr marL="457200" indent="-457200">
              <a:buAutoNum type="arabicPeriod"/>
            </a:pPr>
            <a:r>
              <a:rPr lang="en-US" altLang="zh-CN" dirty="0" smtClean="0"/>
              <a:t>Shakespeare wrote </a:t>
            </a:r>
            <a:r>
              <a:rPr lang="en-US" altLang="zh-CN" i="1" dirty="0" smtClean="0"/>
              <a:t>Hamlet</a:t>
            </a:r>
            <a:r>
              <a:rPr lang="en-US" altLang="zh-CN" dirty="0" smtClean="0"/>
              <a:t>.</a:t>
            </a:r>
          </a:p>
          <a:p>
            <a:pPr marL="457200" indent="-457200">
              <a:buAutoNum type="arabicPeriod"/>
            </a:pPr>
            <a:r>
              <a:rPr lang="en-US" altLang="zh-CN" dirty="0" smtClean="0"/>
              <a:t>No writer who does not understand human nature can stir the human heart.</a:t>
            </a:r>
          </a:p>
          <a:p>
            <a:pPr marL="457200" indent="-457200">
              <a:buAutoNum type="arabicPeriod"/>
            </a:pPr>
            <a:r>
              <a:rPr lang="en-US" altLang="zh-CN" dirty="0" smtClean="0"/>
              <a:t>None but a true poet could have written </a:t>
            </a:r>
            <a:r>
              <a:rPr lang="en-US" altLang="zh-CN" i="1" dirty="0" smtClean="0"/>
              <a:t>Hamlet</a:t>
            </a:r>
            <a:r>
              <a:rPr lang="en-US" altLang="zh-CN" dirty="0" smtClean="0"/>
              <a:t>.</a:t>
            </a:r>
          </a:p>
          <a:p>
            <a:pPr marL="457200" indent="-457200">
              <a:buAutoNum type="arabicPeriod"/>
            </a:pPr>
            <a:endParaRPr lang="en-US" altLang="zh-CN" dirty="0"/>
          </a:p>
          <a:p>
            <a:pPr marL="0" indent="0"/>
            <a:r>
              <a:rPr lang="en-US" altLang="en-US" b="1" dirty="0">
                <a:cs typeface="Arial" panose="020B0604020202020204" pitchFamily="34" charset="0"/>
                <a:sym typeface="Symbol" panose="05050102010706020507" pitchFamily="18" charset="2"/>
              </a:rPr>
              <a:t> </a:t>
            </a:r>
            <a:r>
              <a:rPr lang="en-US" altLang="en-US" b="1" dirty="0" smtClean="0"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zh-CN" smtClean="0"/>
              <a:t>Shakespeare </a:t>
            </a:r>
            <a:r>
              <a:rPr lang="en-US" altLang="zh-CN" smtClean="0"/>
              <a:t>was </a:t>
            </a:r>
            <a:r>
              <a:rPr lang="en-US" altLang="zh-CN" dirty="0" smtClean="0"/>
              <a:t>clever.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9108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altLang="zh-CN" dirty="0" smtClean="0"/>
              <a:t>All </a:t>
            </a:r>
            <a:r>
              <a:rPr lang="en-US" altLang="zh-CN" dirty="0"/>
              <a:t>writers who understand human nature are clever</a:t>
            </a:r>
            <a:r>
              <a:rPr lang="en-US" altLang="zh-CN" dirty="0" smtClean="0"/>
              <a:t>.</a:t>
            </a:r>
          </a:p>
          <a:p>
            <a:pPr marL="0" indent="0"/>
            <a:endParaRPr lang="en-US" altLang="en-US" dirty="0" smtClean="0"/>
          </a:p>
          <a:p>
            <a:pPr marL="0" indent="0"/>
            <a:r>
              <a:rPr lang="en-US" altLang="en-US" dirty="0" smtClean="0"/>
              <a:t>∀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, if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is a writer who understands human nature, </a:t>
            </a:r>
            <a:br>
              <a:rPr lang="en-US" altLang="en-US" dirty="0" smtClean="0"/>
            </a:br>
            <a:r>
              <a:rPr lang="en-US" altLang="en-US" dirty="0" smtClean="0"/>
              <a:t>						then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is clever.</a:t>
            </a:r>
          </a:p>
          <a:p>
            <a:pPr marL="0" indent="0"/>
            <a:endParaRPr lang="en-US" altLang="zh-CN" dirty="0"/>
          </a:p>
          <a:p>
            <a:pPr marL="0" indent="0"/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214308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2. No </a:t>
            </a:r>
            <a:r>
              <a:rPr lang="en-US" altLang="zh-CN" dirty="0"/>
              <a:t>one is a true poet </a:t>
            </a:r>
            <a:r>
              <a:rPr lang="en-US" altLang="zh-CN" dirty="0">
                <a:solidFill>
                  <a:srgbClr val="C00000"/>
                </a:solidFill>
              </a:rPr>
              <a:t>unless</a:t>
            </a:r>
            <a:r>
              <a:rPr lang="en-US" altLang="zh-CN" dirty="0"/>
              <a:t> he can stir the human heart</a:t>
            </a:r>
            <a:r>
              <a:rPr lang="en-US" altLang="zh-CN" dirty="0" smtClean="0"/>
              <a:t>.</a:t>
            </a:r>
            <a:endParaRPr lang="en-US" altLang="zh-CN" dirty="0"/>
          </a:p>
          <a:p>
            <a:pPr>
              <a:spcBef>
                <a:spcPts val="2000"/>
              </a:spcBef>
            </a:pPr>
            <a:r>
              <a:rPr lang="en-US" altLang="zh-CN" dirty="0" smtClean="0"/>
              <a:t>No one is a true poet </a:t>
            </a:r>
            <a:r>
              <a:rPr lang="en-US" altLang="zh-CN" dirty="0" smtClean="0">
                <a:solidFill>
                  <a:srgbClr val="C00000"/>
                </a:solidFill>
              </a:rPr>
              <a:t>if not </a:t>
            </a:r>
            <a:r>
              <a:rPr lang="en-US" altLang="zh-CN" dirty="0" smtClean="0"/>
              <a:t>he can stir the human heart.</a:t>
            </a:r>
            <a:endParaRPr lang="en-US" altLang="zh-CN" dirty="0"/>
          </a:p>
          <a:p>
            <a:pPr>
              <a:spcBef>
                <a:spcPts val="2000"/>
              </a:spcBef>
            </a:pPr>
            <a:r>
              <a:rPr lang="en-US" altLang="zh-CN" dirty="0" smtClean="0"/>
              <a:t>No one is a true poet if he cannot stir the human heart.</a:t>
            </a:r>
            <a:endParaRPr lang="en-US" altLang="zh-CN" dirty="0"/>
          </a:p>
          <a:p>
            <a:pPr>
              <a:spcBef>
                <a:spcPts val="2000"/>
              </a:spcBef>
            </a:pPr>
            <a:r>
              <a:rPr lang="en-US" altLang="zh-CN" dirty="0" smtClean="0">
                <a:solidFill>
                  <a:srgbClr val="C00000"/>
                </a:solidFill>
              </a:rPr>
              <a:t>No</a:t>
            </a:r>
            <a:r>
              <a:rPr lang="en-US" altLang="zh-CN" dirty="0" smtClean="0"/>
              <a:t> person who </a:t>
            </a:r>
            <a:r>
              <a:rPr lang="en-US" altLang="zh-CN" dirty="0"/>
              <a:t>cannot stir the human </a:t>
            </a:r>
            <a:r>
              <a:rPr lang="en-US" altLang="zh-CN" dirty="0" smtClean="0"/>
              <a:t>heart is a true poet.</a:t>
            </a:r>
            <a:endParaRPr lang="en-US" altLang="zh-CN" dirty="0"/>
          </a:p>
          <a:p>
            <a:pPr>
              <a:spcBef>
                <a:spcPts val="2000"/>
              </a:spcBef>
            </a:pPr>
            <a:r>
              <a:rPr lang="en-US" altLang="en-US" dirty="0"/>
              <a:t>∀</a:t>
            </a:r>
            <a:r>
              <a:rPr lang="en-US" altLang="en-US" i="1" dirty="0"/>
              <a:t>x</a:t>
            </a:r>
            <a:r>
              <a:rPr lang="en-US" altLang="en-US" dirty="0" smtClean="0"/>
              <a:t>, if </a:t>
            </a:r>
            <a:r>
              <a:rPr lang="en-US" altLang="en-US" i="1" dirty="0" smtClean="0"/>
              <a:t>x </a:t>
            </a:r>
            <a:r>
              <a:rPr lang="en-US" altLang="en-US" dirty="0" smtClean="0"/>
              <a:t>is a person who </a:t>
            </a:r>
            <a:r>
              <a:rPr lang="en-US" altLang="zh-CN" dirty="0" smtClean="0"/>
              <a:t>cannot </a:t>
            </a:r>
            <a:r>
              <a:rPr lang="en-US" altLang="zh-CN" dirty="0"/>
              <a:t>stir the human </a:t>
            </a:r>
            <a:r>
              <a:rPr lang="en-US" altLang="zh-CN" dirty="0" smtClean="0"/>
              <a:t>heart, </a:t>
            </a:r>
            <a:br>
              <a:rPr lang="en-US" altLang="zh-CN" dirty="0" smtClean="0"/>
            </a:br>
            <a:r>
              <a:rPr lang="en-US" altLang="zh-CN" dirty="0" smtClean="0"/>
              <a:t>					then </a:t>
            </a:r>
            <a:r>
              <a:rPr lang="en-US" altLang="zh-CN" i="1" dirty="0" smtClean="0"/>
              <a:t>x</a:t>
            </a:r>
            <a:r>
              <a:rPr lang="en-US" altLang="zh-CN" dirty="0" smtClean="0"/>
              <a:t> is </a:t>
            </a:r>
            <a:r>
              <a:rPr lang="en-US" altLang="zh-CN" dirty="0" smtClean="0">
                <a:solidFill>
                  <a:srgbClr val="C00000"/>
                </a:solidFill>
              </a:rPr>
              <a:t>not</a:t>
            </a:r>
            <a:r>
              <a:rPr lang="en-US" altLang="zh-CN" dirty="0" smtClean="0"/>
              <a:t> a true poet.</a:t>
            </a:r>
            <a:endParaRPr lang="en-US" altLang="zh-CN" dirty="0"/>
          </a:p>
          <a:p>
            <a:pPr>
              <a:spcBef>
                <a:spcPts val="2000"/>
              </a:spcBef>
            </a:pPr>
            <a:r>
              <a:rPr lang="en-US" altLang="en-US" dirty="0"/>
              <a:t>∀</a:t>
            </a:r>
            <a:r>
              <a:rPr lang="en-US" altLang="en-US" i="1" dirty="0"/>
              <a:t>x</a:t>
            </a:r>
            <a:r>
              <a:rPr lang="en-US" altLang="en-US" dirty="0"/>
              <a:t>, if </a:t>
            </a:r>
            <a:r>
              <a:rPr lang="en-US" altLang="zh-CN" i="1" dirty="0"/>
              <a:t>x</a:t>
            </a:r>
            <a:r>
              <a:rPr lang="en-US" altLang="zh-CN" dirty="0"/>
              <a:t> is </a:t>
            </a:r>
            <a:r>
              <a:rPr lang="en-US" altLang="zh-CN" dirty="0" smtClean="0"/>
              <a:t>a </a:t>
            </a:r>
            <a:r>
              <a:rPr lang="en-US" altLang="zh-CN" dirty="0"/>
              <a:t>true </a:t>
            </a:r>
            <a:r>
              <a:rPr lang="en-US" altLang="zh-CN" dirty="0" smtClean="0"/>
              <a:t>poet, </a:t>
            </a:r>
            <a:br>
              <a:rPr lang="en-US" altLang="zh-CN" dirty="0" smtClean="0"/>
            </a:br>
            <a:r>
              <a:rPr lang="en-US" altLang="zh-CN" dirty="0" smtClean="0"/>
              <a:t>		then </a:t>
            </a:r>
            <a:r>
              <a:rPr lang="en-US" altLang="en-US" i="1" dirty="0"/>
              <a:t>x</a:t>
            </a:r>
            <a:r>
              <a:rPr lang="en-US" altLang="en-US" dirty="0"/>
              <a:t> is a person </a:t>
            </a:r>
            <a:r>
              <a:rPr lang="en-US" altLang="zh-CN" dirty="0" smtClean="0"/>
              <a:t>can </a:t>
            </a:r>
            <a:r>
              <a:rPr lang="en-US" altLang="zh-CN" dirty="0"/>
              <a:t>stir the human </a:t>
            </a:r>
            <a:r>
              <a:rPr lang="en-US" altLang="zh-CN" dirty="0" smtClean="0"/>
              <a:t>heart.</a:t>
            </a:r>
          </a:p>
          <a:p>
            <a:pPr>
              <a:spcBef>
                <a:spcPts val="2000"/>
              </a:spcBef>
            </a:pPr>
            <a:r>
              <a:rPr lang="en-US" altLang="en-US" dirty="0"/>
              <a:t>∀</a:t>
            </a:r>
            <a:r>
              <a:rPr lang="en-US" altLang="en-US" i="1" dirty="0"/>
              <a:t>x</a:t>
            </a:r>
            <a:r>
              <a:rPr lang="en-US" altLang="en-US" dirty="0"/>
              <a:t>, if </a:t>
            </a:r>
            <a:r>
              <a:rPr lang="en-US" altLang="zh-CN" i="1" dirty="0"/>
              <a:t>x</a:t>
            </a:r>
            <a:r>
              <a:rPr lang="en-US" altLang="zh-CN" dirty="0"/>
              <a:t> is a true poet, </a:t>
            </a:r>
            <a:r>
              <a:rPr lang="en-US" altLang="zh-CN" dirty="0" smtClean="0"/>
              <a:t>then 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zh-CN" dirty="0" smtClean="0"/>
              <a:t>can </a:t>
            </a:r>
            <a:r>
              <a:rPr lang="en-US" altLang="zh-CN" dirty="0"/>
              <a:t>stir the human heart.</a:t>
            </a:r>
          </a:p>
          <a:p>
            <a:pPr>
              <a:spcBef>
                <a:spcPts val="2000"/>
              </a:spcBef>
            </a:pP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509834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zh-CN" dirty="0" smtClean="0"/>
              <a:t>3. Shakespeare </a:t>
            </a:r>
            <a:r>
              <a:rPr lang="en-US" altLang="zh-CN" dirty="0"/>
              <a:t>wrote </a:t>
            </a:r>
            <a:r>
              <a:rPr lang="en-US" altLang="zh-CN" i="1" dirty="0" smtClean="0"/>
              <a:t>Hamlet</a:t>
            </a:r>
            <a:r>
              <a:rPr lang="en-US" altLang="zh-CN" dirty="0" smtClean="0"/>
              <a:t>.</a:t>
            </a:r>
          </a:p>
          <a:p>
            <a:pPr marL="0" indent="0"/>
            <a:endParaRPr lang="en-US" altLang="zh-CN" dirty="0" smtClean="0"/>
          </a:p>
          <a:p>
            <a:pPr marL="0" indent="0"/>
            <a:r>
              <a:rPr lang="en-US" altLang="zh-CN" dirty="0" smtClean="0"/>
              <a:t>4. </a:t>
            </a:r>
            <a:r>
              <a:rPr lang="en-US" altLang="zh-CN" dirty="0" smtClean="0">
                <a:solidFill>
                  <a:srgbClr val="C00000"/>
                </a:solidFill>
              </a:rPr>
              <a:t>No</a:t>
            </a:r>
            <a:r>
              <a:rPr lang="en-US" altLang="zh-CN" dirty="0" smtClean="0"/>
              <a:t> </a:t>
            </a:r>
            <a:r>
              <a:rPr lang="en-US" altLang="zh-CN" dirty="0"/>
              <a:t>writer who does not understand human nature can stir the human heart</a:t>
            </a:r>
            <a:r>
              <a:rPr lang="en-US" altLang="zh-CN" dirty="0" smtClean="0"/>
              <a:t>.</a:t>
            </a:r>
          </a:p>
          <a:p>
            <a:pPr marL="0" indent="0"/>
            <a:endParaRPr lang="en-US" altLang="zh-CN" dirty="0" smtClean="0"/>
          </a:p>
          <a:p>
            <a:pPr marL="0" indent="0"/>
            <a:r>
              <a:rPr lang="en-US" altLang="en-US" dirty="0"/>
              <a:t>∀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dirty="0" smtClean="0"/>
              <a:t>if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is a writer who does not understand human nature, </a:t>
            </a:r>
          </a:p>
          <a:p>
            <a:pPr marL="0" indent="0"/>
            <a:r>
              <a:rPr lang="en-US" altLang="en-US" i="1" dirty="0" smtClean="0"/>
              <a:t>			</a:t>
            </a:r>
            <a:r>
              <a:rPr lang="en-US" altLang="en-US" dirty="0" smtClean="0"/>
              <a:t>then</a:t>
            </a:r>
            <a:r>
              <a:rPr lang="en-US" altLang="en-US" i="1" dirty="0" smtClean="0"/>
              <a:t> x</a:t>
            </a:r>
            <a:r>
              <a:rPr lang="en-US" altLang="en-US" dirty="0" smtClean="0"/>
              <a:t> can</a:t>
            </a:r>
            <a:r>
              <a:rPr lang="en-US" altLang="en-US" dirty="0" smtClean="0">
                <a:solidFill>
                  <a:srgbClr val="C00000"/>
                </a:solidFill>
              </a:rPr>
              <a:t>not</a:t>
            </a:r>
            <a:r>
              <a:rPr lang="en-US" altLang="en-US" dirty="0" smtClean="0"/>
              <a:t> stir the human heart.</a:t>
            </a:r>
          </a:p>
          <a:p>
            <a:pPr marL="0" indent="0"/>
            <a:endParaRPr lang="en-US" altLang="zh-CN" dirty="0"/>
          </a:p>
          <a:p>
            <a:pPr marL="0" indent="0"/>
            <a:r>
              <a:rPr lang="en-US" altLang="en-US" dirty="0"/>
              <a:t>∀</a:t>
            </a:r>
            <a:r>
              <a:rPr lang="en-US" altLang="en-US" i="1" dirty="0"/>
              <a:t>x</a:t>
            </a:r>
            <a:r>
              <a:rPr lang="en-US" altLang="en-US" dirty="0"/>
              <a:t>, if 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 smtClean="0"/>
              <a:t>can </a:t>
            </a:r>
            <a:r>
              <a:rPr lang="en-US" altLang="en-US" dirty="0"/>
              <a:t>stir the human heart</a:t>
            </a:r>
            <a:r>
              <a:rPr lang="en-US" altLang="en-US" dirty="0" smtClean="0"/>
              <a:t>, </a:t>
            </a:r>
          </a:p>
          <a:p>
            <a:pPr marL="0" indent="0"/>
            <a:r>
              <a:rPr lang="en-US" altLang="en-US" i="1" dirty="0"/>
              <a:t>	</a:t>
            </a:r>
            <a:r>
              <a:rPr lang="en-US" altLang="en-US" dirty="0" smtClean="0"/>
              <a:t>then</a:t>
            </a:r>
            <a:r>
              <a:rPr lang="en-US" altLang="en-US" i="1" dirty="0" smtClean="0"/>
              <a:t> x</a:t>
            </a:r>
            <a:r>
              <a:rPr lang="en-US" altLang="en-US" dirty="0" smtClean="0"/>
              <a:t> is a writer who understands </a:t>
            </a:r>
            <a:r>
              <a:rPr lang="en-US" altLang="en-US" dirty="0"/>
              <a:t>human </a:t>
            </a:r>
            <a:r>
              <a:rPr lang="en-US" altLang="en-US" dirty="0" smtClean="0"/>
              <a:t>nature.</a:t>
            </a:r>
            <a:endParaRPr lang="en-US" altLang="zh-CN" dirty="0"/>
          </a:p>
          <a:p>
            <a:pPr marL="0" indent="0"/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2395879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McKBAlgP8">
  <a:themeElements>
    <a:clrScheme name="McKBAlgP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KBAlgP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cKBAlgP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McKBAlgP8</Template>
  <TotalTime>2656</TotalTime>
  <Words>659</Words>
  <Application>Microsoft Office PowerPoint</Application>
  <PresentationFormat>全屏显示(4:3)</PresentationFormat>
  <Paragraphs>188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4" baseType="lpstr">
      <vt:lpstr>Arial</vt:lpstr>
      <vt:lpstr>Symbol</vt:lpstr>
      <vt:lpstr>McKBAlgP8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gchaudhari</dc:creator>
  <cp:lastModifiedBy>Kecheng Yang</cp:lastModifiedBy>
  <cp:revision>631</cp:revision>
  <dcterms:created xsi:type="dcterms:W3CDTF">2010-10-18T10:39:55Z</dcterms:created>
  <dcterms:modified xsi:type="dcterms:W3CDTF">2017-05-25T00:31:22Z</dcterms:modified>
</cp:coreProperties>
</file>