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9"/>
  </p:notesMasterIdLst>
  <p:handoutMasterIdLst>
    <p:handoutMasterId r:id="rId30"/>
  </p:handoutMasterIdLst>
  <p:sldIdLst>
    <p:sldId id="303" r:id="rId2"/>
    <p:sldId id="301" r:id="rId3"/>
    <p:sldId id="329" r:id="rId4"/>
    <p:sldId id="332" r:id="rId5"/>
    <p:sldId id="326" r:id="rId6"/>
    <p:sldId id="327" r:id="rId7"/>
    <p:sldId id="330" r:id="rId8"/>
    <p:sldId id="331" r:id="rId9"/>
    <p:sldId id="340" r:id="rId10"/>
    <p:sldId id="333" r:id="rId11"/>
    <p:sldId id="335" r:id="rId12"/>
    <p:sldId id="334" r:id="rId13"/>
    <p:sldId id="336" r:id="rId14"/>
    <p:sldId id="338" r:id="rId15"/>
    <p:sldId id="337" r:id="rId16"/>
    <p:sldId id="339" r:id="rId17"/>
    <p:sldId id="341" r:id="rId18"/>
    <p:sldId id="342" r:id="rId19"/>
    <p:sldId id="343" r:id="rId20"/>
    <p:sldId id="344" r:id="rId21"/>
    <p:sldId id="345" r:id="rId22"/>
    <p:sldId id="347" r:id="rId23"/>
    <p:sldId id="348" r:id="rId24"/>
    <p:sldId id="349" r:id="rId25"/>
    <p:sldId id="350" r:id="rId26"/>
    <p:sldId id="351" r:id="rId27"/>
    <p:sldId id="352" r:id="rId28"/>
  </p:sldIdLst>
  <p:sldSz cx="9144000" cy="6858000" type="screen4x3"/>
  <p:notesSz cx="6858000" cy="9144000"/>
  <p:custDataLst>
    <p:tags r:id="rId3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DB2B"/>
    <a:srgbClr val="00ADEE"/>
    <a:srgbClr val="16669E"/>
    <a:srgbClr val="E1332A"/>
    <a:srgbClr val="0D7295"/>
    <a:srgbClr val="C7EBFC"/>
    <a:srgbClr val="FFF8AA"/>
    <a:srgbClr val="9E0B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9139" autoAdjust="0"/>
  </p:normalViewPr>
  <p:slideViewPr>
    <p:cSldViewPr>
      <p:cViewPr varScale="1">
        <p:scale>
          <a:sx n="116" d="100"/>
          <a:sy n="116" d="100"/>
        </p:scale>
        <p:origin x="148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AA82E5E-144D-4CB5-B596-39530D997CA7}" type="datetimeFigureOut">
              <a:rPr lang="en-US" altLang="zh-CN"/>
              <a:pPr/>
              <a:t>6/15/2017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135DFFB-01F7-46EF-A239-CFDE9967D60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30335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zh-CN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zh-CN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zh-CN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F18708E-31BC-4283-806D-D0E92098F23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756279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3129585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285878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228600"/>
            <a:ext cx="2082800" cy="6489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228600"/>
            <a:ext cx="6096000" cy="6489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012554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203200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4976567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00432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896688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8273539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4199543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6162120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823793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93674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8"/>
          <p:cNvSpPr txBox="1">
            <a:spLocks noChangeArrowheads="1"/>
          </p:cNvSpPr>
          <p:nvPr/>
        </p:nvSpPr>
        <p:spPr bwMode="auto">
          <a:xfrm>
            <a:off x="7391400" y="60198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102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62088"/>
            <a:ext cx="822960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8496300" y="63881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6C8DA185-39E3-4EA3-B4D2-2D95F4ED7CA5}" type="slidenum">
              <a:rPr lang="en-US" altLang="zh-CN" smtClean="0">
                <a:ea typeface="宋体" panose="02010600030101010101" pitchFamily="2" charset="-122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zh-CN" smtClean="0">
              <a:ea typeface="宋体" panose="02010600030101010101" pitchFamily="2" charset="-122"/>
            </a:endParaRP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3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04800" y="384175"/>
            <a:ext cx="8763000" cy="831850"/>
          </a:xfrm>
          <a:prstGeom prst="rect">
            <a:avLst/>
          </a:prstGeom>
          <a:solidFill>
            <a:srgbClr val="16669E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zh-CN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3" name="Diamond 12"/>
          <p:cNvSpPr/>
          <p:nvPr userDrawn="1"/>
        </p:nvSpPr>
        <p:spPr>
          <a:xfrm>
            <a:off x="12700" y="38100"/>
            <a:ext cx="609600" cy="609600"/>
          </a:xfrm>
          <a:prstGeom prst="diamond">
            <a:avLst/>
          </a:prstGeom>
          <a:solidFill>
            <a:srgbClr val="CBD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zh-CN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4" name="Diamond 13"/>
          <p:cNvSpPr/>
          <p:nvPr userDrawn="1"/>
        </p:nvSpPr>
        <p:spPr>
          <a:xfrm>
            <a:off x="127000" y="152400"/>
            <a:ext cx="381000" cy="381000"/>
          </a:xfrm>
          <a:prstGeom prst="diamond">
            <a:avLst/>
          </a:prstGeom>
          <a:solidFill>
            <a:srgbClr val="1666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zh-CN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>
          <a:solidFill>
            <a:srgbClr val="0073A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0073A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600" smtClean="0">
                <a:ea typeface="宋体" panose="02010600030101010101" pitchFamily="2" charset="-122"/>
              </a:rPr>
              <a:t>Probability Axioms and Formulas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zh-CN" smtClean="0">
                <a:ea typeface="宋体" panose="02010600030101010101" pitchFamily="2" charset="-122"/>
              </a:rPr>
              <a:t>We have known that a sample space is a set of all outcomes of a random process or experiment and that an event is a subset of a sample space.</a:t>
            </a:r>
            <a:endParaRPr lang="en-US" altLang="zh-CN" i="1" smtClean="0">
              <a:ea typeface="宋体" panose="02010600030101010101" pitchFamily="2" charset="-122"/>
            </a:endParaRPr>
          </a:p>
        </p:txBody>
      </p:sp>
      <p:pic>
        <p:nvPicPr>
          <p:cNvPr id="4100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63" y="2911475"/>
            <a:ext cx="8008937" cy="333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>Conditional Probability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zh-CN" smtClean="0">
                <a:ea typeface="宋体" panose="02010600030101010101" pitchFamily="2" charset="-122"/>
              </a:rPr>
              <a:t>Imagine a couple with two children, each of whom is equally likely to be a boy or a girl. Now suppose you are given the information that one is a boy. What is the probability that the other child is a boy? </a:t>
            </a:r>
            <a:br>
              <a:rPr lang="en-US" altLang="zh-CN" smtClean="0">
                <a:ea typeface="宋体" panose="02010600030101010101" pitchFamily="2" charset="-122"/>
              </a:rPr>
            </a:br>
            <a:endParaRPr lang="en-US" altLang="zh-CN" smtClean="0">
              <a:ea typeface="宋体" panose="02010600030101010101" pitchFamily="2" charset="-122"/>
            </a:endParaRPr>
          </a:p>
          <a:p>
            <a:pPr marL="0" indent="0"/>
            <a:r>
              <a:rPr lang="en-US" altLang="zh-CN" smtClean="0">
                <a:ea typeface="宋体" panose="02010600030101010101" pitchFamily="2" charset="-122"/>
              </a:rPr>
              <a:t>Figure 9.9.1 shows the four equally likely combinations of gender for the children.</a:t>
            </a: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3859213" y="6394450"/>
            <a:ext cx="1393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0073A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zh-CN" sz="1200" b="1">
                <a:ea typeface="宋体" panose="02010600030101010101" pitchFamily="2" charset="-122"/>
              </a:rPr>
              <a:t>Figure 9.9.1</a:t>
            </a:r>
          </a:p>
        </p:txBody>
      </p:sp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360863"/>
            <a:ext cx="2773363" cy="196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>Conditional Probability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zh-CN" smtClean="0">
                <a:ea typeface="宋体" panose="02010600030101010101" pitchFamily="2" charset="-122"/>
              </a:rPr>
              <a:t>You can imagine that the first letter refers to the older child and the second letter to the younger. </a:t>
            </a:r>
            <a:br>
              <a:rPr lang="en-US" altLang="zh-CN" smtClean="0">
                <a:ea typeface="宋体" panose="02010600030101010101" pitchFamily="2" charset="-122"/>
              </a:rPr>
            </a:br>
            <a:endParaRPr lang="en-US" altLang="zh-CN" sz="1600" smtClean="0">
              <a:ea typeface="宋体" panose="02010600030101010101" pitchFamily="2" charset="-122"/>
            </a:endParaRPr>
          </a:p>
          <a:p>
            <a:pPr marL="0" indent="0"/>
            <a:r>
              <a:rPr lang="en-US" altLang="zh-CN" smtClean="0">
                <a:ea typeface="宋体" panose="02010600030101010101" pitchFamily="2" charset="-122"/>
              </a:rPr>
              <a:t>Thus the combination </a:t>
            </a:r>
            <a:r>
              <a:rPr lang="en-US" altLang="zh-CN" i="1" smtClean="0">
                <a:ea typeface="宋体" panose="02010600030101010101" pitchFamily="2" charset="-122"/>
              </a:rPr>
              <a:t>BG</a:t>
            </a:r>
            <a:r>
              <a:rPr lang="en-US" altLang="zh-CN" smtClean="0">
                <a:ea typeface="宋体" panose="02010600030101010101" pitchFamily="2" charset="-122"/>
              </a:rPr>
              <a:t> indicates that the older child is a boy and the younger is a girl.</a:t>
            </a:r>
          </a:p>
          <a:p>
            <a:pPr marL="0" indent="0"/>
            <a:endParaRPr lang="en-US" altLang="zh-CN" sz="1600" smtClean="0">
              <a:ea typeface="宋体" panose="02010600030101010101" pitchFamily="2" charset="-122"/>
            </a:endParaRPr>
          </a:p>
          <a:p>
            <a:pPr marL="0" indent="0"/>
            <a:r>
              <a:rPr lang="en-US" altLang="zh-CN" smtClean="0">
                <a:ea typeface="宋体" panose="02010600030101010101" pitchFamily="2" charset="-122"/>
              </a:rPr>
              <a:t>The combinations where one of the children is a boy are shaded gray, and the combination where the other child is also a boy is shaded blue-gray.</a:t>
            </a:r>
          </a:p>
          <a:p>
            <a:pPr marL="0" indent="0"/>
            <a:endParaRPr lang="en-US" altLang="zh-CN" sz="1600" smtClean="0">
              <a:ea typeface="宋体" panose="02010600030101010101" pitchFamily="2" charset="-122"/>
            </a:endParaRPr>
          </a:p>
          <a:p>
            <a:pPr marL="0" indent="0"/>
            <a:r>
              <a:rPr lang="en-US" altLang="zh-CN" smtClean="0">
                <a:ea typeface="宋体" panose="02010600030101010101" pitchFamily="2" charset="-122"/>
              </a:rPr>
              <a:t>Given that you know one child is a boy, only the three combinations in the gray region could be the case, so you can think of the set of those outcomes as a new sample space with three elements, all of which are equally likely.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>Conditional Probability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zh-CN" smtClean="0">
                <a:ea typeface="宋体" panose="02010600030101010101" pitchFamily="2" charset="-122"/>
              </a:rPr>
              <a:t>Within the new sample space, there is one combination where the other child is a boy (in the region shaded         blue-gray).</a:t>
            </a:r>
          </a:p>
          <a:p>
            <a:pPr marL="0" indent="0"/>
            <a:endParaRPr lang="en-US" altLang="zh-CN" sz="800" smtClean="0">
              <a:ea typeface="宋体" panose="02010600030101010101" pitchFamily="2" charset="-122"/>
            </a:endParaRPr>
          </a:p>
          <a:p>
            <a:pPr marL="0" indent="0"/>
            <a:r>
              <a:rPr lang="en-US" altLang="zh-CN" smtClean="0">
                <a:ea typeface="宋体" panose="02010600030101010101" pitchFamily="2" charset="-122"/>
              </a:rPr>
              <a:t>Thus it would be reasonable to say that the likelihood that the other child is a boy, given that at least one is a boy, is </a:t>
            </a:r>
          </a:p>
          <a:p>
            <a:pPr marL="0" indent="0"/>
            <a:r>
              <a:rPr lang="en-US" altLang="zh-CN" smtClean="0">
                <a:ea typeface="宋体" panose="02010600030101010101" pitchFamily="2" charset="-122"/>
              </a:rPr>
              <a:t>1/3 = 33   %. </a:t>
            </a:r>
            <a:br>
              <a:rPr lang="en-US" altLang="zh-CN" smtClean="0">
                <a:ea typeface="宋体" panose="02010600030101010101" pitchFamily="2" charset="-122"/>
              </a:rPr>
            </a:br>
            <a:endParaRPr lang="en-US" altLang="zh-CN" sz="800" smtClean="0">
              <a:ea typeface="宋体" panose="02010600030101010101" pitchFamily="2" charset="-122"/>
            </a:endParaRPr>
          </a:p>
          <a:p>
            <a:pPr marL="0" indent="0"/>
            <a:r>
              <a:rPr lang="en-US" altLang="zh-CN" smtClean="0">
                <a:ea typeface="宋体" panose="02010600030101010101" pitchFamily="2" charset="-122"/>
              </a:rPr>
              <a:t>Note that because the original sample space contained four outcomes,</a:t>
            </a:r>
          </a:p>
          <a:p>
            <a:pPr marL="0" indent="0"/>
            <a:endParaRPr lang="en-US" altLang="zh-CN" smtClean="0">
              <a:ea typeface="宋体" panose="02010600030101010101" pitchFamily="2" charset="-122"/>
            </a:endParaRPr>
          </a:p>
          <a:p>
            <a:pPr marL="0" indent="0"/>
            <a:endParaRPr lang="en-US" altLang="zh-CN" smtClean="0">
              <a:ea typeface="宋体" panose="02010600030101010101" pitchFamily="2" charset="-122"/>
            </a:endParaRPr>
          </a:p>
          <a:p>
            <a:pPr marL="0" indent="0"/>
            <a:endParaRPr lang="en-US" altLang="zh-CN" smtClean="0">
              <a:ea typeface="宋体" panose="02010600030101010101" pitchFamily="2" charset="-122"/>
            </a:endParaRPr>
          </a:p>
          <a:p>
            <a:pPr marL="0" indent="0"/>
            <a:r>
              <a:rPr lang="en-US" altLang="zh-CN" smtClean="0">
                <a:ea typeface="宋体" panose="02010600030101010101" pitchFamily="2" charset="-122"/>
              </a:rPr>
              <a:t>also.</a:t>
            </a: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738" y="3657600"/>
            <a:ext cx="11906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0" y="5178425"/>
            <a:ext cx="7831138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>Conditional Probability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zh-CN" smtClean="0">
                <a:ea typeface="宋体" panose="02010600030101010101" pitchFamily="2" charset="-122"/>
              </a:rPr>
              <a:t>A generalization of this observation forms the basis for the following definition.</a:t>
            </a:r>
          </a:p>
          <a:p>
            <a:pPr marL="0" indent="0"/>
            <a:endParaRPr lang="en-US" altLang="zh-CN" smtClean="0">
              <a:ea typeface="宋体" panose="02010600030101010101" pitchFamily="2" charset="-122"/>
            </a:endParaRPr>
          </a:p>
          <a:p>
            <a:pPr marL="0" indent="0"/>
            <a:endParaRPr lang="en-US" altLang="zh-CN" smtClean="0">
              <a:ea typeface="宋体" panose="02010600030101010101" pitchFamily="2" charset="-122"/>
            </a:endParaRPr>
          </a:p>
          <a:p>
            <a:pPr marL="0" indent="0"/>
            <a:endParaRPr lang="en-US" altLang="zh-CN" smtClean="0">
              <a:ea typeface="宋体" panose="02010600030101010101" pitchFamily="2" charset="-122"/>
            </a:endParaRPr>
          </a:p>
          <a:p>
            <a:pPr marL="0" indent="0"/>
            <a:endParaRPr lang="en-US" altLang="zh-CN" smtClean="0">
              <a:ea typeface="宋体" panose="02010600030101010101" pitchFamily="2" charset="-122"/>
            </a:endParaRPr>
          </a:p>
          <a:p>
            <a:pPr marL="0" indent="0"/>
            <a:endParaRPr lang="en-US" altLang="zh-CN" smtClean="0">
              <a:ea typeface="宋体" panose="02010600030101010101" pitchFamily="2" charset="-122"/>
            </a:endParaRPr>
          </a:p>
          <a:p>
            <a:pPr marL="0" indent="0"/>
            <a:r>
              <a:rPr lang="en-US" altLang="zh-CN" smtClean="0">
                <a:ea typeface="宋体" panose="02010600030101010101" pitchFamily="2" charset="-122"/>
              </a:rPr>
              <a:t>Note that when both sides of the formula for conditional probability (formula 9.9.1) are multiplied by </a:t>
            </a:r>
            <a:r>
              <a:rPr lang="en-US" altLang="zh-CN" i="1" smtClean="0">
                <a:ea typeface="宋体" panose="02010600030101010101" pitchFamily="2" charset="-122"/>
              </a:rPr>
              <a:t>P</a:t>
            </a:r>
            <a:r>
              <a:rPr lang="en-US" altLang="zh-CN" smtClean="0">
                <a:ea typeface="宋体" panose="02010600030101010101" pitchFamily="2" charset="-122"/>
              </a:rPr>
              <a:t>(</a:t>
            </a:r>
            <a:r>
              <a:rPr lang="en-US" altLang="zh-CN" i="1" smtClean="0">
                <a:ea typeface="宋体" panose="02010600030101010101" pitchFamily="2" charset="-122"/>
              </a:rPr>
              <a:t>A</a:t>
            </a:r>
            <a:r>
              <a:rPr lang="en-US" altLang="zh-CN" smtClean="0">
                <a:ea typeface="宋体" panose="02010600030101010101" pitchFamily="2" charset="-122"/>
              </a:rPr>
              <a:t>), a formula for </a:t>
            </a:r>
            <a:r>
              <a:rPr lang="en-US" altLang="zh-CN" i="1" smtClean="0">
                <a:ea typeface="宋体" panose="02010600030101010101" pitchFamily="2" charset="-122"/>
              </a:rPr>
              <a:t>P</a:t>
            </a:r>
            <a:r>
              <a:rPr lang="en-US" altLang="zh-CN" smtClean="0">
                <a:ea typeface="宋体" panose="02010600030101010101" pitchFamily="2" charset="-122"/>
              </a:rPr>
              <a:t>(</a:t>
            </a:r>
            <a:r>
              <a:rPr lang="en-US" altLang="zh-CN" i="1" smtClean="0">
                <a:ea typeface="宋体" panose="02010600030101010101" pitchFamily="2" charset="-122"/>
              </a:rPr>
              <a:t>A</a:t>
            </a:r>
            <a:r>
              <a:rPr lang="en-US" altLang="zh-CN" smtClean="0">
                <a:ea typeface="宋体" panose="02010600030101010101" pitchFamily="2" charset="-122"/>
              </a:rPr>
              <a:t> </a:t>
            </a:r>
            <a:r>
              <a:rPr lang="en-US" altLang="zh-CN" b="1" smtClean="0">
                <a:ea typeface="宋体" panose="02010600030101010101" pitchFamily="2" charset="-122"/>
                <a:sym typeface="Symbol" panose="05050102010706020507" pitchFamily="18" charset="2"/>
              </a:rPr>
              <a:t></a:t>
            </a:r>
            <a:r>
              <a:rPr lang="en-US" altLang="zh-CN" smtClean="0">
                <a:ea typeface="宋体" panose="02010600030101010101" pitchFamily="2" charset="-122"/>
              </a:rPr>
              <a:t> </a:t>
            </a:r>
            <a:r>
              <a:rPr lang="en-US" altLang="zh-CN" i="1" smtClean="0">
                <a:ea typeface="宋体" panose="02010600030101010101" pitchFamily="2" charset="-122"/>
              </a:rPr>
              <a:t>B</a:t>
            </a:r>
            <a:r>
              <a:rPr lang="en-US" altLang="zh-CN" smtClean="0">
                <a:ea typeface="宋体" panose="02010600030101010101" pitchFamily="2" charset="-122"/>
              </a:rPr>
              <a:t>) is obtained:</a:t>
            </a:r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89188"/>
            <a:ext cx="8229600" cy="1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5" y="5845175"/>
            <a:ext cx="584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>Independent Events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zh-CN" smtClean="0">
                <a:ea typeface="宋体" panose="02010600030101010101" pitchFamily="2" charset="-122"/>
              </a:rPr>
              <a:t>Informally, two events are independent: the probability of one event to happen does not depend on whether the other happens or not.</a:t>
            </a:r>
          </a:p>
          <a:p>
            <a:pPr marL="0" indent="0"/>
            <a:endParaRPr lang="en-US" altLang="zh-CN" smtClean="0">
              <a:ea typeface="宋体" panose="02010600030101010101" pitchFamily="2" charset="-122"/>
            </a:endParaRPr>
          </a:p>
          <a:p>
            <a:pPr marL="0" indent="0"/>
            <a:r>
              <a:rPr lang="en-US" altLang="zh-CN" smtClean="0">
                <a:ea typeface="宋体" panose="02010600030101010101" pitchFamily="2" charset="-122"/>
              </a:rPr>
              <a:t>Formally, events </a:t>
            </a:r>
            <a:r>
              <a:rPr lang="en-US" altLang="zh-CN" i="1" smtClean="0">
                <a:ea typeface="宋体" panose="02010600030101010101" pitchFamily="2" charset="-122"/>
              </a:rPr>
              <a:t>A</a:t>
            </a:r>
            <a:r>
              <a:rPr lang="en-US" altLang="zh-CN" smtClean="0">
                <a:ea typeface="宋体" panose="02010600030101010101" pitchFamily="2" charset="-122"/>
              </a:rPr>
              <a:t> and </a:t>
            </a:r>
            <a:r>
              <a:rPr lang="en-US" altLang="zh-CN" i="1" smtClean="0">
                <a:ea typeface="宋体" panose="02010600030101010101" pitchFamily="2" charset="-122"/>
              </a:rPr>
              <a:t>B</a:t>
            </a:r>
            <a:r>
              <a:rPr lang="en-US" altLang="zh-CN" smtClean="0">
                <a:ea typeface="宋体" panose="02010600030101010101" pitchFamily="2" charset="-122"/>
              </a:rPr>
              <a:t> can be </a:t>
            </a:r>
            <a:r>
              <a:rPr lang="en-US" altLang="zh-CN" i="1" smtClean="0">
                <a:ea typeface="宋体" panose="02010600030101010101" pitchFamily="2" charset="-122"/>
              </a:rPr>
              <a:t>independent</a:t>
            </a:r>
            <a:r>
              <a:rPr lang="en-US" altLang="zh-CN" smtClean="0">
                <a:ea typeface="宋体" panose="02010600030101010101" pitchFamily="2" charset="-122"/>
              </a:rPr>
              <a:t> in the sense that </a:t>
            </a:r>
            <a:r>
              <a:rPr lang="en-US" altLang="zh-CN" i="1" smtClean="0">
                <a:ea typeface="宋体" panose="02010600030101010101" pitchFamily="2" charset="-122"/>
              </a:rPr>
              <a:t>P</a:t>
            </a:r>
            <a:r>
              <a:rPr lang="en-US" altLang="zh-CN" smtClean="0">
                <a:ea typeface="宋体" panose="02010600030101010101" pitchFamily="2" charset="-122"/>
              </a:rPr>
              <a:t>(</a:t>
            </a:r>
            <a:r>
              <a:rPr lang="en-US" altLang="zh-CN" i="1" smtClean="0">
                <a:ea typeface="宋体" panose="02010600030101010101" pitchFamily="2" charset="-122"/>
              </a:rPr>
              <a:t>A</a:t>
            </a:r>
            <a:r>
              <a:rPr lang="en-US" altLang="zh-CN" smtClean="0">
                <a:ea typeface="宋体" panose="02010600030101010101" pitchFamily="2" charset="-122"/>
              </a:rPr>
              <a:t> | </a:t>
            </a:r>
            <a:r>
              <a:rPr lang="en-US" altLang="zh-CN" i="1" smtClean="0">
                <a:ea typeface="宋体" panose="02010600030101010101" pitchFamily="2" charset="-122"/>
              </a:rPr>
              <a:t>B</a:t>
            </a:r>
            <a:r>
              <a:rPr lang="en-US" altLang="zh-CN" smtClean="0">
                <a:ea typeface="宋体" panose="02010600030101010101" pitchFamily="2" charset="-122"/>
              </a:rPr>
              <a:t>) = </a:t>
            </a:r>
            <a:r>
              <a:rPr lang="en-US" altLang="zh-CN" i="1" smtClean="0">
                <a:ea typeface="宋体" panose="02010600030101010101" pitchFamily="2" charset="-122"/>
              </a:rPr>
              <a:t>P</a:t>
            </a:r>
            <a:r>
              <a:rPr lang="en-US" altLang="zh-CN" smtClean="0">
                <a:ea typeface="宋体" panose="02010600030101010101" pitchFamily="2" charset="-122"/>
              </a:rPr>
              <a:t>(</a:t>
            </a:r>
            <a:r>
              <a:rPr lang="en-US" altLang="zh-CN" i="1" smtClean="0">
                <a:ea typeface="宋体" panose="02010600030101010101" pitchFamily="2" charset="-122"/>
              </a:rPr>
              <a:t>A</a:t>
            </a:r>
            <a:r>
              <a:rPr lang="en-US" altLang="zh-CN" smtClean="0">
                <a:ea typeface="宋体" panose="02010600030101010101" pitchFamily="2" charset="-122"/>
              </a:rPr>
              <a:t>) and </a:t>
            </a:r>
            <a:r>
              <a:rPr lang="en-US" altLang="zh-CN" i="1" smtClean="0">
                <a:ea typeface="宋体" panose="02010600030101010101" pitchFamily="2" charset="-122"/>
              </a:rPr>
              <a:t>P</a:t>
            </a:r>
            <a:r>
              <a:rPr lang="en-US" altLang="zh-CN" smtClean="0">
                <a:ea typeface="宋体" panose="02010600030101010101" pitchFamily="2" charset="-122"/>
              </a:rPr>
              <a:t>(</a:t>
            </a:r>
            <a:r>
              <a:rPr lang="en-US" altLang="zh-CN" i="1" smtClean="0">
                <a:ea typeface="宋体" panose="02010600030101010101" pitchFamily="2" charset="-122"/>
              </a:rPr>
              <a:t>B</a:t>
            </a:r>
            <a:r>
              <a:rPr lang="en-US" altLang="zh-CN" smtClean="0">
                <a:ea typeface="宋体" panose="02010600030101010101" pitchFamily="2" charset="-122"/>
              </a:rPr>
              <a:t> |</a:t>
            </a:r>
            <a:r>
              <a:rPr lang="en-US" altLang="zh-CN" i="1" smtClean="0">
                <a:ea typeface="宋体" panose="02010600030101010101" pitchFamily="2" charset="-122"/>
              </a:rPr>
              <a:t> A</a:t>
            </a:r>
            <a:r>
              <a:rPr lang="en-US" altLang="zh-CN" smtClean="0">
                <a:ea typeface="宋体" panose="02010600030101010101" pitchFamily="2" charset="-122"/>
              </a:rPr>
              <a:t>) = </a:t>
            </a:r>
            <a:r>
              <a:rPr lang="en-US" altLang="zh-CN" i="1" smtClean="0">
                <a:ea typeface="宋体" panose="02010600030101010101" pitchFamily="2" charset="-122"/>
              </a:rPr>
              <a:t>P</a:t>
            </a:r>
            <a:r>
              <a:rPr lang="en-US" altLang="zh-CN" smtClean="0">
                <a:ea typeface="宋体" panose="02010600030101010101" pitchFamily="2" charset="-122"/>
              </a:rPr>
              <a:t>(</a:t>
            </a:r>
            <a:r>
              <a:rPr lang="en-US" altLang="zh-CN" i="1" smtClean="0">
                <a:ea typeface="宋体" panose="02010600030101010101" pitchFamily="2" charset="-122"/>
              </a:rPr>
              <a:t>B</a:t>
            </a:r>
            <a:r>
              <a:rPr lang="en-US" altLang="zh-CN" smtClean="0">
                <a:ea typeface="宋体" panose="02010600030101010101" pitchFamily="2" charset="-122"/>
              </a:rPr>
              <a:t>).</a:t>
            </a:r>
          </a:p>
          <a:p>
            <a:pPr marL="0" indent="0"/>
            <a:endParaRPr lang="en-US" altLang="zh-CN" smtClean="0">
              <a:ea typeface="宋体" panose="02010600030101010101" pitchFamily="2" charset="-122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95800"/>
            <a:ext cx="8229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/>
            <a:endParaRPr lang="en-US" altLang="zh-CN" smtClean="0">
              <a:ea typeface="宋体" panose="02010600030101010101" pitchFamily="2" charset="-122"/>
            </a:endParaRPr>
          </a:p>
          <a:p>
            <a:pPr marL="0"/>
            <a:r>
              <a:rPr lang="en-US" altLang="zh-CN" smtClean="0">
                <a:ea typeface="宋体" panose="02010600030101010101" pitchFamily="2" charset="-122"/>
              </a:rPr>
              <a:t>Now suppose you are given the information that the first child of a couple is a boy. </a:t>
            </a:r>
          </a:p>
          <a:p>
            <a:pPr marL="0"/>
            <a:endParaRPr lang="en-US" altLang="zh-CN" smtClean="0">
              <a:ea typeface="宋体" panose="02010600030101010101" pitchFamily="2" charset="-122"/>
            </a:endParaRPr>
          </a:p>
          <a:p>
            <a:pPr marL="0"/>
            <a:r>
              <a:rPr lang="en-US" altLang="zh-CN" smtClean="0">
                <a:ea typeface="宋体" panose="02010600030101010101" pitchFamily="2" charset="-122"/>
              </a:rPr>
              <a:t>What is the probability that the other child is a boy?</a:t>
            </a:r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18435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smtClean="0">
                <a:ea typeface="宋体" panose="02010600030101010101" pitchFamily="2" charset="-122"/>
              </a:rPr>
              <a:t>Conditional Probability v.s. </a:t>
            </a:r>
            <a:br>
              <a:rPr lang="en-US" altLang="zh-CN" sz="2800" smtClean="0">
                <a:ea typeface="宋体" panose="02010600030101010101" pitchFamily="2" charset="-122"/>
              </a:rPr>
            </a:br>
            <a:r>
              <a:rPr lang="en-US" altLang="zh-CN" sz="2800" smtClean="0">
                <a:ea typeface="宋体" panose="02010600030101010101" pitchFamily="2" charset="-122"/>
              </a:rPr>
              <a:t>Repeated Independent Experiments</a:t>
            </a:r>
            <a:endParaRPr lang="zh-CN" altLang="en-US" sz="2800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/>
            <a:r>
              <a:rPr lang="en-US" altLang="zh-CN" smtClean="0">
                <a:ea typeface="宋体" panose="02010600030101010101" pitchFamily="2" charset="-122"/>
              </a:rPr>
              <a:t>We are tossing a fair coin two times.</a:t>
            </a:r>
          </a:p>
          <a:p>
            <a:pPr marL="0"/>
            <a:endParaRPr lang="en-US" altLang="zh-CN" smtClean="0">
              <a:ea typeface="宋体" panose="02010600030101010101" pitchFamily="2" charset="-122"/>
            </a:endParaRPr>
          </a:p>
          <a:p>
            <a:pPr marL="0"/>
            <a:r>
              <a:rPr lang="en-US" altLang="zh-CN" smtClean="0">
                <a:ea typeface="宋体" panose="02010600030101010101" pitchFamily="2" charset="-122"/>
              </a:rPr>
              <a:t>Suppose we know the information that one of the result is head. What is the probability that the other result is head?</a:t>
            </a:r>
          </a:p>
          <a:p>
            <a:pPr marL="0"/>
            <a:endParaRPr lang="en-US" altLang="zh-CN" smtClean="0">
              <a:ea typeface="宋体" panose="02010600030101010101" pitchFamily="2" charset="-122"/>
            </a:endParaRPr>
          </a:p>
          <a:p>
            <a:pPr marL="0"/>
            <a:r>
              <a:rPr lang="en-US" altLang="zh-CN" smtClean="0">
                <a:ea typeface="宋体" panose="02010600030101010101" pitchFamily="2" charset="-122"/>
              </a:rPr>
              <a:t>Suppose we get the result of the first tossing is head. What is the probability that the second tossing also gets head?</a:t>
            </a:r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19459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smtClean="0">
                <a:ea typeface="宋体" panose="02010600030101010101" pitchFamily="2" charset="-122"/>
              </a:rPr>
              <a:t>Conditional Probability v.s. </a:t>
            </a:r>
            <a:br>
              <a:rPr lang="en-US" altLang="zh-CN" sz="2800" smtClean="0">
                <a:ea typeface="宋体" panose="02010600030101010101" pitchFamily="2" charset="-122"/>
              </a:rPr>
            </a:br>
            <a:r>
              <a:rPr lang="en-US" altLang="zh-CN" sz="2800" smtClean="0">
                <a:ea typeface="宋体" panose="02010600030101010101" pitchFamily="2" charset="-122"/>
              </a:rPr>
              <a:t>Repeated Independent Experiments</a:t>
            </a:r>
            <a:endParaRPr lang="zh-CN" altLang="en-US" sz="2800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>Bayes’ Theorem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zh-CN" smtClean="0">
                <a:ea typeface="宋体" panose="02010600030101010101" pitchFamily="2" charset="-122"/>
              </a:rPr>
              <a:t>Suppose that one urn contains 3 blue and 4 gray balls and a second urn contains 5 blue and 3 gray balls. A ball is selected by choosing one of the urns at random and then picking a ball at random from that urn. If the chosen ball is blue, what is the probability that it came from the first urn?</a:t>
            </a:r>
          </a:p>
          <a:p>
            <a:pPr marL="0" indent="0"/>
            <a:endParaRPr lang="en-US" altLang="zh-CN" smtClean="0">
              <a:ea typeface="宋体" panose="02010600030101010101" pitchFamily="2" charset="-122"/>
            </a:endParaRPr>
          </a:p>
          <a:p>
            <a:pPr marL="0" indent="0"/>
            <a:r>
              <a:rPr lang="en-US" altLang="zh-CN" smtClean="0">
                <a:ea typeface="宋体" panose="02010600030101010101" pitchFamily="2" charset="-122"/>
              </a:rPr>
              <a:t>This problem can be solved by carefully interpreting all the information that is known and putting it together in just the right way.</a:t>
            </a:r>
          </a:p>
          <a:p>
            <a:pPr marL="0" indent="0"/>
            <a:endParaRPr lang="en-US" altLang="zh-CN" smtClean="0">
              <a:ea typeface="宋体" panose="02010600030101010101" pitchFamily="2" charset="-122"/>
            </a:endParaRPr>
          </a:p>
          <a:p>
            <a:pPr marL="0" indent="0"/>
            <a:r>
              <a:rPr lang="en-US" altLang="zh-CN" smtClean="0">
                <a:ea typeface="宋体" panose="02010600030101010101" pitchFamily="2" charset="-122"/>
              </a:rPr>
              <a:t>Let </a:t>
            </a:r>
            <a:r>
              <a:rPr lang="en-US" altLang="zh-CN" i="1" smtClean="0">
                <a:ea typeface="宋体" panose="02010600030101010101" pitchFamily="2" charset="-122"/>
              </a:rPr>
              <a:t>A</a:t>
            </a:r>
            <a:r>
              <a:rPr lang="en-US" altLang="zh-CN" smtClean="0">
                <a:ea typeface="宋体" panose="02010600030101010101" pitchFamily="2" charset="-122"/>
              </a:rPr>
              <a:t> be the event that the chosen ball is blue, </a:t>
            </a:r>
            <a:r>
              <a:rPr lang="en-US" altLang="zh-CN" i="1" smtClean="0">
                <a:ea typeface="宋体" panose="02010600030101010101" pitchFamily="2" charset="-122"/>
              </a:rPr>
              <a:t>B</a:t>
            </a:r>
            <a:r>
              <a:rPr lang="en-US" altLang="zh-CN" baseline="-25000" smtClean="0">
                <a:ea typeface="宋体" panose="02010600030101010101" pitchFamily="2" charset="-122"/>
              </a:rPr>
              <a:t>1</a:t>
            </a:r>
            <a:r>
              <a:rPr lang="en-US" altLang="zh-CN" smtClean="0">
                <a:ea typeface="宋体" panose="02010600030101010101" pitchFamily="2" charset="-122"/>
              </a:rPr>
              <a:t> the event that the ball came from the first urn, and </a:t>
            </a:r>
            <a:r>
              <a:rPr lang="en-US" altLang="zh-CN" i="1" smtClean="0">
                <a:ea typeface="宋体" panose="02010600030101010101" pitchFamily="2" charset="-122"/>
              </a:rPr>
              <a:t>B</a:t>
            </a:r>
            <a:r>
              <a:rPr lang="en-US" altLang="zh-CN" baseline="-25000" smtClean="0">
                <a:ea typeface="宋体" panose="02010600030101010101" pitchFamily="2" charset="-122"/>
              </a:rPr>
              <a:t>2</a:t>
            </a:r>
            <a:r>
              <a:rPr lang="en-US" altLang="zh-CN" smtClean="0">
                <a:ea typeface="宋体" panose="02010600030101010101" pitchFamily="2" charset="-122"/>
              </a:rPr>
              <a:t> the event that the ball came from the second urn.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>Bayes’ Theorem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zh-CN" smtClean="0">
                <a:ea typeface="宋体" panose="02010600030101010101" pitchFamily="2" charset="-122"/>
              </a:rPr>
              <a:t>Because 3 of the 7 balls in urn one are blue, and 5 of the 8 balls in urn two are blue,</a:t>
            </a:r>
          </a:p>
          <a:p>
            <a:pPr marL="0" indent="0"/>
            <a:endParaRPr lang="en-US" altLang="zh-CN" smtClean="0">
              <a:ea typeface="宋体" panose="02010600030101010101" pitchFamily="2" charset="-122"/>
            </a:endParaRPr>
          </a:p>
          <a:p>
            <a:pPr marL="0" indent="0"/>
            <a:endParaRPr lang="en-US" altLang="zh-CN" smtClean="0">
              <a:ea typeface="宋体" panose="02010600030101010101" pitchFamily="2" charset="-122"/>
            </a:endParaRPr>
          </a:p>
          <a:p>
            <a:pPr marL="0" indent="0"/>
            <a:endParaRPr lang="en-US" altLang="zh-CN" smtClean="0">
              <a:ea typeface="宋体" panose="02010600030101010101" pitchFamily="2" charset="-122"/>
            </a:endParaRPr>
          </a:p>
          <a:p>
            <a:pPr marL="0" indent="0"/>
            <a:endParaRPr lang="en-US" altLang="zh-CN" smtClean="0">
              <a:ea typeface="宋体" panose="02010600030101010101" pitchFamily="2" charset="-122"/>
            </a:endParaRPr>
          </a:p>
          <a:p>
            <a:pPr marL="0" indent="0"/>
            <a:r>
              <a:rPr lang="en-US" altLang="zh-CN" smtClean="0">
                <a:ea typeface="宋体" panose="02010600030101010101" pitchFamily="2" charset="-122"/>
              </a:rPr>
              <a:t>And because the urns are equally likely to be chosen,</a:t>
            </a:r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350" y="2681288"/>
            <a:ext cx="45910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050" y="4872038"/>
            <a:ext cx="2571750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>Bayes’ Theorem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zh-CN" smtClean="0">
                <a:ea typeface="宋体" panose="02010600030101010101" pitchFamily="2" charset="-122"/>
              </a:rPr>
              <a:t>Moreover, by formula (9.9.2),</a:t>
            </a:r>
          </a:p>
          <a:p>
            <a:pPr marL="0" indent="0"/>
            <a:endParaRPr lang="en-US" altLang="zh-CN" smtClean="0">
              <a:ea typeface="宋体" panose="02010600030101010101" pitchFamily="2" charset="-122"/>
            </a:endParaRPr>
          </a:p>
          <a:p>
            <a:pPr marL="0" indent="0"/>
            <a:endParaRPr lang="en-US" altLang="zh-CN" smtClean="0">
              <a:ea typeface="宋体" panose="02010600030101010101" pitchFamily="2" charset="-122"/>
            </a:endParaRPr>
          </a:p>
          <a:p>
            <a:pPr marL="0" indent="0"/>
            <a:endParaRPr lang="en-US" altLang="zh-CN" smtClean="0">
              <a:ea typeface="宋体" panose="02010600030101010101" pitchFamily="2" charset="-122"/>
            </a:endParaRPr>
          </a:p>
          <a:p>
            <a:pPr marL="0" indent="0"/>
            <a:endParaRPr lang="en-US" altLang="zh-CN" smtClean="0">
              <a:ea typeface="宋体" panose="02010600030101010101" pitchFamily="2" charset="-122"/>
            </a:endParaRPr>
          </a:p>
          <a:p>
            <a:pPr marL="0" indent="0"/>
            <a:endParaRPr lang="en-US" altLang="zh-CN" smtClean="0">
              <a:ea typeface="宋体" panose="02010600030101010101" pitchFamily="2" charset="-122"/>
            </a:endParaRPr>
          </a:p>
          <a:p>
            <a:pPr marL="0" indent="0"/>
            <a:endParaRPr lang="en-US" altLang="zh-CN" smtClean="0">
              <a:ea typeface="宋体" panose="02010600030101010101" pitchFamily="2" charset="-122"/>
            </a:endParaRPr>
          </a:p>
          <a:p>
            <a:pPr marL="0" indent="0"/>
            <a:r>
              <a:rPr lang="en-US" altLang="zh-CN" smtClean="0">
                <a:ea typeface="宋体" panose="02010600030101010101" pitchFamily="2" charset="-122"/>
              </a:rPr>
              <a:t>But </a:t>
            </a:r>
            <a:r>
              <a:rPr lang="en-US" altLang="zh-CN" i="1" smtClean="0">
                <a:ea typeface="宋体" panose="02010600030101010101" pitchFamily="2" charset="-122"/>
              </a:rPr>
              <a:t>A</a:t>
            </a:r>
            <a:r>
              <a:rPr lang="en-US" altLang="zh-CN" smtClean="0">
                <a:ea typeface="宋体" panose="02010600030101010101" pitchFamily="2" charset="-122"/>
              </a:rPr>
              <a:t> is the disjoint union of (</a:t>
            </a:r>
            <a:r>
              <a:rPr lang="en-US" altLang="zh-CN" i="1" smtClean="0">
                <a:ea typeface="宋体" panose="02010600030101010101" pitchFamily="2" charset="-122"/>
              </a:rPr>
              <a:t>A</a:t>
            </a:r>
            <a:r>
              <a:rPr lang="en-US" altLang="zh-CN" smtClean="0">
                <a:ea typeface="宋体" panose="02010600030101010101" pitchFamily="2" charset="-122"/>
              </a:rPr>
              <a:t> </a:t>
            </a:r>
            <a:r>
              <a:rPr lang="en-US" altLang="zh-CN" b="1" smtClean="0">
                <a:ea typeface="宋体" panose="02010600030101010101" pitchFamily="2" charset="-122"/>
                <a:sym typeface="Symbol" panose="05050102010706020507" pitchFamily="18" charset="2"/>
              </a:rPr>
              <a:t></a:t>
            </a:r>
            <a:r>
              <a:rPr lang="en-US" altLang="zh-CN" smtClean="0">
                <a:ea typeface="宋体" panose="02010600030101010101" pitchFamily="2" charset="-122"/>
              </a:rPr>
              <a:t> </a:t>
            </a:r>
            <a:r>
              <a:rPr lang="en-US" altLang="zh-CN" i="1" smtClean="0">
                <a:ea typeface="宋体" panose="02010600030101010101" pitchFamily="2" charset="-122"/>
              </a:rPr>
              <a:t>B</a:t>
            </a:r>
            <a:r>
              <a:rPr lang="en-US" altLang="zh-CN" baseline="-25000" smtClean="0">
                <a:ea typeface="宋体" panose="02010600030101010101" pitchFamily="2" charset="-122"/>
              </a:rPr>
              <a:t>1</a:t>
            </a:r>
            <a:r>
              <a:rPr lang="en-US" altLang="zh-CN" smtClean="0">
                <a:ea typeface="宋体" panose="02010600030101010101" pitchFamily="2" charset="-122"/>
              </a:rPr>
              <a:t>) and (</a:t>
            </a:r>
            <a:r>
              <a:rPr lang="en-US" altLang="zh-CN" i="1" smtClean="0">
                <a:ea typeface="宋体" panose="02010600030101010101" pitchFamily="2" charset="-122"/>
              </a:rPr>
              <a:t>A</a:t>
            </a:r>
            <a:r>
              <a:rPr lang="en-US" altLang="zh-CN" smtClean="0">
                <a:ea typeface="宋体" panose="02010600030101010101" pitchFamily="2" charset="-122"/>
              </a:rPr>
              <a:t> </a:t>
            </a:r>
            <a:r>
              <a:rPr lang="en-US" altLang="zh-CN" b="1" smtClean="0">
                <a:ea typeface="宋体" panose="02010600030101010101" pitchFamily="2" charset="-122"/>
                <a:sym typeface="Symbol" panose="05050102010706020507" pitchFamily="18" charset="2"/>
              </a:rPr>
              <a:t></a:t>
            </a:r>
            <a:r>
              <a:rPr lang="en-US" altLang="zh-CN" smtClean="0">
                <a:ea typeface="宋体" panose="02010600030101010101" pitchFamily="2" charset="-122"/>
              </a:rPr>
              <a:t> B</a:t>
            </a:r>
            <a:r>
              <a:rPr lang="en-US" altLang="zh-CN" baseline="-25000" smtClean="0">
                <a:ea typeface="宋体" panose="02010600030101010101" pitchFamily="2" charset="-122"/>
              </a:rPr>
              <a:t>2</a:t>
            </a:r>
            <a:r>
              <a:rPr lang="en-US" altLang="zh-CN" smtClean="0">
                <a:ea typeface="宋体" panose="02010600030101010101" pitchFamily="2" charset="-122"/>
              </a:rPr>
              <a:t>), so by probability axiom 3,</a:t>
            </a:r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368"/>
          <a:stretch>
            <a:fillRect/>
          </a:stretch>
        </p:blipFill>
        <p:spPr bwMode="auto">
          <a:xfrm>
            <a:off x="1331913" y="2895600"/>
            <a:ext cx="63103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632" r="11848"/>
          <a:stretch>
            <a:fillRect/>
          </a:stretch>
        </p:blipFill>
        <p:spPr bwMode="auto">
          <a:xfrm>
            <a:off x="1330325" y="3733800"/>
            <a:ext cx="5562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638800"/>
            <a:ext cx="82296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57400"/>
            <a:ext cx="584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600" smtClean="0">
                <a:ea typeface="宋体" panose="02010600030101010101" pitchFamily="2" charset="-122"/>
              </a:rPr>
              <a:t>Probability Axioms and Formulas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endParaRPr lang="en-US" altLang="zh-CN" smtClean="0">
              <a:ea typeface="宋体" panose="02010600030101010101" pitchFamily="2" charset="-122"/>
            </a:endParaRPr>
          </a:p>
          <a:p>
            <a:pPr marL="0" indent="0"/>
            <a:endParaRPr lang="en-US" altLang="zh-CN" smtClean="0">
              <a:ea typeface="宋体" panose="02010600030101010101" pitchFamily="2" charset="-122"/>
            </a:endParaRPr>
          </a:p>
          <a:p>
            <a:pPr marL="0" indent="0"/>
            <a:endParaRPr lang="en-US" altLang="zh-CN" smtClean="0">
              <a:ea typeface="宋体" panose="02010600030101010101" pitchFamily="2" charset="-122"/>
            </a:endParaRPr>
          </a:p>
          <a:p>
            <a:pPr marL="0" indent="0"/>
            <a:endParaRPr lang="en-US" altLang="zh-CN" smtClean="0">
              <a:ea typeface="宋体" panose="02010600030101010101" pitchFamily="2" charset="-122"/>
            </a:endParaRPr>
          </a:p>
        </p:txBody>
      </p:sp>
      <p:pic>
        <p:nvPicPr>
          <p:cNvPr id="5124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92300"/>
            <a:ext cx="7924800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0"/>
            <a:ext cx="7620000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>Bayes’ Theorem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zh-CN" smtClean="0">
                <a:ea typeface="宋体" panose="02010600030101010101" pitchFamily="2" charset="-122"/>
              </a:rPr>
              <a:t>Finally, by definition of conditional probability,</a:t>
            </a:r>
          </a:p>
          <a:p>
            <a:pPr marL="0" indent="0"/>
            <a:endParaRPr lang="en-US" altLang="zh-CN" smtClean="0">
              <a:ea typeface="宋体" panose="02010600030101010101" pitchFamily="2" charset="-122"/>
            </a:endParaRPr>
          </a:p>
          <a:p>
            <a:pPr marL="0" indent="0"/>
            <a:endParaRPr lang="en-US" altLang="zh-CN" smtClean="0">
              <a:ea typeface="宋体" panose="02010600030101010101" pitchFamily="2" charset="-122"/>
            </a:endParaRPr>
          </a:p>
          <a:p>
            <a:pPr marL="0" indent="0"/>
            <a:endParaRPr lang="en-US" altLang="zh-CN" smtClean="0">
              <a:ea typeface="宋体" panose="02010600030101010101" pitchFamily="2" charset="-122"/>
            </a:endParaRPr>
          </a:p>
          <a:p>
            <a:pPr marL="0" indent="0"/>
            <a:endParaRPr lang="en-US" altLang="zh-CN" smtClean="0">
              <a:ea typeface="宋体" panose="02010600030101010101" pitchFamily="2" charset="-122"/>
            </a:endParaRPr>
          </a:p>
          <a:p>
            <a:pPr marL="0" indent="0"/>
            <a:r>
              <a:rPr lang="en-US" altLang="zh-CN" smtClean="0">
                <a:ea typeface="宋体" panose="02010600030101010101" pitchFamily="2" charset="-122"/>
              </a:rPr>
              <a:t>Thus, if the chosen ball is blue, the probability is approximately 40.7% that it came from the first urn.</a:t>
            </a:r>
            <a:br>
              <a:rPr lang="en-US" altLang="zh-CN" smtClean="0">
                <a:ea typeface="宋体" panose="02010600030101010101" pitchFamily="2" charset="-122"/>
              </a:rPr>
            </a:br>
            <a:endParaRPr lang="en-US" altLang="zh-CN" smtClean="0">
              <a:ea typeface="宋体" panose="02010600030101010101" pitchFamily="2" charset="-122"/>
            </a:endParaRPr>
          </a:p>
          <a:p>
            <a:pPr marL="0" indent="0"/>
            <a:r>
              <a:rPr lang="en-US" altLang="zh-CN" smtClean="0">
                <a:ea typeface="宋体" panose="02010600030101010101" pitchFamily="2" charset="-122"/>
              </a:rPr>
              <a:t>The steps used to derive the answer in the previous example can be generalized to prove Bayes’ Theorem.</a:t>
            </a:r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09800"/>
            <a:ext cx="59578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>Bayes’ Theorem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zh-CN" smtClean="0">
                <a:ea typeface="宋体" panose="02010600030101010101" pitchFamily="2" charset="-122"/>
              </a:rPr>
              <a:t> </a:t>
            </a:r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600200"/>
            <a:ext cx="7854950" cy="208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600" smtClean="0">
                <a:ea typeface="宋体" panose="02010600030101010101" pitchFamily="2" charset="-122"/>
              </a:rPr>
              <a:t>Example 3 – </a:t>
            </a:r>
            <a:r>
              <a:rPr lang="en-US" altLang="zh-CN" sz="3600" i="1" smtClean="0">
                <a:ea typeface="宋体" panose="02010600030101010101" pitchFamily="2" charset="-122"/>
              </a:rPr>
              <a:t>Applying Bayes’ Theorem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zh-CN" smtClean="0">
                <a:ea typeface="宋体" panose="02010600030101010101" pitchFamily="2" charset="-122"/>
              </a:rPr>
              <a:t>Most medical tests occasionally produce incorrect results, called false positives and false negatives. </a:t>
            </a:r>
            <a:br>
              <a:rPr lang="en-US" altLang="zh-CN" smtClean="0">
                <a:ea typeface="宋体" panose="02010600030101010101" pitchFamily="2" charset="-122"/>
              </a:rPr>
            </a:br>
            <a:endParaRPr lang="en-US" altLang="zh-CN" smtClean="0">
              <a:ea typeface="宋体" panose="02010600030101010101" pitchFamily="2" charset="-122"/>
            </a:endParaRPr>
          </a:p>
          <a:p>
            <a:pPr marL="0" indent="0"/>
            <a:r>
              <a:rPr lang="en-US" altLang="zh-CN" smtClean="0">
                <a:ea typeface="宋体" panose="02010600030101010101" pitchFamily="2" charset="-122"/>
              </a:rPr>
              <a:t>When a test is designed to determine whether a patient has a certain disease, a </a:t>
            </a:r>
            <a:r>
              <a:rPr lang="en-US" altLang="zh-CN" b="1" smtClean="0">
                <a:ea typeface="宋体" panose="02010600030101010101" pitchFamily="2" charset="-122"/>
              </a:rPr>
              <a:t>false positive</a:t>
            </a:r>
            <a:r>
              <a:rPr lang="en-US" altLang="zh-CN" smtClean="0">
                <a:ea typeface="宋体" panose="02010600030101010101" pitchFamily="2" charset="-122"/>
              </a:rPr>
              <a:t> result indicates that a patient has the disease when the patient does not have it. </a:t>
            </a:r>
            <a:br>
              <a:rPr lang="en-US" altLang="zh-CN" smtClean="0">
                <a:ea typeface="宋体" panose="02010600030101010101" pitchFamily="2" charset="-122"/>
              </a:rPr>
            </a:br>
            <a:endParaRPr lang="en-US" altLang="zh-CN" smtClean="0">
              <a:ea typeface="宋体" panose="02010600030101010101" pitchFamily="2" charset="-122"/>
            </a:endParaRPr>
          </a:p>
          <a:p>
            <a:pPr marL="0" indent="0"/>
            <a:r>
              <a:rPr lang="en-US" altLang="zh-CN" smtClean="0">
                <a:ea typeface="宋体" panose="02010600030101010101" pitchFamily="2" charset="-122"/>
              </a:rPr>
              <a:t>A </a:t>
            </a:r>
            <a:r>
              <a:rPr lang="en-US" altLang="zh-CN" b="1" smtClean="0">
                <a:ea typeface="宋体" panose="02010600030101010101" pitchFamily="2" charset="-122"/>
              </a:rPr>
              <a:t>false negative</a:t>
            </a:r>
            <a:r>
              <a:rPr lang="en-US" altLang="zh-CN" smtClean="0">
                <a:ea typeface="宋体" panose="02010600030101010101" pitchFamily="2" charset="-122"/>
              </a:rPr>
              <a:t> result indicates that a patient does not have the disease when the patient does have it.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600" smtClean="0">
                <a:ea typeface="宋体" panose="02010600030101010101" pitchFamily="2" charset="-122"/>
              </a:rPr>
              <a:t>Example 3 – </a:t>
            </a:r>
            <a:r>
              <a:rPr lang="en-US" altLang="zh-CN" sz="3600" i="1" smtClean="0">
                <a:ea typeface="宋体" panose="02010600030101010101" pitchFamily="2" charset="-122"/>
              </a:rPr>
              <a:t>Applying Bayes’ Theorem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zh-CN" smtClean="0">
                <a:ea typeface="宋体" panose="02010600030101010101" pitchFamily="2" charset="-122"/>
              </a:rPr>
              <a:t>When large-scale health screenings are performed for diseases with relatively low incidence, those who develop the screening procedures have to balance several considerations: the per-person cost of the screening, follow-up costs for further testing of false positives, and the possibility that people who have the disease will develop unwarranted confidence in the state of their health.</a:t>
            </a:r>
            <a:br>
              <a:rPr lang="en-US" altLang="zh-CN" smtClean="0">
                <a:ea typeface="宋体" panose="02010600030101010101" pitchFamily="2" charset="-122"/>
              </a:rPr>
            </a:br>
            <a:endParaRPr lang="en-US" altLang="zh-CN" smtClean="0">
              <a:ea typeface="宋体" panose="02010600030101010101" pitchFamily="2" charset="-122"/>
            </a:endParaRPr>
          </a:p>
          <a:p>
            <a:pPr marL="0" indent="0"/>
            <a:r>
              <a:rPr lang="en-US" altLang="zh-CN" smtClean="0">
                <a:ea typeface="宋体" panose="02010600030101010101" pitchFamily="2" charset="-122"/>
              </a:rPr>
              <a:t>Consider a medical test that screens for a disease found in 5 people in 1,000. Suppose that the false positive rate is 3% and the false negative rate is 1%.</a:t>
            </a:r>
          </a:p>
        </p:txBody>
      </p:sp>
      <p:sp>
        <p:nvSpPr>
          <p:cNvPr id="26628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0073A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CN" sz="1800">
                <a:solidFill>
                  <a:schemeClr val="bg1"/>
                </a:solidFill>
                <a:ea typeface="宋体" panose="02010600030101010101" pitchFamily="2" charset="-122"/>
              </a:rPr>
              <a:t>cont’d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600" smtClean="0">
                <a:ea typeface="宋体" panose="02010600030101010101" pitchFamily="2" charset="-122"/>
              </a:rPr>
              <a:t>Example 3 – </a:t>
            </a:r>
            <a:r>
              <a:rPr lang="en-US" altLang="zh-CN" sz="3600" i="1" smtClean="0">
                <a:ea typeface="宋体" panose="02010600030101010101" pitchFamily="2" charset="-122"/>
              </a:rPr>
              <a:t>Applying Bayes’ Theorem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zh-CN" smtClean="0">
                <a:ea typeface="宋体" panose="02010600030101010101" pitchFamily="2" charset="-122"/>
              </a:rPr>
              <a:t>Then 99% of the time a person who has the condition tests positive for it, and 97% of the time a person who does not have the condition tests negative for it. </a:t>
            </a:r>
            <a:br>
              <a:rPr lang="en-US" altLang="zh-CN" smtClean="0">
                <a:ea typeface="宋体" panose="02010600030101010101" pitchFamily="2" charset="-122"/>
              </a:rPr>
            </a:br>
            <a:endParaRPr lang="en-US" altLang="zh-CN" smtClean="0">
              <a:ea typeface="宋体" panose="02010600030101010101" pitchFamily="2" charset="-122"/>
            </a:endParaRPr>
          </a:p>
          <a:p>
            <a:pPr marL="0" indent="0"/>
            <a:r>
              <a:rPr lang="en-US" altLang="zh-CN" b="1" smtClean="0">
                <a:ea typeface="宋体" panose="02010600030101010101" pitchFamily="2" charset="-122"/>
              </a:rPr>
              <a:t>a. </a:t>
            </a:r>
            <a:r>
              <a:rPr lang="en-US" altLang="zh-CN" smtClean="0">
                <a:ea typeface="宋体" panose="02010600030101010101" pitchFamily="2" charset="-122"/>
              </a:rPr>
              <a:t>What is the probability that a randomly chosen person who tests positive for the disease actually has the disease?</a:t>
            </a:r>
          </a:p>
          <a:p>
            <a:pPr marL="0" indent="0"/>
            <a:endParaRPr lang="en-US" altLang="zh-CN" smtClean="0">
              <a:ea typeface="宋体" panose="02010600030101010101" pitchFamily="2" charset="-122"/>
            </a:endParaRPr>
          </a:p>
          <a:p>
            <a:pPr marL="0" indent="0"/>
            <a:r>
              <a:rPr lang="en-US" altLang="zh-CN" b="1" smtClean="0">
                <a:ea typeface="宋体" panose="02010600030101010101" pitchFamily="2" charset="-122"/>
              </a:rPr>
              <a:t>b. </a:t>
            </a:r>
            <a:r>
              <a:rPr lang="en-US" altLang="zh-CN" smtClean="0">
                <a:ea typeface="宋体" panose="02010600030101010101" pitchFamily="2" charset="-122"/>
              </a:rPr>
              <a:t>What is the probability that a randomly chosen person who tests negative for the disease does not indeed have the disease?</a:t>
            </a:r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0073A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CN" sz="1800">
                <a:solidFill>
                  <a:schemeClr val="bg1"/>
                </a:solidFill>
                <a:ea typeface="宋体" panose="02010600030101010101" pitchFamily="2" charset="-122"/>
              </a:rPr>
              <a:t>cont’d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>Example 3 – </a:t>
            </a:r>
            <a:r>
              <a:rPr lang="en-US" altLang="zh-CN" i="1" smtClean="0">
                <a:ea typeface="宋体" panose="02010600030101010101" pitchFamily="2" charset="-122"/>
              </a:rPr>
              <a:t>Solution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/>
            <a:r>
              <a:rPr lang="en-US" altLang="zh-CN" smtClean="0">
                <a:ea typeface="宋体" panose="02010600030101010101" pitchFamily="2" charset="-122"/>
              </a:rPr>
              <a:t>Consider a person chosen at random from among those screened. Let </a:t>
            </a:r>
            <a:r>
              <a:rPr lang="en-US" altLang="zh-CN" i="1" smtClean="0">
                <a:ea typeface="宋体" panose="02010600030101010101" pitchFamily="2" charset="-122"/>
              </a:rPr>
              <a:t>A</a:t>
            </a:r>
            <a:r>
              <a:rPr lang="en-US" altLang="zh-CN" smtClean="0">
                <a:ea typeface="宋体" panose="02010600030101010101" pitchFamily="2" charset="-122"/>
              </a:rPr>
              <a:t> be the event that the person tests positive for the disease, </a:t>
            </a:r>
            <a:r>
              <a:rPr lang="en-US" altLang="zh-CN" i="1" smtClean="0">
                <a:ea typeface="宋体" panose="02010600030101010101" pitchFamily="2" charset="-122"/>
              </a:rPr>
              <a:t>B</a:t>
            </a:r>
            <a:r>
              <a:rPr lang="en-US" altLang="zh-CN" baseline="-25000" smtClean="0">
                <a:ea typeface="宋体" panose="02010600030101010101" pitchFamily="2" charset="-122"/>
              </a:rPr>
              <a:t>1</a:t>
            </a:r>
            <a:r>
              <a:rPr lang="en-US" altLang="zh-CN" smtClean="0">
                <a:ea typeface="宋体" panose="02010600030101010101" pitchFamily="2" charset="-122"/>
              </a:rPr>
              <a:t> the event that the person actually has the disease, and </a:t>
            </a:r>
            <a:r>
              <a:rPr lang="en-US" altLang="zh-CN" i="1" smtClean="0">
                <a:ea typeface="宋体" panose="02010600030101010101" pitchFamily="2" charset="-122"/>
              </a:rPr>
              <a:t>B</a:t>
            </a:r>
            <a:r>
              <a:rPr lang="en-US" altLang="zh-CN" baseline="-25000" smtClean="0">
                <a:ea typeface="宋体" panose="02010600030101010101" pitchFamily="2" charset="-122"/>
              </a:rPr>
              <a:t>2</a:t>
            </a:r>
            <a:r>
              <a:rPr lang="en-US" altLang="zh-CN" smtClean="0">
                <a:ea typeface="宋体" panose="02010600030101010101" pitchFamily="2" charset="-122"/>
              </a:rPr>
              <a:t> the event that the person does not have the disease. </a:t>
            </a:r>
            <a:br>
              <a:rPr lang="en-US" altLang="zh-CN" smtClean="0">
                <a:ea typeface="宋体" panose="02010600030101010101" pitchFamily="2" charset="-122"/>
              </a:rPr>
            </a:br>
            <a:endParaRPr lang="en-US" altLang="zh-CN" smtClean="0">
              <a:ea typeface="宋体" panose="02010600030101010101" pitchFamily="2" charset="-122"/>
            </a:endParaRPr>
          </a:p>
          <a:p>
            <a:pPr marL="0" indent="0"/>
            <a:r>
              <a:rPr lang="en-US" altLang="zh-CN" smtClean="0">
                <a:ea typeface="宋体" panose="02010600030101010101" pitchFamily="2" charset="-122"/>
              </a:rPr>
              <a:t>Then</a:t>
            </a:r>
          </a:p>
          <a:p>
            <a:pPr marL="0" indent="0"/>
            <a:endParaRPr lang="en-US" altLang="zh-CN" smtClean="0">
              <a:ea typeface="宋体" panose="02010600030101010101" pitchFamily="2" charset="-122"/>
            </a:endParaRPr>
          </a:p>
          <a:p>
            <a:pPr marL="0" indent="0"/>
            <a:endParaRPr lang="en-US" altLang="zh-CN" smtClean="0">
              <a:ea typeface="宋体" panose="02010600030101010101" pitchFamily="2" charset="-122"/>
            </a:endParaRPr>
          </a:p>
          <a:p>
            <a:pPr marL="0" indent="0"/>
            <a:r>
              <a:rPr lang="en-US" altLang="zh-CN" smtClean="0">
                <a:ea typeface="宋体" panose="02010600030101010101" pitchFamily="2" charset="-122"/>
              </a:rPr>
              <a:t>Also, because 5 people in 1,000 have the disease,</a:t>
            </a:r>
          </a:p>
        </p:txBody>
      </p:sp>
      <p:pic>
        <p:nvPicPr>
          <p:cNvPr id="3482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644"/>
          <a:stretch>
            <a:fillRect/>
          </a:stretch>
        </p:blipFill>
        <p:spPr bwMode="auto">
          <a:xfrm>
            <a:off x="533400" y="4419600"/>
            <a:ext cx="18399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813" y="5954713"/>
            <a:ext cx="39322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23" b="-25000"/>
          <a:stretch>
            <a:fillRect/>
          </a:stretch>
        </p:blipFill>
        <p:spPr bwMode="auto">
          <a:xfrm>
            <a:off x="6400800" y="4419600"/>
            <a:ext cx="2376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54" t="-25000" r="29433"/>
          <a:stretch>
            <a:fillRect/>
          </a:stretch>
        </p:blipFill>
        <p:spPr bwMode="auto">
          <a:xfrm>
            <a:off x="4419600" y="4343400"/>
            <a:ext cx="2000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13" r="53575"/>
          <a:stretch>
            <a:fillRect/>
          </a:stretch>
        </p:blipFill>
        <p:spPr bwMode="auto">
          <a:xfrm>
            <a:off x="2438400" y="4419600"/>
            <a:ext cx="20002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>Example 3 – </a:t>
            </a:r>
            <a:r>
              <a:rPr lang="en-US" altLang="zh-CN" i="1" smtClean="0">
                <a:ea typeface="宋体" panose="02010600030101010101" pitchFamily="2" charset="-122"/>
              </a:rPr>
              <a:t>Solution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 eaLnBrk="1" hangingPunct="1">
              <a:lnSpc>
                <a:spcPct val="120000"/>
              </a:lnSpc>
              <a:tabLst>
                <a:tab pos="457200" algn="l"/>
                <a:tab pos="1371600" algn="l"/>
                <a:tab pos="1547813" algn="l"/>
              </a:tabLst>
            </a:pPr>
            <a:r>
              <a:rPr lang="en-US" altLang="zh-CN" b="1" smtClean="0">
                <a:ea typeface="宋体" panose="02010600030101010101" pitchFamily="2" charset="-122"/>
              </a:rPr>
              <a:t>a. </a:t>
            </a:r>
            <a:r>
              <a:rPr lang="en-US" altLang="zh-CN" smtClean="0">
                <a:ea typeface="宋体" panose="02010600030101010101" pitchFamily="2" charset="-122"/>
              </a:rPr>
              <a:t>By Bayes’ Theorem,</a:t>
            </a:r>
          </a:p>
          <a:p>
            <a:pPr marL="0" indent="0" eaLnBrk="1" hangingPunct="1">
              <a:lnSpc>
                <a:spcPct val="120000"/>
              </a:lnSpc>
              <a:tabLst>
                <a:tab pos="457200" algn="l"/>
                <a:tab pos="1371600" algn="l"/>
                <a:tab pos="1547813" algn="l"/>
              </a:tabLst>
            </a:pPr>
            <a:endParaRPr lang="en-US" altLang="zh-CN" smtClean="0">
              <a:ea typeface="宋体" panose="02010600030101010101" pitchFamily="2" charset="-122"/>
            </a:endParaRPr>
          </a:p>
          <a:p>
            <a:pPr marL="0" indent="0" eaLnBrk="1" hangingPunct="1">
              <a:lnSpc>
                <a:spcPct val="120000"/>
              </a:lnSpc>
              <a:tabLst>
                <a:tab pos="457200" algn="l"/>
                <a:tab pos="1371600" algn="l"/>
                <a:tab pos="1547813" algn="l"/>
              </a:tabLst>
            </a:pPr>
            <a:endParaRPr lang="en-US" altLang="zh-CN" smtClean="0">
              <a:ea typeface="宋体" panose="02010600030101010101" pitchFamily="2" charset="-122"/>
            </a:endParaRPr>
          </a:p>
          <a:p>
            <a:pPr marL="0" indent="0" eaLnBrk="1" hangingPunct="1">
              <a:lnSpc>
                <a:spcPct val="120000"/>
              </a:lnSpc>
              <a:tabLst>
                <a:tab pos="457200" algn="l"/>
                <a:tab pos="1371600" algn="l"/>
                <a:tab pos="1547813" algn="l"/>
              </a:tabLst>
            </a:pPr>
            <a:endParaRPr lang="en-US" altLang="zh-CN" smtClean="0">
              <a:ea typeface="宋体" panose="02010600030101010101" pitchFamily="2" charset="-122"/>
            </a:endParaRPr>
          </a:p>
          <a:p>
            <a:pPr marL="0" indent="0" eaLnBrk="1" hangingPunct="1">
              <a:lnSpc>
                <a:spcPct val="120000"/>
              </a:lnSpc>
              <a:tabLst>
                <a:tab pos="457200" algn="l"/>
                <a:tab pos="1371600" algn="l"/>
                <a:tab pos="1547813" algn="l"/>
              </a:tabLst>
            </a:pPr>
            <a:endParaRPr lang="en-US" altLang="zh-CN" smtClean="0">
              <a:ea typeface="宋体" panose="02010600030101010101" pitchFamily="2" charset="-122"/>
            </a:endParaRPr>
          </a:p>
          <a:p>
            <a:pPr marL="0" indent="0" eaLnBrk="1" hangingPunct="1">
              <a:lnSpc>
                <a:spcPct val="120000"/>
              </a:lnSpc>
              <a:tabLst>
                <a:tab pos="457200" algn="l"/>
                <a:tab pos="1371600" algn="l"/>
                <a:tab pos="1547813" algn="l"/>
              </a:tabLst>
            </a:pPr>
            <a:endParaRPr lang="en-US" altLang="zh-CN" smtClean="0">
              <a:ea typeface="宋体" panose="02010600030101010101" pitchFamily="2" charset="-122"/>
            </a:endParaRPr>
          </a:p>
          <a:p>
            <a:pPr marL="0" indent="0" eaLnBrk="1" hangingPunct="1">
              <a:lnSpc>
                <a:spcPct val="120000"/>
              </a:lnSpc>
              <a:tabLst>
                <a:tab pos="457200" algn="l"/>
                <a:tab pos="1371600" algn="l"/>
                <a:tab pos="1547813" algn="l"/>
              </a:tabLst>
            </a:pPr>
            <a:endParaRPr lang="en-US" altLang="zh-CN" smtClean="0">
              <a:ea typeface="宋体" panose="02010600030101010101" pitchFamily="2" charset="-122"/>
            </a:endParaRP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zh-CN" smtClean="0">
                <a:ea typeface="宋体" panose="02010600030101010101" pitchFamily="2" charset="-122"/>
              </a:rPr>
              <a:t>   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zh-CN" smtClean="0">
                <a:ea typeface="宋体" panose="02010600030101010101" pitchFamily="2" charset="-122"/>
              </a:rPr>
              <a:t>   Thus the probability that a person with a positive test    </a:t>
            </a:r>
            <a:br>
              <a:rPr lang="en-US" altLang="zh-CN" smtClean="0">
                <a:ea typeface="宋体" panose="02010600030101010101" pitchFamily="2" charset="-122"/>
              </a:rPr>
            </a:br>
            <a:r>
              <a:rPr lang="en-US" altLang="zh-CN" smtClean="0">
                <a:ea typeface="宋体" panose="02010600030101010101" pitchFamily="2" charset="-122"/>
              </a:rPr>
              <a:t>   result actually has the disease is approximately 14.2%.</a:t>
            </a:r>
          </a:p>
        </p:txBody>
      </p:sp>
      <p:sp>
        <p:nvSpPr>
          <p:cNvPr id="29700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0073A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CN" sz="1800">
                <a:solidFill>
                  <a:schemeClr val="bg1"/>
                </a:solidFill>
                <a:ea typeface="宋体" panose="02010600030101010101" pitchFamily="2" charset="-122"/>
              </a:rPr>
              <a:t>cont’d</a:t>
            </a:r>
          </a:p>
        </p:txBody>
      </p:sp>
      <p:pic>
        <p:nvPicPr>
          <p:cNvPr id="2970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926"/>
          <a:stretch>
            <a:fillRect/>
          </a:stretch>
        </p:blipFill>
        <p:spPr bwMode="auto">
          <a:xfrm>
            <a:off x="1371600" y="1981200"/>
            <a:ext cx="6019800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97" t="46989" r="9985" b="17767"/>
          <a:stretch>
            <a:fillRect/>
          </a:stretch>
        </p:blipFill>
        <p:spPr bwMode="auto">
          <a:xfrm>
            <a:off x="2667000" y="3200400"/>
            <a:ext cx="41481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97" t="82233" r="56664" b="-3912"/>
          <a:stretch>
            <a:fillRect/>
          </a:stretch>
        </p:blipFill>
        <p:spPr bwMode="auto">
          <a:xfrm>
            <a:off x="2667000" y="4267200"/>
            <a:ext cx="1338263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00" t="82233" r="33896" b="-1793"/>
          <a:stretch>
            <a:fillRect/>
          </a:stretch>
        </p:blipFill>
        <p:spPr bwMode="auto">
          <a:xfrm>
            <a:off x="2667000" y="4876800"/>
            <a:ext cx="1354138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>Example 3 – </a:t>
            </a:r>
            <a:r>
              <a:rPr lang="en-US" altLang="zh-CN" i="1" smtClean="0">
                <a:ea typeface="宋体" panose="02010600030101010101" pitchFamily="2" charset="-122"/>
              </a:rPr>
              <a:t>Solution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 eaLnBrk="1" hangingPunct="1">
              <a:lnSpc>
                <a:spcPct val="120000"/>
              </a:lnSpc>
              <a:tabLst>
                <a:tab pos="457200" algn="l"/>
                <a:tab pos="1371600" algn="l"/>
                <a:tab pos="1547813" algn="l"/>
              </a:tabLst>
            </a:pPr>
            <a:r>
              <a:rPr lang="en-US" altLang="zh-CN" b="1" smtClean="0">
                <a:ea typeface="宋体" panose="02010600030101010101" pitchFamily="2" charset="-122"/>
              </a:rPr>
              <a:t>b. </a:t>
            </a:r>
            <a:r>
              <a:rPr lang="en-US" altLang="zh-CN" smtClean="0">
                <a:ea typeface="宋体" panose="02010600030101010101" pitchFamily="2" charset="-122"/>
              </a:rPr>
              <a:t>By Bayes’ Theorem,</a:t>
            </a:r>
          </a:p>
          <a:p>
            <a:pPr marL="0" indent="0" eaLnBrk="1" hangingPunct="1">
              <a:lnSpc>
                <a:spcPct val="120000"/>
              </a:lnSpc>
              <a:tabLst>
                <a:tab pos="457200" algn="l"/>
                <a:tab pos="1371600" algn="l"/>
                <a:tab pos="1547813" algn="l"/>
              </a:tabLst>
            </a:pPr>
            <a:endParaRPr lang="en-US" altLang="zh-CN" smtClean="0">
              <a:ea typeface="宋体" panose="02010600030101010101" pitchFamily="2" charset="-122"/>
            </a:endParaRPr>
          </a:p>
          <a:p>
            <a:pPr marL="0" indent="0" eaLnBrk="1" hangingPunct="1">
              <a:lnSpc>
                <a:spcPct val="120000"/>
              </a:lnSpc>
              <a:tabLst>
                <a:tab pos="457200" algn="l"/>
                <a:tab pos="1371600" algn="l"/>
                <a:tab pos="1547813" algn="l"/>
              </a:tabLst>
            </a:pPr>
            <a:endParaRPr lang="en-US" altLang="zh-CN" smtClean="0">
              <a:ea typeface="宋体" panose="02010600030101010101" pitchFamily="2" charset="-122"/>
            </a:endParaRPr>
          </a:p>
          <a:p>
            <a:pPr marL="0" indent="0" eaLnBrk="1" hangingPunct="1">
              <a:lnSpc>
                <a:spcPct val="120000"/>
              </a:lnSpc>
              <a:tabLst>
                <a:tab pos="457200" algn="l"/>
                <a:tab pos="1371600" algn="l"/>
                <a:tab pos="1547813" algn="l"/>
              </a:tabLst>
            </a:pPr>
            <a:endParaRPr lang="en-US" altLang="zh-CN" smtClean="0">
              <a:ea typeface="宋体" panose="02010600030101010101" pitchFamily="2" charset="-122"/>
            </a:endParaRPr>
          </a:p>
          <a:p>
            <a:pPr marL="0" indent="0" eaLnBrk="1" hangingPunct="1">
              <a:lnSpc>
                <a:spcPct val="120000"/>
              </a:lnSpc>
              <a:tabLst>
                <a:tab pos="457200" algn="l"/>
                <a:tab pos="1371600" algn="l"/>
                <a:tab pos="1547813" algn="l"/>
              </a:tabLst>
            </a:pPr>
            <a:endParaRPr lang="en-US" altLang="zh-CN" smtClean="0">
              <a:ea typeface="宋体" panose="02010600030101010101" pitchFamily="2" charset="-122"/>
            </a:endParaRPr>
          </a:p>
          <a:p>
            <a:pPr marL="0" indent="0" eaLnBrk="1" hangingPunct="1">
              <a:lnSpc>
                <a:spcPct val="120000"/>
              </a:lnSpc>
              <a:tabLst>
                <a:tab pos="457200" algn="l"/>
                <a:tab pos="1371600" algn="l"/>
                <a:tab pos="1547813" algn="l"/>
              </a:tabLst>
            </a:pPr>
            <a:endParaRPr lang="en-US" altLang="zh-CN" smtClean="0">
              <a:ea typeface="宋体" panose="02010600030101010101" pitchFamily="2" charset="-122"/>
            </a:endParaRPr>
          </a:p>
          <a:p>
            <a:pPr marL="0" indent="0" eaLnBrk="1" hangingPunct="1">
              <a:lnSpc>
                <a:spcPct val="120000"/>
              </a:lnSpc>
              <a:tabLst>
                <a:tab pos="457200" algn="l"/>
                <a:tab pos="1371600" algn="l"/>
                <a:tab pos="1547813" algn="l"/>
              </a:tabLst>
            </a:pPr>
            <a:endParaRPr lang="en-US" altLang="zh-CN" smtClean="0">
              <a:ea typeface="宋体" panose="02010600030101010101" pitchFamily="2" charset="-122"/>
            </a:endParaRP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endParaRPr lang="en-US" altLang="zh-CN" smtClean="0">
              <a:ea typeface="宋体" panose="02010600030101010101" pitchFamily="2" charset="-122"/>
            </a:endParaRP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zh-CN" smtClean="0">
                <a:ea typeface="宋体" panose="02010600030101010101" pitchFamily="2" charset="-122"/>
              </a:rPr>
              <a:t>    Thus the probability that a person with a negative test </a:t>
            </a:r>
            <a:br>
              <a:rPr lang="en-US" altLang="zh-CN" smtClean="0">
                <a:ea typeface="宋体" panose="02010600030101010101" pitchFamily="2" charset="-122"/>
              </a:rPr>
            </a:br>
            <a:r>
              <a:rPr lang="en-US" altLang="zh-CN" smtClean="0">
                <a:ea typeface="宋体" panose="02010600030101010101" pitchFamily="2" charset="-122"/>
              </a:rPr>
              <a:t>    result does not have the disease is approximately </a:t>
            </a:r>
            <a:br>
              <a:rPr lang="en-US" altLang="zh-CN" smtClean="0">
                <a:ea typeface="宋体" panose="02010600030101010101" pitchFamily="2" charset="-122"/>
              </a:rPr>
            </a:br>
            <a:r>
              <a:rPr lang="en-US" altLang="zh-CN" smtClean="0">
                <a:ea typeface="宋体" panose="02010600030101010101" pitchFamily="2" charset="-122"/>
              </a:rPr>
              <a:t>    99.995%.</a:t>
            </a:r>
          </a:p>
        </p:txBody>
      </p:sp>
      <p:sp>
        <p:nvSpPr>
          <p:cNvPr id="30724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0073A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CN" sz="1800">
                <a:solidFill>
                  <a:schemeClr val="bg1"/>
                </a:solidFill>
                <a:ea typeface="宋体" panose="02010600030101010101" pitchFamily="2" charset="-122"/>
              </a:rPr>
              <a:t>cont’d</a:t>
            </a:r>
          </a:p>
        </p:txBody>
      </p:sp>
      <p:pic>
        <p:nvPicPr>
          <p:cNvPr id="307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463"/>
          <a:stretch>
            <a:fillRect/>
          </a:stretch>
        </p:blipFill>
        <p:spPr bwMode="auto">
          <a:xfrm>
            <a:off x="1433513" y="2133600"/>
            <a:ext cx="56673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61" t="41537" r="12590" b="21080"/>
          <a:stretch>
            <a:fillRect/>
          </a:stretch>
        </p:blipFill>
        <p:spPr bwMode="auto">
          <a:xfrm>
            <a:off x="2743200" y="3276600"/>
            <a:ext cx="365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61" t="83073" r="52933" b="-6857"/>
          <a:stretch>
            <a:fillRect/>
          </a:stretch>
        </p:blipFill>
        <p:spPr bwMode="auto">
          <a:xfrm>
            <a:off x="2743200" y="4343400"/>
            <a:ext cx="13716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12" t="83073" r="26038" b="-3906"/>
          <a:stretch>
            <a:fillRect/>
          </a:stretch>
        </p:blipFill>
        <p:spPr bwMode="auto">
          <a:xfrm>
            <a:off x="2708275" y="4953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>Expected Value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endParaRPr lang="en-US" altLang="zh-CN" smtClean="0">
              <a:ea typeface="宋体" panose="02010600030101010101" pitchFamily="2" charset="-122"/>
            </a:endParaRP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" y="2590800"/>
            <a:ext cx="8088313" cy="227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450" dirty="0" smtClean="0"/>
              <a:t>Expected Value of a Lottery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zh-CN" smtClean="0">
                <a:ea typeface="宋体" panose="02010600030101010101" pitchFamily="2" charset="-122"/>
              </a:rPr>
              <a:t>Suppose that 100 people pay $1 each to play a lottery game with a single prize of $98 for exact one winner.</a:t>
            </a:r>
          </a:p>
          <a:p>
            <a:pPr marL="0" indent="0"/>
            <a:endParaRPr lang="en-US" altLang="zh-CN" smtClean="0">
              <a:ea typeface="宋体" panose="02010600030101010101" pitchFamily="2" charset="-122"/>
            </a:endParaRPr>
          </a:p>
          <a:p>
            <a:pPr marL="0" indent="0"/>
            <a:endParaRPr lang="en-US" altLang="zh-CN" sz="500" smtClean="0">
              <a:ea typeface="宋体" panose="02010600030101010101" pitchFamily="2" charset="-122"/>
            </a:endParaRPr>
          </a:p>
          <a:p>
            <a:pPr marL="0" indent="0"/>
            <a:r>
              <a:rPr lang="en-US" altLang="zh-CN" smtClean="0">
                <a:ea typeface="宋体" panose="02010600030101010101" pitchFamily="2" charset="-122"/>
              </a:rPr>
              <a:t>What is the expected value of a ticket?</a:t>
            </a:r>
          </a:p>
          <a:p>
            <a:pPr marL="0" indent="0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8" y="5741988"/>
            <a:ext cx="142716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450" dirty="0" smtClean="0"/>
              <a:t>Example 5 – </a:t>
            </a:r>
            <a:r>
              <a:rPr lang="en-US" sz="3450" i="1" dirty="0" smtClean="0"/>
              <a:t>Expected Value of a Lottery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zh-CN" smtClean="0">
                <a:ea typeface="宋体" panose="02010600030101010101" pitchFamily="2" charset="-122"/>
              </a:rPr>
              <a:t>Suppose that 500,000 people pay $5 each to play a lottery game with the following prizes: </a:t>
            </a:r>
          </a:p>
          <a:p>
            <a:pPr marL="0" indent="0"/>
            <a:endParaRPr lang="en-US" altLang="zh-CN" sz="500" smtClean="0">
              <a:ea typeface="宋体" panose="02010600030101010101" pitchFamily="2" charset="-122"/>
            </a:endParaRPr>
          </a:p>
          <a:p>
            <a:pPr marL="0" indent="0"/>
            <a:r>
              <a:rPr lang="en-US" altLang="zh-CN" smtClean="0">
                <a:ea typeface="宋体" panose="02010600030101010101" pitchFamily="2" charset="-122"/>
              </a:rPr>
              <a:t>a grand prize of $1,000,000, 10 second prizes of $1,000 each, 1,000 third prizes of $500 each, and 10,000 fourth prizes of $10 each. </a:t>
            </a:r>
          </a:p>
          <a:p>
            <a:pPr marL="0" indent="0"/>
            <a:endParaRPr lang="en-US" altLang="zh-CN" sz="500" smtClean="0">
              <a:ea typeface="宋体" panose="02010600030101010101" pitchFamily="2" charset="-122"/>
            </a:endParaRPr>
          </a:p>
          <a:p>
            <a:pPr marL="0" indent="0"/>
            <a:r>
              <a:rPr lang="en-US" altLang="zh-CN" smtClean="0">
                <a:ea typeface="宋体" panose="02010600030101010101" pitchFamily="2" charset="-122"/>
              </a:rPr>
              <a:t>What is the expected value of a ticket?</a:t>
            </a:r>
          </a:p>
          <a:p>
            <a:pPr marL="0" indent="0"/>
            <a:endParaRPr lang="en-US" altLang="zh-CN" smtClean="0">
              <a:ea typeface="宋体" panose="02010600030101010101" pitchFamily="2" charset="-122"/>
            </a:endParaRPr>
          </a:p>
          <a:p>
            <a:pPr marL="0" indent="0"/>
            <a:r>
              <a:rPr lang="en-US" altLang="zh-CN" smtClean="0">
                <a:solidFill>
                  <a:srgbClr val="00ADEE"/>
                </a:solidFill>
                <a:ea typeface="宋体" panose="02010600030101010101" pitchFamily="2" charset="-122"/>
              </a:rPr>
              <a:t>Solution:</a:t>
            </a:r>
          </a:p>
          <a:p>
            <a:pPr marL="0" indent="0" eaLnBrk="1" hangingPunct="1">
              <a:lnSpc>
                <a:spcPts val="3200"/>
              </a:lnSpc>
            </a:pPr>
            <a:r>
              <a:rPr lang="en-US" altLang="zh-CN" smtClean="0">
                <a:ea typeface="宋体" panose="02010600030101010101" pitchFamily="2" charset="-122"/>
              </a:rPr>
              <a:t>Each of the 500,000 lottery tickets has the same chance as any other of containing a winning lottery number, and so </a:t>
            </a:r>
            <a:br>
              <a:rPr lang="en-US" altLang="zh-CN" smtClean="0">
                <a:ea typeface="宋体" panose="02010600030101010101" pitchFamily="2" charset="-122"/>
              </a:rPr>
            </a:br>
            <a:r>
              <a:rPr lang="en-US" altLang="zh-CN" smtClean="0">
                <a:ea typeface="宋体" panose="02010600030101010101" pitchFamily="2" charset="-122"/>
              </a:rPr>
              <a:t>                 for all </a:t>
            </a:r>
            <a:r>
              <a:rPr lang="en-US" altLang="zh-CN" i="1" smtClean="0">
                <a:ea typeface="宋体" panose="02010600030101010101" pitchFamily="2" charset="-122"/>
              </a:rPr>
              <a:t>k</a:t>
            </a:r>
            <a:r>
              <a:rPr lang="en-US" altLang="zh-CN" smtClean="0">
                <a:ea typeface="宋体" panose="02010600030101010101" pitchFamily="2" charset="-122"/>
              </a:rPr>
              <a:t> = 1, 2, 3, . . . , 500000. 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>Example 5 – </a:t>
            </a:r>
            <a:r>
              <a:rPr lang="en-US" altLang="zh-CN" i="1" smtClean="0">
                <a:ea typeface="宋体" panose="02010600030101010101" pitchFamily="2" charset="-122"/>
              </a:rPr>
              <a:t>Solution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zh-CN" smtClean="0">
                <a:ea typeface="宋体" panose="02010600030101010101" pitchFamily="2" charset="-122"/>
              </a:rPr>
              <a:t>Let </a:t>
            </a:r>
            <a:r>
              <a:rPr lang="en-US" altLang="zh-CN" i="1" smtClean="0">
                <a:ea typeface="宋体" panose="02010600030101010101" pitchFamily="2" charset="-122"/>
              </a:rPr>
              <a:t>a</a:t>
            </a:r>
            <a:r>
              <a:rPr lang="en-US" altLang="zh-CN" baseline="-25000" smtClean="0">
                <a:ea typeface="宋体" panose="02010600030101010101" pitchFamily="2" charset="-122"/>
              </a:rPr>
              <a:t>1</a:t>
            </a:r>
            <a:r>
              <a:rPr lang="en-US" altLang="zh-CN" smtClean="0">
                <a:ea typeface="宋体" panose="02010600030101010101" pitchFamily="2" charset="-122"/>
              </a:rPr>
              <a:t>, </a:t>
            </a:r>
            <a:r>
              <a:rPr lang="en-US" altLang="zh-CN" i="1" smtClean="0">
                <a:ea typeface="宋体" panose="02010600030101010101" pitchFamily="2" charset="-122"/>
              </a:rPr>
              <a:t>a</a:t>
            </a:r>
            <a:r>
              <a:rPr lang="en-US" altLang="zh-CN" baseline="-25000" smtClean="0">
                <a:ea typeface="宋体" panose="02010600030101010101" pitchFamily="2" charset="-122"/>
              </a:rPr>
              <a:t>2</a:t>
            </a:r>
            <a:r>
              <a:rPr lang="en-US" altLang="zh-CN" smtClean="0">
                <a:ea typeface="宋体" panose="02010600030101010101" pitchFamily="2" charset="-122"/>
              </a:rPr>
              <a:t>, </a:t>
            </a:r>
            <a:r>
              <a:rPr lang="en-US" altLang="zh-CN" i="1" smtClean="0">
                <a:ea typeface="宋体" panose="02010600030101010101" pitchFamily="2" charset="-122"/>
              </a:rPr>
              <a:t>a</a:t>
            </a:r>
            <a:r>
              <a:rPr lang="en-US" altLang="zh-CN" baseline="-25000" smtClean="0">
                <a:ea typeface="宋体" panose="02010600030101010101" pitchFamily="2" charset="-122"/>
              </a:rPr>
              <a:t>3</a:t>
            </a:r>
            <a:r>
              <a:rPr lang="en-US" altLang="zh-CN" smtClean="0">
                <a:ea typeface="宋体" panose="02010600030101010101" pitchFamily="2" charset="-122"/>
              </a:rPr>
              <a:t>, . . . , </a:t>
            </a:r>
            <a:r>
              <a:rPr lang="en-US" altLang="zh-CN" i="1" smtClean="0">
                <a:ea typeface="宋体" panose="02010600030101010101" pitchFamily="2" charset="-122"/>
              </a:rPr>
              <a:t>a</a:t>
            </a:r>
            <a:r>
              <a:rPr lang="en-US" altLang="zh-CN" baseline="-25000" smtClean="0">
                <a:ea typeface="宋体" panose="02010600030101010101" pitchFamily="2" charset="-122"/>
              </a:rPr>
              <a:t>500000</a:t>
            </a:r>
            <a:r>
              <a:rPr lang="en-US" altLang="zh-CN" smtClean="0">
                <a:ea typeface="宋体" panose="02010600030101010101" pitchFamily="2" charset="-122"/>
              </a:rPr>
              <a:t> be the net gain for an individual ticket, where </a:t>
            </a:r>
            <a:r>
              <a:rPr lang="en-US" altLang="zh-CN" i="1" smtClean="0">
                <a:ea typeface="宋体" panose="02010600030101010101" pitchFamily="2" charset="-122"/>
              </a:rPr>
              <a:t>a</a:t>
            </a:r>
            <a:r>
              <a:rPr lang="en-US" altLang="zh-CN" baseline="-25000" smtClean="0">
                <a:ea typeface="宋体" panose="02010600030101010101" pitchFamily="2" charset="-122"/>
              </a:rPr>
              <a:t>1</a:t>
            </a:r>
            <a:r>
              <a:rPr lang="en-US" altLang="zh-CN" smtClean="0">
                <a:ea typeface="宋体" panose="02010600030101010101" pitchFamily="2" charset="-122"/>
              </a:rPr>
              <a:t> = 999995 (the net gain for the grand prize ticket, which is one million dollars minus the $5 cost of the winning ticket), </a:t>
            </a:r>
          </a:p>
          <a:p>
            <a:pPr marL="0" indent="0"/>
            <a:endParaRPr lang="en-US" altLang="zh-CN" sz="1800" smtClean="0">
              <a:ea typeface="宋体" panose="02010600030101010101" pitchFamily="2" charset="-122"/>
            </a:endParaRPr>
          </a:p>
          <a:p>
            <a:pPr marL="0" indent="0"/>
            <a:r>
              <a:rPr lang="en-US" altLang="zh-CN" i="1" smtClean="0">
                <a:ea typeface="宋体" panose="02010600030101010101" pitchFamily="2" charset="-122"/>
              </a:rPr>
              <a:t>a</a:t>
            </a:r>
            <a:r>
              <a:rPr lang="en-US" altLang="zh-CN" baseline="-25000" smtClean="0">
                <a:ea typeface="宋体" panose="02010600030101010101" pitchFamily="2" charset="-122"/>
              </a:rPr>
              <a:t>2</a:t>
            </a:r>
            <a:r>
              <a:rPr lang="en-US" altLang="zh-CN" smtClean="0">
                <a:ea typeface="宋体" panose="02010600030101010101" pitchFamily="2" charset="-122"/>
              </a:rPr>
              <a:t> = </a:t>
            </a:r>
            <a:r>
              <a:rPr lang="en-US" altLang="zh-CN" i="1" smtClean="0">
                <a:ea typeface="宋体" panose="02010600030101010101" pitchFamily="2" charset="-122"/>
              </a:rPr>
              <a:t>a</a:t>
            </a:r>
            <a:r>
              <a:rPr lang="en-US" altLang="zh-CN" baseline="-25000" smtClean="0">
                <a:ea typeface="宋体" panose="02010600030101010101" pitchFamily="2" charset="-122"/>
              </a:rPr>
              <a:t>3</a:t>
            </a:r>
            <a:r>
              <a:rPr lang="en-US" altLang="zh-CN" smtClean="0">
                <a:ea typeface="宋体" panose="02010600030101010101" pitchFamily="2" charset="-122"/>
              </a:rPr>
              <a:t> = </a:t>
            </a:r>
            <a:r>
              <a:rPr lang="zh-CN" altLang="en-US" smtClean="0">
                <a:ea typeface="宋体" panose="02010600030101010101" pitchFamily="2" charset="-122"/>
              </a:rPr>
              <a:t>・・・ </a:t>
            </a:r>
            <a:r>
              <a:rPr lang="en-US" altLang="zh-CN" smtClean="0">
                <a:ea typeface="宋体" panose="02010600030101010101" pitchFamily="2" charset="-122"/>
              </a:rPr>
              <a:t>= </a:t>
            </a:r>
            <a:r>
              <a:rPr lang="en-US" altLang="zh-CN" i="1" smtClean="0">
                <a:ea typeface="宋体" panose="02010600030101010101" pitchFamily="2" charset="-122"/>
              </a:rPr>
              <a:t>a</a:t>
            </a:r>
            <a:r>
              <a:rPr lang="en-US" altLang="zh-CN" baseline="-25000" smtClean="0">
                <a:ea typeface="宋体" panose="02010600030101010101" pitchFamily="2" charset="-122"/>
              </a:rPr>
              <a:t>11</a:t>
            </a:r>
            <a:r>
              <a:rPr lang="en-US" altLang="zh-CN" smtClean="0">
                <a:ea typeface="宋体" panose="02010600030101010101" pitchFamily="2" charset="-122"/>
              </a:rPr>
              <a:t> = 995 (the net gain for each of the  10 second prize tickets), </a:t>
            </a:r>
          </a:p>
          <a:p>
            <a:pPr marL="0" indent="0"/>
            <a:endParaRPr lang="en-US" altLang="zh-CN" sz="1800" i="1" smtClean="0">
              <a:ea typeface="宋体" panose="02010600030101010101" pitchFamily="2" charset="-122"/>
            </a:endParaRPr>
          </a:p>
          <a:p>
            <a:pPr marL="0" indent="0"/>
            <a:r>
              <a:rPr lang="en-US" altLang="zh-CN" i="1" smtClean="0">
                <a:ea typeface="宋体" panose="02010600030101010101" pitchFamily="2" charset="-122"/>
              </a:rPr>
              <a:t>a</a:t>
            </a:r>
            <a:r>
              <a:rPr lang="en-US" altLang="zh-CN" baseline="-25000" smtClean="0">
                <a:ea typeface="宋体" panose="02010600030101010101" pitchFamily="2" charset="-122"/>
              </a:rPr>
              <a:t>12</a:t>
            </a:r>
            <a:r>
              <a:rPr lang="en-US" altLang="zh-CN" smtClean="0">
                <a:ea typeface="宋体" panose="02010600030101010101" pitchFamily="2" charset="-122"/>
              </a:rPr>
              <a:t> = </a:t>
            </a:r>
            <a:r>
              <a:rPr lang="en-US" altLang="zh-CN" i="1" smtClean="0">
                <a:ea typeface="宋体" panose="02010600030101010101" pitchFamily="2" charset="-122"/>
              </a:rPr>
              <a:t>a</a:t>
            </a:r>
            <a:r>
              <a:rPr lang="en-US" altLang="zh-CN" baseline="-25000" smtClean="0">
                <a:ea typeface="宋体" panose="02010600030101010101" pitchFamily="2" charset="-122"/>
              </a:rPr>
              <a:t>13</a:t>
            </a:r>
            <a:r>
              <a:rPr lang="en-US" altLang="zh-CN" smtClean="0">
                <a:ea typeface="宋体" panose="02010600030101010101" pitchFamily="2" charset="-122"/>
              </a:rPr>
              <a:t> = </a:t>
            </a:r>
            <a:r>
              <a:rPr lang="zh-CN" altLang="en-US" smtClean="0">
                <a:ea typeface="宋体" panose="02010600030101010101" pitchFamily="2" charset="-122"/>
              </a:rPr>
              <a:t>・・・ </a:t>
            </a:r>
            <a:r>
              <a:rPr lang="en-US" altLang="zh-CN" smtClean="0">
                <a:ea typeface="宋体" panose="02010600030101010101" pitchFamily="2" charset="-122"/>
              </a:rPr>
              <a:t>= </a:t>
            </a:r>
            <a:r>
              <a:rPr lang="en-US" altLang="zh-CN" i="1" smtClean="0">
                <a:ea typeface="宋体" panose="02010600030101010101" pitchFamily="2" charset="-122"/>
              </a:rPr>
              <a:t>a</a:t>
            </a:r>
            <a:r>
              <a:rPr lang="en-US" altLang="zh-CN" baseline="-25000" smtClean="0">
                <a:ea typeface="宋体" panose="02010600030101010101" pitchFamily="2" charset="-122"/>
              </a:rPr>
              <a:t>1011</a:t>
            </a:r>
            <a:r>
              <a:rPr lang="en-US" altLang="zh-CN" smtClean="0">
                <a:ea typeface="宋体" panose="02010600030101010101" pitchFamily="2" charset="-122"/>
              </a:rPr>
              <a:t> = 495 (the net gain for each of the 1,000 third prize tickets), and </a:t>
            </a:r>
          </a:p>
          <a:p>
            <a:pPr marL="0" indent="0"/>
            <a:endParaRPr lang="en-US" altLang="zh-CN" sz="1800" i="1" smtClean="0">
              <a:ea typeface="宋体" panose="02010600030101010101" pitchFamily="2" charset="-122"/>
            </a:endParaRPr>
          </a:p>
          <a:p>
            <a:pPr marL="0" indent="0"/>
            <a:r>
              <a:rPr lang="en-US" altLang="zh-CN" i="1" smtClean="0">
                <a:ea typeface="宋体" panose="02010600030101010101" pitchFamily="2" charset="-122"/>
              </a:rPr>
              <a:t>a</a:t>
            </a:r>
            <a:r>
              <a:rPr lang="en-US" altLang="zh-CN" baseline="-25000" smtClean="0">
                <a:ea typeface="宋体" panose="02010600030101010101" pitchFamily="2" charset="-122"/>
              </a:rPr>
              <a:t>1012</a:t>
            </a:r>
            <a:r>
              <a:rPr lang="en-US" altLang="zh-CN" smtClean="0">
                <a:ea typeface="宋体" panose="02010600030101010101" pitchFamily="2" charset="-122"/>
              </a:rPr>
              <a:t> = </a:t>
            </a:r>
            <a:r>
              <a:rPr lang="en-US" altLang="zh-CN" i="1" smtClean="0">
                <a:ea typeface="宋体" panose="02010600030101010101" pitchFamily="2" charset="-122"/>
              </a:rPr>
              <a:t>a</a:t>
            </a:r>
            <a:r>
              <a:rPr lang="en-US" altLang="zh-CN" baseline="-25000" smtClean="0">
                <a:ea typeface="宋体" panose="02010600030101010101" pitchFamily="2" charset="-122"/>
              </a:rPr>
              <a:t>1013</a:t>
            </a:r>
            <a:r>
              <a:rPr lang="en-US" altLang="zh-CN" smtClean="0">
                <a:ea typeface="宋体" panose="02010600030101010101" pitchFamily="2" charset="-122"/>
              </a:rPr>
              <a:t> = </a:t>
            </a:r>
            <a:r>
              <a:rPr lang="zh-CN" altLang="en-US" smtClean="0">
                <a:ea typeface="宋体" panose="02010600030101010101" pitchFamily="2" charset="-122"/>
              </a:rPr>
              <a:t>・・・ </a:t>
            </a:r>
            <a:r>
              <a:rPr lang="en-US" altLang="zh-CN" smtClean="0">
                <a:ea typeface="宋体" panose="02010600030101010101" pitchFamily="2" charset="-122"/>
              </a:rPr>
              <a:t>= </a:t>
            </a:r>
            <a:r>
              <a:rPr lang="en-US" altLang="zh-CN" i="1" smtClean="0">
                <a:ea typeface="宋体" panose="02010600030101010101" pitchFamily="2" charset="-122"/>
              </a:rPr>
              <a:t>a</a:t>
            </a:r>
            <a:r>
              <a:rPr lang="en-US" altLang="zh-CN" baseline="-25000" smtClean="0">
                <a:ea typeface="宋体" panose="02010600030101010101" pitchFamily="2" charset="-122"/>
              </a:rPr>
              <a:t>11011</a:t>
            </a:r>
            <a:r>
              <a:rPr lang="en-US" altLang="zh-CN" smtClean="0">
                <a:ea typeface="宋体" panose="02010600030101010101" pitchFamily="2" charset="-122"/>
              </a:rPr>
              <a:t> = 5 (the net gain for each of the 10,000 fourth prize tickets).</a:t>
            </a:r>
          </a:p>
        </p:txBody>
      </p:sp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0073A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CN" sz="1800">
                <a:solidFill>
                  <a:schemeClr val="bg1"/>
                </a:solidFill>
                <a:ea typeface="宋体" panose="02010600030101010101" pitchFamily="2" charset="-122"/>
              </a:rPr>
              <a:t>cont’d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>Example 5 – </a:t>
            </a:r>
            <a:r>
              <a:rPr lang="en-US" altLang="zh-CN" i="1" smtClean="0">
                <a:ea typeface="宋体" panose="02010600030101010101" pitchFamily="2" charset="-122"/>
              </a:rPr>
              <a:t>Solution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ts val="3200"/>
              </a:lnSpc>
            </a:pPr>
            <a:r>
              <a:rPr lang="en-US" altLang="zh-CN" smtClean="0">
                <a:ea typeface="宋体" panose="02010600030101010101" pitchFamily="2" charset="-122"/>
              </a:rPr>
              <a:t>Since the remaining 488,989 tickets just lose $5, </a:t>
            </a:r>
            <a:br>
              <a:rPr lang="en-US" altLang="zh-CN" smtClean="0">
                <a:ea typeface="宋体" panose="02010600030101010101" pitchFamily="2" charset="-122"/>
              </a:rPr>
            </a:br>
            <a:r>
              <a:rPr lang="en-US" altLang="zh-CN" i="1" smtClean="0">
                <a:ea typeface="宋体" panose="02010600030101010101" pitchFamily="2" charset="-122"/>
              </a:rPr>
              <a:t>a</a:t>
            </a:r>
            <a:r>
              <a:rPr lang="en-US" altLang="zh-CN" baseline="-25000" smtClean="0">
                <a:ea typeface="宋体" panose="02010600030101010101" pitchFamily="2" charset="-122"/>
              </a:rPr>
              <a:t>11012</a:t>
            </a:r>
            <a:r>
              <a:rPr lang="en-US" altLang="zh-CN" smtClean="0">
                <a:ea typeface="宋体" panose="02010600030101010101" pitchFamily="2" charset="-122"/>
              </a:rPr>
              <a:t> = </a:t>
            </a:r>
            <a:r>
              <a:rPr lang="en-US" altLang="zh-CN" i="1" smtClean="0">
                <a:ea typeface="宋体" panose="02010600030101010101" pitchFamily="2" charset="-122"/>
              </a:rPr>
              <a:t>a</a:t>
            </a:r>
            <a:r>
              <a:rPr lang="en-US" altLang="zh-CN" baseline="-25000" smtClean="0">
                <a:ea typeface="宋体" panose="02010600030101010101" pitchFamily="2" charset="-122"/>
              </a:rPr>
              <a:t>11013</a:t>
            </a:r>
            <a:r>
              <a:rPr lang="en-US" altLang="zh-CN" smtClean="0">
                <a:ea typeface="宋体" panose="02010600030101010101" pitchFamily="2" charset="-122"/>
              </a:rPr>
              <a:t> = </a:t>
            </a:r>
            <a:r>
              <a:rPr lang="zh-CN" altLang="en-US" smtClean="0">
                <a:ea typeface="宋体" panose="02010600030101010101" pitchFamily="2" charset="-122"/>
              </a:rPr>
              <a:t>・・・ </a:t>
            </a:r>
            <a:r>
              <a:rPr lang="en-US" altLang="zh-CN" smtClean="0">
                <a:ea typeface="宋体" panose="02010600030101010101" pitchFamily="2" charset="-122"/>
              </a:rPr>
              <a:t>= </a:t>
            </a:r>
            <a:r>
              <a:rPr lang="en-US" altLang="zh-CN" i="1" smtClean="0">
                <a:ea typeface="宋体" panose="02010600030101010101" pitchFamily="2" charset="-122"/>
              </a:rPr>
              <a:t>a</a:t>
            </a:r>
            <a:r>
              <a:rPr lang="en-US" altLang="zh-CN" baseline="-25000" smtClean="0">
                <a:ea typeface="宋体" panose="02010600030101010101" pitchFamily="2" charset="-122"/>
              </a:rPr>
              <a:t>500000</a:t>
            </a:r>
            <a:r>
              <a:rPr lang="en-US" altLang="zh-CN" smtClean="0">
                <a:ea typeface="宋体" panose="02010600030101010101" pitchFamily="2" charset="-122"/>
              </a:rPr>
              <a:t> = –5.</a:t>
            </a:r>
          </a:p>
          <a:p>
            <a:pPr marL="0" indent="0">
              <a:lnSpc>
                <a:spcPts val="3200"/>
              </a:lnSpc>
            </a:pPr>
            <a:endParaRPr lang="en-US" altLang="zh-CN" smtClean="0">
              <a:ea typeface="宋体" panose="02010600030101010101" pitchFamily="2" charset="-122"/>
            </a:endParaRPr>
          </a:p>
          <a:p>
            <a:pPr marL="0" indent="0">
              <a:lnSpc>
                <a:spcPts val="3200"/>
              </a:lnSpc>
            </a:pPr>
            <a:r>
              <a:rPr lang="en-US" altLang="zh-CN" smtClean="0">
                <a:ea typeface="宋体" panose="02010600030101010101" pitchFamily="2" charset="-122"/>
              </a:rPr>
              <a:t>The expected value of a ticket is therefore</a:t>
            </a:r>
          </a:p>
        </p:txBody>
      </p:sp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0073A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CN" sz="1800">
                <a:solidFill>
                  <a:schemeClr val="bg1"/>
                </a:solidFill>
                <a:ea typeface="宋体" panose="02010600030101010101" pitchFamily="2" charset="-122"/>
              </a:rPr>
              <a:t>cont’d</a:t>
            </a: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" y="3733800"/>
            <a:ext cx="331946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513" y="4953000"/>
            <a:ext cx="19177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713" y="4052888"/>
            <a:ext cx="22399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299075"/>
            <a:ext cx="1592263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>Example 5 – </a:t>
            </a:r>
            <a:r>
              <a:rPr lang="en-US" altLang="zh-CN" i="1" smtClean="0">
                <a:ea typeface="宋体" panose="02010600030101010101" pitchFamily="2" charset="-122"/>
              </a:rPr>
              <a:t>Solution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mtClean="0">
              <a:ea typeface="宋体" panose="02010600030101010101" pitchFamily="2" charset="-122"/>
            </a:endParaRPr>
          </a:p>
          <a:p>
            <a:endParaRPr lang="en-US" altLang="zh-CN" smtClean="0">
              <a:ea typeface="宋体" panose="02010600030101010101" pitchFamily="2" charset="-122"/>
            </a:endParaRPr>
          </a:p>
          <a:p>
            <a:endParaRPr lang="en-US" altLang="zh-CN" smtClean="0">
              <a:ea typeface="宋体" panose="02010600030101010101" pitchFamily="2" charset="-122"/>
            </a:endParaRPr>
          </a:p>
          <a:p>
            <a:endParaRPr lang="en-US" altLang="zh-CN" smtClean="0">
              <a:ea typeface="宋体" panose="02010600030101010101" pitchFamily="2" charset="-122"/>
            </a:endParaRPr>
          </a:p>
          <a:p>
            <a:endParaRPr lang="en-US" altLang="zh-CN" smtClean="0">
              <a:ea typeface="宋体" panose="02010600030101010101" pitchFamily="2" charset="-122"/>
            </a:endParaRPr>
          </a:p>
          <a:p>
            <a:endParaRPr lang="en-US" altLang="zh-CN" smtClean="0">
              <a:ea typeface="宋体" panose="02010600030101010101" pitchFamily="2" charset="-122"/>
            </a:endParaRPr>
          </a:p>
          <a:p>
            <a:endParaRPr lang="en-US" altLang="zh-CN" smtClean="0">
              <a:ea typeface="宋体" panose="02010600030101010101" pitchFamily="2" charset="-122"/>
            </a:endParaRPr>
          </a:p>
          <a:p>
            <a:r>
              <a:rPr lang="en-US" altLang="zh-CN" smtClean="0">
                <a:ea typeface="宋体" panose="02010600030101010101" pitchFamily="2" charset="-122"/>
              </a:rPr>
              <a:t>In other words, a person who continues to play this lottery for a very long time will probably win some money occasionally but on average will lose $1.78 per ticket.</a:t>
            </a:r>
          </a:p>
        </p:txBody>
      </p:sp>
      <p:sp>
        <p:nvSpPr>
          <p:cNvPr id="11268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0073A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CN" sz="1800">
                <a:solidFill>
                  <a:schemeClr val="bg1"/>
                </a:solidFill>
                <a:ea typeface="宋体" panose="02010600030101010101" pitchFamily="2" charset="-122"/>
              </a:rPr>
              <a:t>cont’d</a:t>
            </a:r>
          </a:p>
        </p:txBody>
      </p:sp>
      <p:pic>
        <p:nvPicPr>
          <p:cNvPr id="2253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745"/>
          <a:stretch>
            <a:fillRect/>
          </a:stretch>
        </p:blipFill>
        <p:spPr bwMode="auto">
          <a:xfrm>
            <a:off x="1752600" y="2662238"/>
            <a:ext cx="5611813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675" r="82587" b="12393"/>
          <a:stretch>
            <a:fillRect/>
          </a:stretch>
        </p:blipFill>
        <p:spPr bwMode="auto">
          <a:xfrm>
            <a:off x="1752600" y="3825875"/>
            <a:ext cx="9763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08138"/>
            <a:ext cx="6667500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anose="02010600030101010101" pitchFamily="2" charset="-122"/>
              </a:rPr>
              <a:t>Excercise</a:t>
            </a:r>
            <a:endParaRPr lang="zh-CN" altLang="en-US" smtClean="0">
              <a:ea typeface="宋体" panose="02010600030101010101" pitchFamily="2" charset="-122"/>
            </a:endParaRPr>
          </a:p>
        </p:txBody>
      </p:sp>
      <p:pic>
        <p:nvPicPr>
          <p:cNvPr id="12291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52600"/>
            <a:ext cx="7245350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733800"/>
            <a:ext cx="722947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McKBAlgP8">
  <a:themeElements>
    <a:clrScheme name="McKBAlgP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cKBAlgP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cKBAlgP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McKBAlgP8</Template>
  <TotalTime>1173</TotalTime>
  <Words>1152</Words>
  <Application>Microsoft Office PowerPoint</Application>
  <PresentationFormat>全屏显示(4:3)</PresentationFormat>
  <Paragraphs>163</Paragraphs>
  <Slides>27</Slides>
  <Notes>0</Notes>
  <HiddenSlides>2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1" baseType="lpstr">
      <vt:lpstr>Arial</vt:lpstr>
      <vt:lpstr>宋体</vt:lpstr>
      <vt:lpstr>Symbol</vt:lpstr>
      <vt:lpstr>McKBAlgP8</vt:lpstr>
      <vt:lpstr>Probability Axioms and Formulas</vt:lpstr>
      <vt:lpstr>Probability Axioms and Formulas</vt:lpstr>
      <vt:lpstr>Expected Value</vt:lpstr>
      <vt:lpstr>Expected Value of a Lottery</vt:lpstr>
      <vt:lpstr>Example 5 – Expected Value of a Lottery</vt:lpstr>
      <vt:lpstr>Example 5 – Solution</vt:lpstr>
      <vt:lpstr>Example 5 – Solution</vt:lpstr>
      <vt:lpstr>Example 5 – Solution</vt:lpstr>
      <vt:lpstr>Excercise</vt:lpstr>
      <vt:lpstr>Conditional Probability</vt:lpstr>
      <vt:lpstr>Conditional Probability</vt:lpstr>
      <vt:lpstr>Conditional Probability</vt:lpstr>
      <vt:lpstr>Conditional Probability</vt:lpstr>
      <vt:lpstr>Independent Events</vt:lpstr>
      <vt:lpstr>Conditional Probability v.s.  Repeated Independent Experiments</vt:lpstr>
      <vt:lpstr>Conditional Probability v.s.  Repeated Independent Experiments</vt:lpstr>
      <vt:lpstr>Bayes’ Theorem</vt:lpstr>
      <vt:lpstr>Bayes’ Theorem</vt:lpstr>
      <vt:lpstr>Bayes’ Theorem</vt:lpstr>
      <vt:lpstr>Bayes’ Theorem</vt:lpstr>
      <vt:lpstr>Bayes’ Theorem</vt:lpstr>
      <vt:lpstr>Example 3 – Applying Bayes’ Theorem</vt:lpstr>
      <vt:lpstr>Example 3 – Applying Bayes’ Theorem</vt:lpstr>
      <vt:lpstr>Example 3 – Applying Bayes’ Theorem</vt:lpstr>
      <vt:lpstr>Example 3 – Solution</vt:lpstr>
      <vt:lpstr>Example 3 – Solution</vt:lpstr>
      <vt:lpstr>Example 3 – Solution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gchaudhari</dc:creator>
  <cp:lastModifiedBy>Kecheng Yang</cp:lastModifiedBy>
  <cp:revision>440</cp:revision>
  <dcterms:created xsi:type="dcterms:W3CDTF">2010-10-18T10:39:55Z</dcterms:created>
  <dcterms:modified xsi:type="dcterms:W3CDTF">2017-06-15T06:43:44Z</dcterms:modified>
</cp:coreProperties>
</file>