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34"/>
  </p:notesMasterIdLst>
  <p:handoutMasterIdLst>
    <p:handoutMasterId r:id="rId35"/>
  </p:handoutMasterIdLst>
  <p:sldIdLst>
    <p:sldId id="310" r:id="rId2"/>
    <p:sldId id="343" r:id="rId3"/>
    <p:sldId id="344" r:id="rId4"/>
    <p:sldId id="345" r:id="rId5"/>
    <p:sldId id="347" r:id="rId6"/>
    <p:sldId id="348" r:id="rId7"/>
    <p:sldId id="349" r:id="rId8"/>
    <p:sldId id="350" r:id="rId9"/>
    <p:sldId id="325" r:id="rId10"/>
    <p:sldId id="327" r:id="rId11"/>
    <p:sldId id="332" r:id="rId12"/>
    <p:sldId id="333" r:id="rId13"/>
    <p:sldId id="328" r:id="rId14"/>
    <p:sldId id="341" r:id="rId15"/>
    <p:sldId id="342" r:id="rId16"/>
    <p:sldId id="334" r:id="rId17"/>
    <p:sldId id="338" r:id="rId18"/>
    <p:sldId id="339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59" r:id="rId28"/>
    <p:sldId id="360" r:id="rId29"/>
    <p:sldId id="361" r:id="rId30"/>
    <p:sldId id="362" r:id="rId31"/>
    <p:sldId id="363" r:id="rId32"/>
    <p:sldId id="364" r:id="rId33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E"/>
    <a:srgbClr val="CBDB2B"/>
    <a:srgbClr val="16669E"/>
    <a:srgbClr val="E1332A"/>
    <a:srgbClr val="0D7295"/>
    <a:srgbClr val="C7EBFC"/>
    <a:srgbClr val="FFF8AA"/>
    <a:srgbClr val="9E0B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9139" autoAdjust="0"/>
  </p:normalViewPr>
  <p:slideViewPr>
    <p:cSldViewPr>
      <p:cViewPr varScale="1">
        <p:scale>
          <a:sx n="121" d="100"/>
          <a:sy n="121" d="100"/>
        </p:scale>
        <p:origin x="61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20E48B9-1D27-4AD7-B687-2C948A4EC190}" type="datetimeFigureOut">
              <a:rPr lang="en-US"/>
              <a:pPr>
                <a:defRPr/>
              </a:pPr>
              <a:t>6/13/2017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3CA3ED-2FD3-43CA-8221-34F11798D9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876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8038DA-9232-43E4-B659-1BD126F7B7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352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3027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2922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0" y="228600"/>
            <a:ext cx="2082800" cy="6489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28600"/>
            <a:ext cx="6096000" cy="6489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747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032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078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0214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2088"/>
            <a:ext cx="403860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62088"/>
            <a:ext cx="403860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009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4399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502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620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1133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1032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7391400" y="6019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62088"/>
            <a:ext cx="822960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8496300" y="63881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2C55033C-FC9A-4C73-9491-7CEAB9084EDD}" type="slidenum">
              <a:rPr lang="en-US" altLang="en-US"/>
              <a:pPr eaLnBrk="1" hangingPunct="1">
                <a:spcBef>
                  <a:spcPct val="50000"/>
                </a:spcBef>
              </a:pPr>
              <a:t>‹#›</a:t>
            </a:fld>
            <a:endParaRPr lang="en-US" altLang="en-US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384175"/>
            <a:ext cx="8763000" cy="831850"/>
          </a:xfrm>
          <a:prstGeom prst="rect">
            <a:avLst/>
          </a:prstGeom>
          <a:solidFill>
            <a:srgbClr val="16669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Diamond 12"/>
          <p:cNvSpPr/>
          <p:nvPr userDrawn="1"/>
        </p:nvSpPr>
        <p:spPr>
          <a:xfrm>
            <a:off x="12700" y="38100"/>
            <a:ext cx="609600" cy="609600"/>
          </a:xfrm>
          <a:prstGeom prst="diamond">
            <a:avLst/>
          </a:prstGeom>
          <a:solidFill>
            <a:srgbClr val="CBD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Diamond 13"/>
          <p:cNvSpPr/>
          <p:nvPr userDrawn="1"/>
        </p:nvSpPr>
        <p:spPr>
          <a:xfrm>
            <a:off x="127000" y="152400"/>
            <a:ext cx="381000" cy="381000"/>
          </a:xfrm>
          <a:prstGeom prst="diamond">
            <a:avLst/>
          </a:prstGeom>
          <a:solidFill>
            <a:srgbClr val="166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>
          <a:solidFill>
            <a:srgbClr val="0073AE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rgbClr val="0073AE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2451100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/>
              <a:t>We are going to draw a colored symbol. The color can be red, blue, green, or yellow, and the shape can be circle, triangle, or square.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/>
              <a:t>How many different resulting symbols can we get?</a:t>
            </a:r>
            <a:endParaRPr lang="en-US" altLang="en-US" dirty="0" smtClean="0"/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Multiplication Rule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1295400"/>
            <a:ext cx="68580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/>
              <a:t>In other words, there are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! permutations of a set of           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 elements.</a:t>
            </a:r>
          </a:p>
        </p:txBody>
      </p:sp>
      <p:sp>
        <p:nvSpPr>
          <p:cNvPr id="307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Permutations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3074988"/>
            <a:ext cx="7267575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Given the set {</a:t>
            </a:r>
            <a:r>
              <a:rPr lang="en-US" altLang="en-US" i="1" smtClean="0"/>
              <a:t>a</a:t>
            </a:r>
            <a:r>
              <a:rPr lang="en-US" altLang="en-US" smtClean="0"/>
              <a:t>, </a:t>
            </a:r>
            <a:r>
              <a:rPr lang="en-US" altLang="en-US" i="1" smtClean="0"/>
              <a:t>b</a:t>
            </a:r>
            <a:r>
              <a:rPr lang="en-US" altLang="en-US" smtClean="0"/>
              <a:t>, </a:t>
            </a:r>
            <a:r>
              <a:rPr lang="en-US" altLang="en-US" i="1" smtClean="0"/>
              <a:t>c</a:t>
            </a:r>
            <a:r>
              <a:rPr lang="en-US" altLang="en-US" smtClean="0"/>
              <a:t>}, there are six ways to select two letters from the set and write them in order.</a:t>
            </a:r>
          </a:p>
          <a:p>
            <a:pPr marL="0" indent="0">
              <a:buFontTx/>
              <a:buNone/>
            </a:pPr>
            <a:endParaRPr lang="en-US" altLang="en-US" sz="1200" smtClean="0"/>
          </a:p>
          <a:p>
            <a:pPr marL="0" indent="0" algn="ctr">
              <a:buFontTx/>
              <a:buNone/>
            </a:pPr>
            <a:r>
              <a:rPr lang="en-US" altLang="en-US" i="1" smtClean="0"/>
              <a:t>ab    ac    ba    bc    ca    cb</a:t>
            </a:r>
          </a:p>
          <a:p>
            <a:pPr marL="0" indent="0" algn="ctr">
              <a:buFontTx/>
              <a:buNone/>
            </a:pPr>
            <a:endParaRPr lang="en-US" altLang="en-US" sz="1200" i="1" smtClean="0"/>
          </a:p>
          <a:p>
            <a:pPr marL="0" indent="0">
              <a:buFontTx/>
              <a:buNone/>
            </a:pPr>
            <a:r>
              <a:rPr lang="en-US" altLang="en-US" smtClean="0"/>
              <a:t>Each such ordering of two elements of {</a:t>
            </a:r>
            <a:r>
              <a:rPr lang="en-US" altLang="en-US" i="1" smtClean="0"/>
              <a:t>a</a:t>
            </a:r>
            <a:r>
              <a:rPr lang="en-US" altLang="en-US" smtClean="0"/>
              <a:t>, </a:t>
            </a:r>
            <a:r>
              <a:rPr lang="en-US" altLang="en-US" i="1" smtClean="0"/>
              <a:t>b</a:t>
            </a:r>
            <a:r>
              <a:rPr lang="en-US" altLang="en-US" smtClean="0"/>
              <a:t>, </a:t>
            </a:r>
            <a:r>
              <a:rPr lang="en-US" altLang="en-US" i="1" smtClean="0"/>
              <a:t>c</a:t>
            </a:r>
            <a:r>
              <a:rPr lang="en-US" altLang="en-US" smtClean="0"/>
              <a:t>} is called a 2-</a:t>
            </a:r>
            <a:r>
              <a:rPr lang="en-US" altLang="en-US" i="1" smtClean="0"/>
              <a:t>permutation</a:t>
            </a:r>
            <a:r>
              <a:rPr lang="en-US" altLang="en-US" smtClean="0"/>
              <a:t> of {</a:t>
            </a:r>
            <a:r>
              <a:rPr lang="en-US" altLang="en-US" i="1" smtClean="0"/>
              <a:t>a</a:t>
            </a:r>
            <a:r>
              <a:rPr lang="en-US" altLang="en-US" smtClean="0"/>
              <a:t>, </a:t>
            </a:r>
            <a:r>
              <a:rPr lang="en-US" altLang="en-US" i="1" smtClean="0"/>
              <a:t>b</a:t>
            </a:r>
            <a:r>
              <a:rPr lang="en-US" altLang="en-US" smtClean="0"/>
              <a:t>, </a:t>
            </a:r>
            <a:r>
              <a:rPr lang="en-US" altLang="en-US" i="1" smtClean="0"/>
              <a:t>c</a:t>
            </a:r>
            <a:r>
              <a:rPr lang="en-US" altLang="en-US" smtClean="0"/>
              <a:t>}.</a:t>
            </a:r>
          </a:p>
        </p:txBody>
      </p:sp>
      <p:sp>
        <p:nvSpPr>
          <p:cNvPr id="358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Permutations of Selected Elements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4286250"/>
            <a:ext cx="78359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Permutations of Selected Elements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676400"/>
            <a:ext cx="817721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dirty="0" smtClean="0"/>
              <a:t>How many ways can the letters in the word </a:t>
            </a:r>
            <a:r>
              <a:rPr lang="en-US" i="1" dirty="0" smtClean="0"/>
              <a:t>COMPUTER </a:t>
            </a:r>
            <a:r>
              <a:rPr lang="en-US" dirty="0" smtClean="0"/>
              <a:t>be arranged in a row?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 smtClean="0">
                <a:solidFill>
                  <a:srgbClr val="00ADEE"/>
                </a:solidFill>
              </a:rPr>
              <a:t>Solution:</a:t>
            </a:r>
            <a:r>
              <a:rPr lang="en-US" dirty="0" smtClean="0"/>
              <a:t> </a:t>
            </a:r>
            <a:r>
              <a:rPr lang="en-US" altLang="en-US" dirty="0"/>
              <a:t>All the eight letters in the word </a:t>
            </a:r>
            <a:r>
              <a:rPr lang="en-US" altLang="en-US" i="1" dirty="0"/>
              <a:t>COMPUTER </a:t>
            </a:r>
            <a:r>
              <a:rPr lang="en-US" altLang="en-US" dirty="0"/>
              <a:t>are distinct, so the number of ways in which we can arrange the letters equals the number of permutations of a set of eight elements. This equals 8! = 40,320.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dirty="0" smtClean="0"/>
          </a:p>
        </p:txBody>
      </p:sp>
      <p:sp>
        <p:nvSpPr>
          <p:cNvPr id="317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Example 8 – </a:t>
            </a:r>
            <a:r>
              <a:rPr lang="en-US" altLang="en-US" sz="2800" i="1" smtClean="0"/>
              <a:t>Permutations of the Letters in a Word</a:t>
            </a:r>
            <a:endParaRPr lang="en-US" alt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256212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dirty="0" smtClean="0"/>
              <a:t>How many ways can the letters in the word </a:t>
            </a:r>
            <a:r>
              <a:rPr lang="en-US" i="1" dirty="0" smtClean="0"/>
              <a:t>COMPUTER </a:t>
            </a:r>
            <a:r>
              <a:rPr lang="en-US" dirty="0" smtClean="0"/>
              <a:t>be arranged if the letters </a:t>
            </a:r>
            <a:r>
              <a:rPr lang="en-US" i="1" dirty="0" smtClean="0"/>
              <a:t>CO </a:t>
            </a:r>
            <a:r>
              <a:rPr lang="en-US" dirty="0" smtClean="0"/>
              <a:t>must remain next to each other (in order) as a unit?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</a:pPr>
            <a:r>
              <a:rPr lang="en-US" altLang="en-US" dirty="0" smtClean="0">
                <a:solidFill>
                  <a:srgbClr val="00ADEE"/>
                </a:solidFill>
              </a:rPr>
              <a:t>Solution: </a:t>
            </a:r>
            <a:r>
              <a:rPr lang="en-US" altLang="en-US" dirty="0" smtClean="0"/>
              <a:t>If the letter group </a:t>
            </a:r>
            <a:r>
              <a:rPr lang="en-US" altLang="en-US" i="1" dirty="0" smtClean="0"/>
              <a:t>CO </a:t>
            </a:r>
            <a:r>
              <a:rPr lang="en-US" altLang="en-US" dirty="0" smtClean="0"/>
              <a:t>is treated as a unit, then there are effectively only seven objects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that are to be arranged in a row.</a:t>
            </a:r>
          </a:p>
          <a:p>
            <a:pPr marL="349250" indent="-349250">
              <a:buFontTx/>
              <a:buNone/>
            </a:pPr>
            <a:endParaRPr lang="en-US" altLang="en-US" dirty="0" smtClean="0"/>
          </a:p>
          <a:p>
            <a:pPr marL="349250" indent="-349250">
              <a:buFontTx/>
              <a:buNone/>
            </a:pPr>
            <a:endParaRPr lang="en-US" altLang="en-US" sz="2000" dirty="0" smtClean="0"/>
          </a:p>
          <a:p>
            <a:pPr marL="0" indent="0">
              <a:buFontTx/>
              <a:buNone/>
            </a:pPr>
            <a:r>
              <a:rPr lang="en-US" altLang="en-US" dirty="0" smtClean="0"/>
              <a:t>Hence there are as many ways to write the letters as there are permutations of a set of seven elements, namely 7! = 5,040.</a:t>
            </a:r>
            <a:endParaRPr lang="en-US" dirty="0" smtClean="0"/>
          </a:p>
        </p:txBody>
      </p:sp>
      <p:sp>
        <p:nvSpPr>
          <p:cNvPr id="317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Example 8 – </a:t>
            </a:r>
            <a:r>
              <a:rPr lang="en-US" altLang="en-US" sz="2800" i="1" smtClean="0"/>
              <a:t>Permutations of the Letters in a Word</a:t>
            </a:r>
            <a:endParaRPr lang="en-US" altLang="en-US" sz="280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19600"/>
            <a:ext cx="3600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830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dirty="0" smtClean="0"/>
              <a:t>If letters of the word </a:t>
            </a:r>
            <a:r>
              <a:rPr lang="en-US" i="1" dirty="0" smtClean="0"/>
              <a:t>COMPUTER </a:t>
            </a:r>
            <a:r>
              <a:rPr lang="en-US" dirty="0" smtClean="0"/>
              <a:t>are randomly arranged in a row, what is the probability that the letters </a:t>
            </a:r>
            <a:r>
              <a:rPr lang="en-US" i="1" dirty="0" smtClean="0"/>
              <a:t>CO </a:t>
            </a:r>
            <a:r>
              <a:rPr lang="en-US" dirty="0" smtClean="0"/>
              <a:t>remain next to each other (in order) as a unit?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 smtClean="0">
                <a:solidFill>
                  <a:srgbClr val="00ADEE"/>
                </a:solidFill>
              </a:rPr>
              <a:t>Solution:</a:t>
            </a:r>
            <a:r>
              <a:rPr lang="en-US" dirty="0" smtClean="0"/>
              <a:t> </a:t>
            </a:r>
            <a:r>
              <a:rPr lang="en-US" altLang="en-US" dirty="0" smtClean="0"/>
              <a:t>When the letters are arranged randomly in a row, the total number of arrangements is 40,320, and the number of arrangements with the letters </a:t>
            </a:r>
            <a:r>
              <a:rPr lang="en-US" altLang="en-US" i="1" dirty="0" smtClean="0"/>
              <a:t>CO</a:t>
            </a:r>
            <a:r>
              <a:rPr lang="en-US" altLang="en-US" dirty="0" smtClean="0"/>
              <a:t> next to each other (in order) as a unit is 5,040. </a:t>
            </a:r>
          </a:p>
          <a:p>
            <a:pPr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r>
              <a:rPr lang="en-US" altLang="en-US" dirty="0" smtClean="0"/>
              <a:t>Thus the probability is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dirty="0"/>
          </a:p>
        </p:txBody>
      </p:sp>
      <p:sp>
        <p:nvSpPr>
          <p:cNvPr id="317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Example 8 – </a:t>
            </a:r>
            <a:r>
              <a:rPr lang="en-US" altLang="en-US" sz="2800" i="1" smtClean="0"/>
              <a:t>Permutations of the Letters in a Word</a:t>
            </a:r>
            <a:endParaRPr lang="en-US" altLang="en-US" sz="280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676900"/>
            <a:ext cx="15430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7" y="5876925"/>
            <a:ext cx="1200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805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/>
              <a:t>How many 4-permutations are there of a set of seven objects?</a:t>
            </a:r>
          </a:p>
          <a:p>
            <a:pPr marL="347663" indent="-347663">
              <a:buFontTx/>
              <a:buNone/>
            </a:pPr>
            <a:endParaRPr lang="en-US" altLang="en-US" dirty="0" smtClean="0">
              <a:solidFill>
                <a:srgbClr val="00ADEE"/>
              </a:solidFill>
            </a:endParaRPr>
          </a:p>
          <a:p>
            <a:pPr marL="347663" indent="-347663">
              <a:buNone/>
            </a:pPr>
            <a:r>
              <a:rPr lang="en-US" altLang="en-US" dirty="0" smtClean="0">
                <a:solidFill>
                  <a:srgbClr val="00ADEE"/>
                </a:solidFill>
              </a:rPr>
              <a:t>Solution:</a:t>
            </a:r>
            <a:endParaRPr lang="en-US" altLang="en-US" dirty="0" smtClean="0"/>
          </a:p>
          <a:p>
            <a:pPr marL="347663" indent="-347663">
              <a:buFontTx/>
              <a:buNone/>
            </a:pPr>
            <a:endParaRPr lang="en-US" altLang="en-US" dirty="0" smtClean="0">
              <a:solidFill>
                <a:srgbClr val="00ADEE"/>
              </a:solidFill>
            </a:endParaRPr>
          </a:p>
        </p:txBody>
      </p:sp>
      <p:sp>
        <p:nvSpPr>
          <p:cNvPr id="378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smtClean="0"/>
              <a:t>Example 10 – </a:t>
            </a:r>
            <a:r>
              <a:rPr lang="en-US" altLang="en-US" sz="3500" i="1" smtClean="0"/>
              <a:t>Evaluating r-Permutations</a:t>
            </a:r>
            <a:endParaRPr lang="en-US" altLang="en-US" sz="3500" smtClean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3176587"/>
            <a:ext cx="23241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4319587"/>
            <a:ext cx="2185987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462587"/>
            <a:ext cx="1309688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6300787"/>
            <a:ext cx="7858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/>
              <a:t>Prove that for all integers </a:t>
            </a:r>
            <a:r>
              <a:rPr lang="en-US" altLang="en-US" i="1" dirty="0" smtClean="0"/>
              <a:t>n </a:t>
            </a:r>
            <a:r>
              <a:rPr lang="en-US" altLang="en-US" b="1" dirty="0" smtClean="0">
                <a:sym typeface="Symbol" panose="05050102010706020507" pitchFamily="18" charset="2"/>
              </a:rPr>
              <a:t></a:t>
            </a:r>
            <a:r>
              <a:rPr lang="en-US" altLang="en-US" dirty="0" smtClean="0"/>
              <a:t> 2,</a:t>
            </a:r>
          </a:p>
          <a:p>
            <a:pPr marL="0" indent="0">
              <a:buFontTx/>
              <a:buNone/>
            </a:pPr>
            <a:endParaRPr lang="en-US" altLang="en-US" sz="1000" dirty="0" smtClean="0"/>
          </a:p>
          <a:p>
            <a:pPr marL="0" indent="0" algn="ctr">
              <a:buFontTx/>
              <a:buNone/>
            </a:pPr>
            <a:r>
              <a:rPr lang="pt-BR" altLang="en-US" i="1" dirty="0" smtClean="0"/>
              <a:t>P</a:t>
            </a:r>
            <a:r>
              <a:rPr lang="pt-BR" altLang="en-US" dirty="0" smtClean="0"/>
              <a:t>(</a:t>
            </a:r>
            <a:r>
              <a:rPr lang="pt-BR" altLang="en-US" i="1" dirty="0" smtClean="0"/>
              <a:t>n</a:t>
            </a:r>
            <a:r>
              <a:rPr lang="pt-BR" altLang="en-US" dirty="0" smtClean="0"/>
              <a:t>,</a:t>
            </a:r>
            <a:r>
              <a:rPr lang="pt-BR" altLang="en-US" i="1" dirty="0" smtClean="0"/>
              <a:t> </a:t>
            </a:r>
            <a:r>
              <a:rPr lang="pt-BR" altLang="en-US" dirty="0" smtClean="0"/>
              <a:t>2) +</a:t>
            </a:r>
            <a:r>
              <a:rPr lang="pt-BR" altLang="en-US" i="1" dirty="0" smtClean="0"/>
              <a:t> P</a:t>
            </a:r>
            <a:r>
              <a:rPr lang="pt-BR" altLang="en-US" dirty="0" smtClean="0"/>
              <a:t>(</a:t>
            </a:r>
            <a:r>
              <a:rPr lang="pt-BR" altLang="en-US" i="1" dirty="0" smtClean="0"/>
              <a:t>n</a:t>
            </a:r>
            <a:r>
              <a:rPr lang="pt-BR" altLang="en-US" dirty="0" smtClean="0"/>
              <a:t>,</a:t>
            </a:r>
            <a:r>
              <a:rPr lang="pt-BR" altLang="en-US" i="1" dirty="0" smtClean="0"/>
              <a:t> </a:t>
            </a:r>
            <a:r>
              <a:rPr lang="pt-BR" altLang="en-US" dirty="0" smtClean="0"/>
              <a:t>1)</a:t>
            </a:r>
            <a:r>
              <a:rPr lang="pt-BR" altLang="en-US" i="1" dirty="0" smtClean="0"/>
              <a:t> </a:t>
            </a:r>
            <a:r>
              <a:rPr lang="pt-BR" altLang="en-US" dirty="0" smtClean="0"/>
              <a:t>=</a:t>
            </a:r>
            <a:r>
              <a:rPr lang="pt-BR" altLang="en-US" i="1" dirty="0" smtClean="0"/>
              <a:t> n</a:t>
            </a:r>
            <a:r>
              <a:rPr lang="pt-BR" altLang="en-US" baseline="30000" dirty="0" smtClean="0"/>
              <a:t>2</a:t>
            </a:r>
            <a:r>
              <a:rPr lang="pt-BR" altLang="en-US" dirty="0" smtClean="0"/>
              <a:t>.</a:t>
            </a:r>
          </a:p>
          <a:p>
            <a:pPr marL="0" indent="0">
              <a:buFontTx/>
              <a:buNone/>
            </a:pPr>
            <a:endParaRPr lang="en-US" altLang="en-US" dirty="0" smtClean="0">
              <a:solidFill>
                <a:srgbClr val="00ADEE"/>
              </a:solidFill>
            </a:endParaRPr>
          </a:p>
          <a:p>
            <a:pPr marL="0" indent="0">
              <a:buFontTx/>
              <a:buNone/>
            </a:pPr>
            <a:r>
              <a:rPr lang="en-US" altLang="en-US" dirty="0" smtClean="0">
                <a:solidFill>
                  <a:srgbClr val="00ADEE"/>
                </a:solidFill>
              </a:rPr>
              <a:t>Solution:</a:t>
            </a:r>
            <a:br>
              <a:rPr lang="en-US" altLang="en-US" dirty="0" smtClean="0">
                <a:solidFill>
                  <a:srgbClr val="00ADEE"/>
                </a:solidFill>
              </a:rPr>
            </a:br>
            <a:r>
              <a:rPr lang="en-US" altLang="en-US" dirty="0" smtClean="0"/>
              <a:t>Suppose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 is an integer that is greater than or equal to 2.  By Theorem 9.2.3,</a:t>
            </a:r>
          </a:p>
        </p:txBody>
      </p:sp>
      <p:sp>
        <p:nvSpPr>
          <p:cNvPr id="409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300" smtClean="0"/>
              <a:t>Example 12 – </a:t>
            </a:r>
            <a:r>
              <a:rPr lang="en-US" altLang="en-US" sz="3300" i="1" smtClean="0"/>
              <a:t>Proving a Property of P </a:t>
            </a:r>
            <a:r>
              <a:rPr lang="en-US" altLang="en-US" sz="3300" smtClean="0"/>
              <a:t>(</a:t>
            </a:r>
            <a:r>
              <a:rPr lang="en-US" altLang="en-US" sz="3300" i="1" smtClean="0"/>
              <a:t>n</a:t>
            </a:r>
            <a:r>
              <a:rPr lang="en-US" altLang="en-US" sz="3300" smtClean="0"/>
              <a:t>,</a:t>
            </a:r>
            <a:r>
              <a:rPr lang="en-US" altLang="en-US" sz="3300" i="1" smtClean="0"/>
              <a:t> r</a:t>
            </a:r>
            <a:r>
              <a:rPr lang="en-US" altLang="en-US" sz="3300" smtClean="0"/>
              <a:t>)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4114800"/>
            <a:ext cx="23812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5186363"/>
            <a:ext cx="233362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172200"/>
            <a:ext cx="12954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 smtClean="0"/>
              <a:t>and</a:t>
            </a:r>
          </a:p>
          <a:p>
            <a:pPr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endParaRPr lang="en-US" altLang="en-US" sz="2000" dirty="0" smtClean="0"/>
          </a:p>
          <a:p>
            <a:pPr>
              <a:buFontTx/>
              <a:buNone/>
            </a:pPr>
            <a:r>
              <a:rPr lang="en-US" altLang="en-US" dirty="0" smtClean="0"/>
              <a:t>Hence</a:t>
            </a:r>
          </a:p>
          <a:p>
            <a:pPr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endParaRPr lang="en-US" altLang="en-US" sz="2000" dirty="0" smtClean="0"/>
          </a:p>
          <a:p>
            <a:pPr>
              <a:buFontTx/>
              <a:buNone/>
            </a:pPr>
            <a:endParaRPr lang="en-US" altLang="en-US" sz="1400" dirty="0" smtClean="0"/>
          </a:p>
          <a:p>
            <a:pPr>
              <a:buFontTx/>
              <a:buNone/>
            </a:pPr>
            <a:endParaRPr lang="en-US" altLang="en-US" sz="1200" dirty="0" smtClean="0"/>
          </a:p>
          <a:p>
            <a:pPr>
              <a:buFontTx/>
              <a:buNone/>
            </a:pPr>
            <a:r>
              <a:rPr lang="en-US" altLang="en-US" dirty="0" smtClean="0"/>
              <a:t>which is what we needed to show.</a:t>
            </a:r>
          </a:p>
        </p:txBody>
      </p:sp>
      <p:sp>
        <p:nvSpPr>
          <p:cNvPr id="419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 12 – </a:t>
            </a:r>
            <a:r>
              <a:rPr lang="en-US" altLang="en-US" i="1" smtClean="0"/>
              <a:t>Solution</a:t>
            </a:r>
            <a:endParaRPr lang="en-US" altLang="en-US" smtClean="0"/>
          </a:p>
        </p:txBody>
      </p:sp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1752600"/>
            <a:ext cx="22669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757487"/>
            <a:ext cx="164306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971800"/>
            <a:ext cx="52863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14800"/>
            <a:ext cx="4229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48200"/>
            <a:ext cx="16192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3" y="5243513"/>
            <a:ext cx="638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289925" y="842963"/>
            <a:ext cx="841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cont’d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dirty="0" smtClean="0"/>
              <a:t>Combinations</a:t>
            </a:r>
            <a:endParaRPr lang="en-US" altLang="en-US" sz="34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dirty="0" smtClean="0"/>
              <a:t>Given a set </a:t>
            </a:r>
            <a:r>
              <a:rPr lang="en-US" altLang="en-US" i="1" dirty="0" smtClean="0"/>
              <a:t>S</a:t>
            </a:r>
            <a:r>
              <a:rPr lang="en-US" altLang="en-US" dirty="0" smtClean="0"/>
              <a:t> with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 elements, how many subsets of size </a:t>
            </a:r>
            <a:r>
              <a:rPr lang="en-US" altLang="en-US" i="1" dirty="0" smtClean="0"/>
              <a:t>r</a:t>
            </a:r>
            <a:r>
              <a:rPr lang="en-US" altLang="en-US" dirty="0" smtClean="0"/>
              <a:t> can be chosen from </a:t>
            </a:r>
            <a:r>
              <a:rPr lang="en-US" altLang="en-US" i="1" dirty="0" smtClean="0"/>
              <a:t>S</a:t>
            </a:r>
            <a:r>
              <a:rPr lang="en-US" altLang="en-US" dirty="0" smtClean="0"/>
              <a:t>?</a:t>
            </a:r>
          </a:p>
          <a:p>
            <a:pPr marL="0" indent="0"/>
            <a:endParaRPr lang="en-US" altLang="en-US" dirty="0" smtClean="0"/>
          </a:p>
          <a:p>
            <a:pPr marL="0" indent="0"/>
            <a:r>
              <a:rPr lang="en-US" altLang="en-US" dirty="0" smtClean="0"/>
              <a:t>The number of subsets of size </a:t>
            </a:r>
            <a:r>
              <a:rPr lang="en-US" altLang="en-US" i="1" dirty="0" smtClean="0"/>
              <a:t>r</a:t>
            </a:r>
            <a:r>
              <a:rPr lang="en-US" altLang="en-US" dirty="0" smtClean="0"/>
              <a:t> that can be chosen from </a:t>
            </a:r>
            <a:r>
              <a:rPr lang="en-US" altLang="en-US" i="1" dirty="0" smtClean="0"/>
              <a:t>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equals the number of subsets of size </a:t>
            </a:r>
            <a:r>
              <a:rPr lang="en-US" altLang="en-US" i="1" dirty="0" smtClean="0"/>
              <a:t>r</a:t>
            </a:r>
            <a:r>
              <a:rPr lang="en-US" altLang="en-US" dirty="0" smtClean="0"/>
              <a:t> that </a:t>
            </a:r>
            <a:r>
              <a:rPr lang="en-US" altLang="en-US" i="1" dirty="0" smtClean="0"/>
              <a:t>S</a:t>
            </a:r>
            <a:r>
              <a:rPr lang="en-US" altLang="en-US" dirty="0" smtClean="0"/>
              <a:t> has. </a:t>
            </a:r>
          </a:p>
          <a:p>
            <a:pPr marL="0" indent="0"/>
            <a:endParaRPr lang="en-US" altLang="en-US" dirty="0" smtClean="0"/>
          </a:p>
          <a:p>
            <a:pPr marL="0" indent="0"/>
            <a:r>
              <a:rPr lang="en-US" altLang="en-US" dirty="0" smtClean="0"/>
              <a:t>Each individual subset of size </a:t>
            </a:r>
            <a:r>
              <a:rPr lang="en-US" altLang="en-US" i="1" dirty="0" smtClean="0"/>
              <a:t>r</a:t>
            </a:r>
            <a:r>
              <a:rPr lang="en-US" altLang="en-US" dirty="0" smtClean="0"/>
              <a:t> is called an </a:t>
            </a:r>
            <a:r>
              <a:rPr lang="en-US" altLang="en-US" i="1" dirty="0" smtClean="0"/>
              <a:t>r</a:t>
            </a:r>
            <a:r>
              <a:rPr lang="en-US" altLang="en-US" dirty="0" smtClean="0"/>
              <a:t>-</a:t>
            </a:r>
            <a:r>
              <a:rPr lang="en-US" altLang="en-US" i="1" dirty="0" smtClean="0"/>
              <a:t>combination </a:t>
            </a:r>
            <a:r>
              <a:rPr lang="en-US" altLang="en-US" dirty="0" smtClean="0"/>
              <a:t>of the set.</a:t>
            </a:r>
            <a:endParaRPr lang="en-US" alt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310241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2451100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/>
              <a:t>We generate a positive integer with each digit in the set {1,2,3,4}.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/>
              <a:t>How many different 3-digit integers can be generated?</a:t>
            </a:r>
            <a:endParaRPr lang="en-US" altLang="en-US" dirty="0" smtClean="0"/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Multiplication Rule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1295400"/>
            <a:ext cx="68580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476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dirty="0" smtClean="0"/>
              <a:t>Combinations</a:t>
            </a:r>
            <a:endParaRPr lang="en-US" altLang="en-US" sz="34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altLang="en-US" dirty="0" smtClean="0"/>
          </a:p>
          <a:p>
            <a:pPr marL="0" indent="0"/>
            <a:endParaRPr lang="en-US" altLang="en-US" dirty="0" smtClean="0"/>
          </a:p>
          <a:p>
            <a:pPr marL="0" indent="0"/>
            <a:endParaRPr lang="en-US" altLang="en-US" dirty="0" smtClean="0"/>
          </a:p>
          <a:p>
            <a:pPr marL="0" indent="0"/>
            <a:endParaRPr lang="en-US" altLang="en-US" dirty="0" smtClean="0"/>
          </a:p>
          <a:p>
            <a:pPr marL="0" indent="0"/>
            <a:endParaRPr lang="en-US" altLang="en-US" dirty="0" smtClean="0"/>
          </a:p>
          <a:p>
            <a:pPr marL="0" indent="0"/>
            <a:endParaRPr lang="en-US" altLang="en-US" dirty="0" smtClean="0"/>
          </a:p>
          <a:p>
            <a:pPr marL="0" indent="0"/>
            <a:endParaRPr lang="en-US" altLang="en-US" dirty="0" smtClean="0"/>
          </a:p>
          <a:p>
            <a:pPr marL="0" indent="0"/>
            <a:r>
              <a:rPr lang="en-US" altLang="en-US" dirty="0" smtClean="0"/>
              <a:t>We have known that calculators generally use symbols like </a:t>
            </a:r>
            <a:r>
              <a:rPr lang="en-US" altLang="en-US" i="1" dirty="0" smtClean="0"/>
              <a:t>C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r</a:t>
            </a:r>
            <a:r>
              <a:rPr lang="en-US" altLang="en-US" dirty="0" smtClean="0"/>
              <a:t>), </a:t>
            </a:r>
            <a:r>
              <a:rPr lang="en-US" altLang="en-US" i="1" baseline="-25000" dirty="0" err="1" smtClean="0"/>
              <a:t>n</a:t>
            </a:r>
            <a:r>
              <a:rPr lang="en-US" altLang="en-US" i="1" dirty="0" err="1" smtClean="0"/>
              <a:t>C</a:t>
            </a:r>
            <a:r>
              <a:rPr lang="en-US" altLang="en-US" i="1" baseline="-25000" dirty="0" err="1" smtClean="0"/>
              <a:t>r</a:t>
            </a:r>
            <a:r>
              <a:rPr lang="en-US" altLang="en-US" sz="1000" dirty="0" smtClean="0"/>
              <a:t> </a:t>
            </a:r>
            <a:r>
              <a:rPr lang="en-US" altLang="en-US" dirty="0" smtClean="0"/>
              <a:t>, </a:t>
            </a:r>
            <a:r>
              <a:rPr lang="en-US" altLang="en-US" i="1" dirty="0" err="1" smtClean="0"/>
              <a:t>C</a:t>
            </a:r>
            <a:r>
              <a:rPr lang="en-US" altLang="en-US" i="1" baseline="-25000" dirty="0" err="1" smtClean="0"/>
              <a:t>n</a:t>
            </a:r>
            <a:r>
              <a:rPr lang="en-US" altLang="en-US" baseline="-25000" dirty="0" err="1" smtClean="0"/>
              <a:t>,</a:t>
            </a:r>
            <a:r>
              <a:rPr lang="en-US" altLang="en-US" i="1" baseline="-25000" dirty="0" err="1" smtClean="0"/>
              <a:t>r</a:t>
            </a:r>
            <a:r>
              <a:rPr lang="en-US" altLang="en-US" sz="1000" baseline="-25000" dirty="0" smtClean="0"/>
              <a:t> </a:t>
            </a:r>
            <a:r>
              <a:rPr lang="en-US" altLang="en-US" dirty="0" smtClean="0"/>
              <a:t>, or </a:t>
            </a:r>
            <a:r>
              <a:rPr lang="en-US" altLang="en-US" i="1" baseline="30000" dirty="0" err="1" smtClean="0"/>
              <a:t>n</a:t>
            </a:r>
            <a:r>
              <a:rPr lang="en-US" altLang="en-US" i="1" dirty="0" err="1" smtClean="0"/>
              <a:t>C</a:t>
            </a:r>
            <a:r>
              <a:rPr lang="en-US" altLang="en-US" i="1" baseline="-25000" dirty="0" err="1" smtClean="0"/>
              <a:t>r</a:t>
            </a:r>
            <a:r>
              <a:rPr lang="en-US" altLang="en-US" dirty="0" smtClean="0"/>
              <a:t> instead of      .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953000"/>
            <a:ext cx="376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042275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008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dirty="0" smtClean="0"/>
              <a:t>Permutations </a:t>
            </a:r>
            <a:r>
              <a:rPr lang="en-US" altLang="en-US" sz="3400" dirty="0" err="1" smtClean="0"/>
              <a:t>v.s</a:t>
            </a:r>
            <a:r>
              <a:rPr lang="en-US" altLang="en-US" sz="3400" dirty="0"/>
              <a:t>. Combinations</a:t>
            </a:r>
            <a:endParaRPr lang="en-US" altLang="en-US" sz="34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2088"/>
            <a:ext cx="8382000" cy="5256212"/>
          </a:xfrm>
        </p:spPr>
        <p:txBody>
          <a:bodyPr/>
          <a:lstStyle/>
          <a:p>
            <a:pPr marL="0" indent="0"/>
            <a:r>
              <a:rPr lang="en-US" altLang="en-US" i="1" dirty="0" smtClean="0"/>
              <a:t> r</a:t>
            </a:r>
            <a:r>
              <a:rPr lang="en-US" altLang="en-US" dirty="0" smtClean="0"/>
              <a:t>-permutation and </a:t>
            </a:r>
            <a:r>
              <a:rPr lang="en-US" altLang="en-US" i="1" dirty="0"/>
              <a:t>r</a:t>
            </a:r>
            <a:r>
              <a:rPr lang="en-US" altLang="en-US" dirty="0"/>
              <a:t>-combination</a:t>
            </a:r>
            <a:r>
              <a:rPr lang="en-US" altLang="en-US" dirty="0" smtClean="0"/>
              <a:t> </a:t>
            </a:r>
            <a:r>
              <a:rPr lang="en-US" altLang="en-US" dirty="0" smtClean="0"/>
              <a:t>are </a:t>
            </a:r>
            <a:r>
              <a:rPr lang="en-US" altLang="en-US" dirty="0" smtClean="0"/>
              <a:t>two distinct methods that can be used to select </a:t>
            </a:r>
            <a:r>
              <a:rPr lang="en-US" altLang="en-US" i="1" dirty="0" smtClean="0"/>
              <a:t>r</a:t>
            </a:r>
            <a:r>
              <a:rPr lang="en-US" altLang="en-US" dirty="0" smtClean="0"/>
              <a:t> objects from a set of </a:t>
            </a:r>
            <a:r>
              <a:rPr lang="en-US" altLang="en-US" i="1" dirty="0" smtClean="0"/>
              <a:t>n</a:t>
            </a:r>
            <a:r>
              <a:rPr lang="en-US" altLang="en-US" dirty="0"/>
              <a:t> </a:t>
            </a:r>
            <a:r>
              <a:rPr lang="en-US" altLang="en-US" dirty="0" smtClean="0"/>
              <a:t>elements</a:t>
            </a:r>
            <a:r>
              <a:rPr lang="en-US" altLang="en-US" dirty="0" smtClean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b="1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1" i="1" dirty="0" smtClean="0"/>
              <a:t>r</a:t>
            </a:r>
            <a:r>
              <a:rPr lang="en-US" altLang="en-US" b="1" dirty="0" smtClean="0"/>
              <a:t>-permutation</a:t>
            </a:r>
            <a:r>
              <a:rPr lang="en-US" altLang="en-US" dirty="0" smtClean="0"/>
              <a:t> is </a:t>
            </a:r>
            <a:r>
              <a:rPr lang="en-US" altLang="en-US" dirty="0" smtClean="0"/>
              <a:t>an </a:t>
            </a:r>
            <a:r>
              <a:rPr lang="en-US" altLang="en-US" b="1" dirty="0" smtClean="0"/>
              <a:t>ordered selection</a:t>
            </a:r>
            <a:r>
              <a:rPr lang="en-US" altLang="en-US" dirty="0" smtClean="0"/>
              <a:t>, it is not only what elements are chosen but also the order in which they are chosen that matters. </a:t>
            </a:r>
            <a:endParaRPr lang="en-US" alt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1" i="1" dirty="0" smtClean="0"/>
              <a:t>r</a:t>
            </a:r>
            <a:r>
              <a:rPr lang="en-US" altLang="en-US" b="1" dirty="0" smtClean="0"/>
              <a:t>-combination</a:t>
            </a:r>
            <a:r>
              <a:rPr lang="en-US" altLang="en-US" dirty="0" smtClean="0"/>
              <a:t> is </a:t>
            </a:r>
            <a:r>
              <a:rPr lang="en-US" altLang="en-US" dirty="0" smtClean="0"/>
              <a:t>an </a:t>
            </a:r>
            <a:r>
              <a:rPr lang="en-US" altLang="en-US" b="1" dirty="0" smtClean="0"/>
              <a:t>unordered selection</a:t>
            </a:r>
            <a:r>
              <a:rPr lang="en-US" altLang="en-US" dirty="0" smtClean="0"/>
              <a:t>, on the other hand, it is only the identity of the chosen elements that matters. </a:t>
            </a:r>
          </a:p>
        </p:txBody>
      </p:sp>
    </p:spTree>
    <p:extLst>
      <p:ext uri="{BB962C8B-B14F-4D97-AF65-F5344CB8AC3E}">
        <p14:creationId xmlns:p14="http://schemas.microsoft.com/office/powerpoint/2010/main" val="1282807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dirty="0" smtClean="0"/>
              <a:t>Permutations </a:t>
            </a:r>
            <a:r>
              <a:rPr lang="en-US" altLang="en-US" sz="3400" dirty="0" err="1" smtClean="0"/>
              <a:t>v.s</a:t>
            </a:r>
            <a:r>
              <a:rPr lang="en-US" altLang="en-US" sz="3400" dirty="0"/>
              <a:t>. Combinations</a:t>
            </a:r>
            <a:endParaRPr lang="en-US" altLang="en-US" sz="34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462088"/>
                <a:ext cx="8382000" cy="5256212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en-US" b="1" i="1" dirty="0" smtClean="0"/>
                  <a:t>r</a:t>
                </a:r>
                <a:r>
                  <a:rPr lang="en-US" altLang="en-US" b="1" dirty="0" smtClean="0"/>
                  <a:t>-permutation</a:t>
                </a:r>
                <a:r>
                  <a:rPr lang="en-US" altLang="en-US" dirty="0" smtClean="0"/>
                  <a:t>: in our class, we randomly select </a:t>
                </a:r>
                <a:r>
                  <a:rPr lang="en-US" altLang="en-US" i="1" dirty="0" smtClean="0"/>
                  <a:t>r</a:t>
                </a:r>
                <a:r>
                  <a:rPr lang="en-US" altLang="en-US" dirty="0" smtClean="0"/>
                  <a:t> students to stand in a line in front of me. </a:t>
                </a:r>
                <a:br>
                  <a:rPr lang="en-US" altLang="en-US" dirty="0" smtClean="0"/>
                </a:br>
                <a:r>
                  <a:rPr lang="en-US" altLang="en-US" dirty="0" smtClean="0"/>
                  <a:t>How many different lines can we get?</a:t>
                </a:r>
                <a:endParaRPr lang="en-US" altLang="en-US" dirty="0"/>
              </a:p>
              <a:p>
                <a:pPr marL="0" indent="0">
                  <a:buNone/>
                </a:pPr>
                <a:r>
                  <a:rPr lang="en-US" altLang="en-US" i="1" dirty="0" smtClean="0"/>
                  <a:t>				P</a:t>
                </a:r>
                <a:r>
                  <a:rPr lang="en-US" altLang="en-US" dirty="0" smtClean="0"/>
                  <a:t>(</a:t>
                </a:r>
                <a:r>
                  <a:rPr lang="en-US" altLang="en-US" i="1" dirty="0" err="1" smtClean="0"/>
                  <a:t>n</a:t>
                </a:r>
                <a:r>
                  <a:rPr lang="en-US" altLang="en-US" dirty="0" err="1" smtClean="0"/>
                  <a:t>,</a:t>
                </a:r>
                <a:r>
                  <a:rPr lang="en-US" altLang="en-US" i="1" dirty="0" err="1" smtClean="0"/>
                  <a:t>r</a:t>
                </a:r>
                <a:r>
                  <a:rPr lang="en-US" altLang="en-US" dirty="0" smtClean="0"/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b="0" i="1" smtClean="0"/>
                          <m:t>n</m:t>
                        </m:r>
                        <m:r>
                          <m:rPr>
                            <m:nor/>
                          </m:rPr>
                          <a:rPr lang="en-US" altLang="en-US" b="0" i="0" smtClean="0"/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altLang="en-US" b="0" i="1" smtClean="0"/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en-US" b="0" i="1" smtClean="0"/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altLang="en-US" b="0" i="0" smtClean="0"/>
                              <m:t>-</m:t>
                            </m:r>
                            <m:r>
                              <m:rPr>
                                <m:nor/>
                              </m:rPr>
                              <a:rPr lang="en-US" altLang="en-US" b="0" i="1" smtClean="0"/>
                              <m:t>r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altLang="en-US" b="0" i="0" smtClean="0"/>
                          <m:t>!</m:t>
                        </m:r>
                      </m:den>
                    </m:f>
                  </m:oMath>
                </a14:m>
                <a:endParaRPr lang="en-US" altLang="en-US" dirty="0" smtClean="0"/>
              </a:p>
              <a:p>
                <a:pPr marL="0" indent="0">
                  <a:buNone/>
                </a:pPr>
                <a:r>
                  <a:rPr lang="en-US" altLang="en-US" dirty="0"/>
                  <a:t>	</a:t>
                </a:r>
                <a:endParaRPr lang="en-US" altLang="en-US" dirty="0" smtClean="0"/>
              </a:p>
              <a:p>
                <a:pPr marL="0" indent="0">
                  <a:buNone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   Step 1: choose </a:t>
                </a:r>
                <a:r>
                  <a:rPr lang="en-US" altLang="en-US" i="1" dirty="0" smtClean="0"/>
                  <a:t>r</a:t>
                </a:r>
                <a:r>
                  <a:rPr lang="en-US" altLang="en-US" dirty="0" smtClean="0"/>
                  <a:t> students to come to the front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en-US" i="1" smtClean="0"/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en-US" i="1" smtClean="0"/>
                                <m:t>n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en-US" b="0" i="1" smtClean="0"/>
                                <m:t>r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dirty="0" smtClean="0"/>
              </a:p>
              <a:p>
                <a:pPr marL="0" indent="0">
                  <a:buNone/>
                </a:pPr>
                <a:endParaRPr lang="en-US" altLang="en-US" dirty="0" smtClean="0"/>
              </a:p>
              <a:p>
                <a:pPr marL="0" indent="0">
                  <a:buNone/>
                </a:pPr>
                <a:r>
                  <a:rPr lang="en-US" altLang="en-US" dirty="0" smtClean="0"/>
                  <a:t>     Step 2: choose an order of the </a:t>
                </a:r>
                <a:r>
                  <a:rPr lang="en-US" altLang="en-US" i="1" dirty="0" smtClean="0"/>
                  <a:t>r</a:t>
                </a:r>
                <a:r>
                  <a:rPr lang="en-US" altLang="en-US" dirty="0" smtClean="0"/>
                  <a:t> students just chosen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	</a:t>
                </a:r>
                <a:r>
                  <a:rPr lang="en-US" altLang="en-US" dirty="0" smtClean="0"/>
                  <a:t>			</a:t>
                </a:r>
                <a:r>
                  <a:rPr lang="en-US" altLang="en-US" i="1" dirty="0" smtClean="0"/>
                  <a:t>P</a:t>
                </a:r>
                <a:r>
                  <a:rPr lang="en-US" altLang="en-US" dirty="0" smtClean="0"/>
                  <a:t>(</a:t>
                </a:r>
                <a:r>
                  <a:rPr lang="en-US" altLang="en-US" i="1" dirty="0" err="1" smtClean="0"/>
                  <a:t>r</a:t>
                </a:r>
                <a:r>
                  <a:rPr lang="en-US" altLang="en-US" dirty="0" err="1" smtClean="0"/>
                  <a:t>,</a:t>
                </a:r>
                <a:r>
                  <a:rPr lang="en-US" altLang="en-US" i="1" dirty="0" err="1" smtClean="0"/>
                  <a:t>r</a:t>
                </a:r>
                <a:r>
                  <a:rPr lang="en-US" altLang="en-US" dirty="0" smtClean="0"/>
                  <a:t>)=</a:t>
                </a:r>
                <a:r>
                  <a:rPr lang="en-US" altLang="en-US" i="1" dirty="0" smtClean="0"/>
                  <a:t>r</a:t>
                </a:r>
                <a:r>
                  <a:rPr lang="en-US" altLang="en-US" dirty="0" smtClean="0"/>
                  <a:t>!</a:t>
                </a:r>
                <a:endParaRPr lang="en-US" altLang="en-US" dirty="0"/>
              </a:p>
            </p:txBody>
          </p:sp>
        </mc:Choice>
        <mc:Fallback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62088"/>
                <a:ext cx="8382000" cy="5256212"/>
              </a:xfrm>
              <a:blipFill rotWithShape="0">
                <a:blip r:embed="rId2"/>
                <a:stretch>
                  <a:fillRect l="-945" t="-8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614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dirty="0" smtClean="0"/>
              <a:t>Permutations </a:t>
            </a:r>
            <a:r>
              <a:rPr lang="en-US" altLang="en-US" sz="3400" dirty="0" err="1" smtClean="0"/>
              <a:t>v.s</a:t>
            </a:r>
            <a:r>
              <a:rPr lang="en-US" altLang="en-US" sz="3400" dirty="0"/>
              <a:t>. Combinations</a:t>
            </a:r>
            <a:endParaRPr lang="en-US" altLang="en-US" sz="34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245475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599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300" smtClean="0"/>
              <a:t>Example 10 – </a:t>
            </a:r>
            <a:r>
              <a:rPr lang="en-US" altLang="en-US" sz="2300" i="1" smtClean="0"/>
              <a:t>Permutations of a Set with Repeated Elements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dirty="0" smtClean="0"/>
              <a:t>Consider various ways of ordering the letters in the word </a:t>
            </a:r>
            <a:r>
              <a:rPr lang="en-US" altLang="en-US" i="1" dirty="0" smtClean="0"/>
              <a:t>MISSISSIPPI</a:t>
            </a:r>
            <a:r>
              <a:rPr lang="en-US" altLang="en-US" dirty="0" smtClean="0"/>
              <a:t>:</a:t>
            </a:r>
          </a:p>
          <a:p>
            <a:pPr marL="0" indent="0"/>
            <a:endParaRPr lang="en-US" altLang="en-US" sz="1500" dirty="0" smtClean="0"/>
          </a:p>
          <a:p>
            <a:pPr marL="0" indent="0"/>
            <a:r>
              <a:rPr lang="en-US" altLang="en-US" dirty="0" smtClean="0"/>
              <a:t>      </a:t>
            </a:r>
            <a:r>
              <a:rPr lang="en-US" altLang="en-US" i="1" dirty="0" smtClean="0"/>
              <a:t>IIMSSPISSIP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ISSSPMIIPIS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PIMISSSSIIP</a:t>
            </a:r>
            <a:r>
              <a:rPr lang="en-US" altLang="en-US" dirty="0" smtClean="0"/>
              <a:t>, and so on.</a:t>
            </a:r>
          </a:p>
          <a:p>
            <a:pPr marL="0" indent="0"/>
            <a:endParaRPr lang="en-US" altLang="en-US" sz="1500" dirty="0" smtClean="0"/>
          </a:p>
          <a:p>
            <a:pPr marL="0" indent="0"/>
            <a:r>
              <a:rPr lang="en-US" altLang="en-US" dirty="0" smtClean="0"/>
              <a:t>How many distinguishable orderings are there?</a:t>
            </a: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74905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10 – </a:t>
            </a:r>
            <a:r>
              <a:rPr lang="en-US" altLang="en-US" i="1" smtClean="0"/>
              <a:t>Solution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/>
            <a:r>
              <a:rPr lang="en-US" altLang="en-US" smtClean="0"/>
              <a:t>Imagine placing the 11 letters of </a:t>
            </a:r>
            <a:r>
              <a:rPr lang="en-US" altLang="en-US" i="1" smtClean="0"/>
              <a:t>MISSISSIPPI</a:t>
            </a:r>
            <a:r>
              <a:rPr lang="en-US" altLang="en-US" smtClean="0"/>
              <a:t> one after another into 11 positions.</a:t>
            </a:r>
          </a:p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endParaRPr lang="en-US" altLang="en-US" sz="800" smtClean="0"/>
          </a:p>
          <a:p>
            <a:pPr marL="0" indent="0"/>
            <a:endParaRPr lang="en-US" altLang="en-US" sz="800" smtClean="0"/>
          </a:p>
          <a:p>
            <a:pPr marL="0" indent="0"/>
            <a:endParaRPr lang="en-US" altLang="en-US" sz="800" smtClean="0"/>
          </a:p>
          <a:p>
            <a:pPr marL="0" indent="0"/>
            <a:r>
              <a:rPr lang="en-US" altLang="en-US" smtClean="0"/>
              <a:t>Because copies of the same letter cannot be distinguished from one another, once the positions for a certain letter are known, then all copies of the letter can go into the positions in any order.</a:t>
            </a: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33625"/>
            <a:ext cx="6815138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116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10 – </a:t>
            </a:r>
            <a:r>
              <a:rPr lang="en-US" altLang="en-US" i="1" smtClean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</p:spPr>
            <p:txBody>
              <a:bodyPr/>
              <a:lstStyle/>
              <a:p>
                <a:pPr marL="0" indent="0"/>
                <a:r>
                  <a:rPr lang="en-US" altLang="en-US" dirty="0" smtClean="0"/>
                  <a:t>It follows that constructing an ordering for the letters can be thought of as a four-step process:</a:t>
                </a:r>
              </a:p>
              <a:p>
                <a:pPr marL="0" indent="0"/>
                <a:endParaRPr lang="en-US" altLang="en-US" sz="1500" dirty="0" smtClean="0"/>
              </a:p>
              <a:p>
                <a:pPr marL="0" indent="0"/>
                <a:r>
                  <a:rPr lang="en-US" altLang="en-US" b="1" dirty="0" smtClean="0"/>
                  <a:t>Step 1: </a:t>
                </a:r>
                <a:r>
                  <a:rPr lang="en-US" altLang="en-US" dirty="0" smtClean="0"/>
                  <a:t>Choose a subset of four positions for the </a:t>
                </a:r>
                <a:r>
                  <a:rPr lang="en-US" altLang="en-US" i="1" dirty="0" smtClean="0"/>
                  <a:t>S</a:t>
                </a:r>
                <a:r>
                  <a:rPr lang="en-US" altLang="en-US" dirty="0" smtClean="0"/>
                  <a:t>’s.</a:t>
                </a:r>
              </a:p>
              <a:p>
                <a:pPr marL="0" indent="0"/>
                <a:endParaRPr lang="en-US" altLang="en-US" sz="1800" dirty="0" smtClean="0"/>
              </a:p>
              <a:p>
                <a:pPr marL="0" indent="0"/>
                <a:r>
                  <a:rPr lang="en-US" altLang="en-US" b="1" dirty="0" smtClean="0"/>
                  <a:t>Step 2: </a:t>
                </a:r>
                <a:r>
                  <a:rPr lang="en-US" altLang="en-US" dirty="0" smtClean="0"/>
                  <a:t>Choose a subset of four positions for the </a:t>
                </a:r>
                <a:r>
                  <a:rPr lang="en-US" altLang="en-US" i="1" dirty="0" smtClean="0"/>
                  <a:t>I</a:t>
                </a:r>
                <a:r>
                  <a:rPr lang="en-US" altLang="en-US" dirty="0" smtClean="0"/>
                  <a:t>’s.</a:t>
                </a:r>
              </a:p>
              <a:p>
                <a:pPr marL="0" indent="0"/>
                <a:endParaRPr lang="en-US" altLang="en-US" sz="1800" dirty="0" smtClean="0"/>
              </a:p>
              <a:p>
                <a:pPr marL="0" indent="0"/>
                <a:r>
                  <a:rPr lang="en-US" altLang="en-US" b="1" dirty="0" smtClean="0"/>
                  <a:t>Step 3: </a:t>
                </a:r>
                <a:r>
                  <a:rPr lang="en-US" altLang="en-US" dirty="0" smtClean="0"/>
                  <a:t>Choose a subset of two positions for the </a:t>
                </a:r>
                <a:r>
                  <a:rPr lang="en-US" altLang="en-US" i="1" dirty="0" smtClean="0"/>
                  <a:t>P</a:t>
                </a:r>
                <a:r>
                  <a:rPr lang="en-US" altLang="en-US" dirty="0" smtClean="0"/>
                  <a:t>’s.</a:t>
                </a:r>
              </a:p>
              <a:p>
                <a:pPr marL="0" indent="0"/>
                <a:endParaRPr lang="en-US" altLang="en-US" sz="1800" dirty="0" smtClean="0"/>
              </a:p>
              <a:p>
                <a:pPr marL="0" indent="0"/>
                <a:r>
                  <a:rPr lang="en-US" altLang="en-US" b="1" dirty="0" smtClean="0"/>
                  <a:t>Step 4: </a:t>
                </a:r>
                <a:r>
                  <a:rPr lang="en-US" altLang="en-US" dirty="0" smtClean="0"/>
                  <a:t>Choose a subset of one position for the </a:t>
                </a:r>
                <a:r>
                  <a:rPr lang="en-US" altLang="en-US" i="1" dirty="0" smtClean="0"/>
                  <a:t>M</a:t>
                </a:r>
                <a:r>
                  <a:rPr lang="en-US" altLang="en-US" dirty="0" smtClean="0"/>
                  <a:t>.</a:t>
                </a:r>
              </a:p>
              <a:p>
                <a:pPr marL="0" indent="0"/>
                <a:endParaRPr lang="en-US" altLang="en-US" sz="1500" dirty="0" smtClean="0"/>
              </a:p>
              <a:p>
                <a:pPr marL="0" indent="0"/>
                <a:r>
                  <a:rPr lang="en-US" altLang="en-US" dirty="0" smtClean="0"/>
                  <a:t>Since there are 11 positions in all, 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en-US" dirty="0" smtClean="0"/>
                  <a:t> subsets of four positions for the </a:t>
                </a:r>
                <a:r>
                  <a:rPr lang="en-US" altLang="en-US" i="1" dirty="0" smtClean="0"/>
                  <a:t>S</a:t>
                </a:r>
                <a:r>
                  <a:rPr lang="en-US" altLang="en-US" dirty="0" smtClean="0"/>
                  <a:t>’s.</a:t>
                </a:r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111" t="-812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844" name="Rectangle 7"/>
          <p:cNvSpPr>
            <a:spLocks noChangeArrowheads="1"/>
          </p:cNvSpPr>
          <p:nvPr/>
        </p:nvSpPr>
        <p:spPr bwMode="auto">
          <a:xfrm>
            <a:off x="8289925" y="842963"/>
            <a:ext cx="841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cont’d</a:t>
            </a:r>
          </a:p>
        </p:txBody>
      </p:sp>
    </p:spTree>
    <p:extLst>
      <p:ext uri="{BB962C8B-B14F-4D97-AF65-F5344CB8AC3E}">
        <p14:creationId xmlns:p14="http://schemas.microsoft.com/office/powerpoint/2010/main" val="2858232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10 – </a:t>
            </a:r>
            <a:r>
              <a:rPr lang="en-US" altLang="en-US" i="1" smtClean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</p:spPr>
            <p:txBody>
              <a:bodyPr/>
              <a:lstStyle/>
              <a:p>
                <a:pPr marL="0" indent="0"/>
                <a:r>
                  <a:rPr lang="en-US" altLang="en-US" dirty="0" smtClean="0"/>
                  <a:t>Once the four </a:t>
                </a:r>
                <a:r>
                  <a:rPr lang="en-US" altLang="en-US" i="1" dirty="0" smtClean="0"/>
                  <a:t>S</a:t>
                </a:r>
                <a:r>
                  <a:rPr lang="en-US" altLang="en-US" dirty="0" smtClean="0"/>
                  <a:t>’s are in place, there are seven positions that remain empty, so 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 smtClean="0"/>
                  <a:t>subsets of four positions for the </a:t>
                </a:r>
                <a:r>
                  <a:rPr lang="en-US" altLang="en-US" i="1" dirty="0" smtClean="0"/>
                  <a:t>I</a:t>
                </a:r>
                <a:r>
                  <a:rPr lang="en-US" altLang="en-US" dirty="0" smtClean="0"/>
                  <a:t>’s. </a:t>
                </a:r>
              </a:p>
              <a:p>
                <a:pPr marL="0" indent="0"/>
                <a:r>
                  <a:rPr lang="en-US" altLang="en-US" dirty="0" smtClean="0"/>
                  <a:t>After the </a:t>
                </a:r>
                <a:r>
                  <a:rPr lang="en-US" altLang="en-US" i="1" dirty="0" smtClean="0"/>
                  <a:t>I</a:t>
                </a:r>
                <a:r>
                  <a:rPr lang="en-US" altLang="en-US" dirty="0" smtClean="0"/>
                  <a:t>’s are in place, there are three positions left empty, so 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en-US" dirty="0" smtClean="0"/>
                  <a:t> subsets of two positions for the </a:t>
                </a:r>
                <a:r>
                  <a:rPr lang="en-US" altLang="en-US" i="1" dirty="0" smtClean="0"/>
                  <a:t>P</a:t>
                </a:r>
                <a:r>
                  <a:rPr lang="en-US" altLang="en-US" dirty="0" smtClean="0"/>
                  <a:t>’s.</a:t>
                </a:r>
              </a:p>
              <a:p>
                <a:pPr marL="0" indent="0"/>
                <a:r>
                  <a:rPr lang="en-US" altLang="en-US" dirty="0" smtClean="0"/>
                  <a:t>That leaves just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en-US" dirty="0" smtClean="0"/>
                  <a:t> position for the </a:t>
                </a:r>
                <a:r>
                  <a:rPr lang="en-US" altLang="en-US" i="1" dirty="0" smtClean="0"/>
                  <a:t>M</a:t>
                </a:r>
                <a:r>
                  <a:rPr lang="en-US" altLang="en-US" dirty="0" smtClean="0"/>
                  <a:t>. </a:t>
                </a:r>
              </a:p>
              <a:p>
                <a:pPr marL="0" indent="0"/>
                <a:r>
                  <a:rPr lang="en-US" altLang="en-US" dirty="0" smtClean="0"/>
                  <a:t>Hence by the multiplication rule,</a:t>
                </a:r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111" t="-812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8289925" y="842963"/>
            <a:ext cx="841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cont’d</a:t>
            </a:r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4648200"/>
            <a:ext cx="559593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562600"/>
            <a:ext cx="27717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5555455"/>
            <a:ext cx="168592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477000"/>
            <a:ext cx="1200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677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smtClean="0"/>
              <a:t>Counting Subsets of a Set: Combinations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smtClean="0"/>
              <a:t>The reasoning used in this example can be used to derive the following general theorem.</a:t>
            </a: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78075"/>
            <a:ext cx="7207250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628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altLang="en-US" dirty="0"/>
              <a:t>Consider various ways of ordering the letters in the word </a:t>
            </a:r>
            <a:r>
              <a:rPr lang="en-US" altLang="en-US" i="1" dirty="0" smtClean="0"/>
              <a:t>STUDENT</a:t>
            </a:r>
            <a:r>
              <a:rPr lang="en-US" altLang="en-US" dirty="0" smtClean="0"/>
              <a:t>:</a:t>
            </a:r>
            <a:r>
              <a:rPr lang="en-US" altLang="en-US" sz="1500" dirty="0" smtClean="0"/>
              <a:t/>
            </a:r>
            <a:br>
              <a:rPr lang="en-US" altLang="en-US" sz="1500" dirty="0" smtClean="0"/>
            </a:br>
            <a:r>
              <a:rPr lang="en-US" altLang="en-US" sz="1500" dirty="0" smtClean="0"/>
              <a:t>	</a:t>
            </a:r>
            <a:r>
              <a:rPr lang="en-US" altLang="en-US" dirty="0" smtClean="0"/>
              <a:t>How </a:t>
            </a:r>
            <a:r>
              <a:rPr lang="en-US" altLang="en-US" dirty="0"/>
              <a:t>many distinguishable orderings are there</a:t>
            </a:r>
            <a:r>
              <a:rPr lang="en-US" altLang="en-US" dirty="0" smtClean="0"/>
              <a:t>?</a:t>
            </a:r>
          </a:p>
          <a:p>
            <a:pPr marL="0" indent="0"/>
            <a:endParaRPr lang="en-US" altLang="en-US" sz="2000" dirty="0"/>
          </a:p>
          <a:p>
            <a:pPr marL="0" indent="0"/>
            <a:endParaRPr lang="en-US" altLang="en-US" dirty="0" smtClean="0"/>
          </a:p>
          <a:p>
            <a:pPr marL="0" indent="0"/>
            <a:r>
              <a:rPr lang="en-US" altLang="en-US" dirty="0"/>
              <a:t>Consider various ways of ordering the letters in the word </a:t>
            </a:r>
            <a:r>
              <a:rPr lang="en-US" altLang="en-US" i="1" dirty="0" smtClean="0"/>
              <a:t>BANANA</a:t>
            </a:r>
            <a:r>
              <a:rPr lang="en-US" altLang="en-US" dirty="0" smtClean="0"/>
              <a:t>: </a:t>
            </a:r>
            <a:r>
              <a:rPr lang="en-US" altLang="en-US" dirty="0"/>
              <a:t>	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	How </a:t>
            </a:r>
            <a:r>
              <a:rPr lang="en-US" altLang="en-US" dirty="0"/>
              <a:t>many distinguishable orderings are there?</a:t>
            </a:r>
          </a:p>
          <a:p>
            <a:pPr marL="0" indent="0"/>
            <a:endParaRPr lang="en-US" altLang="en-US" sz="2000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Excercise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1278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2451100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/>
              <a:t>We generate a positive integer with each digit in the set {1,2,3,4}.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/>
              <a:t>How many different 3-digit integers </a:t>
            </a:r>
            <a:br>
              <a:rPr lang="en-US" altLang="en-US" dirty="0" smtClean="0"/>
            </a:br>
            <a:r>
              <a:rPr lang="en-US" altLang="en-US" dirty="0" smtClean="0"/>
              <a:t>with </a:t>
            </a:r>
            <a:r>
              <a:rPr lang="en-US" altLang="en-US" u="sng" dirty="0" smtClean="0"/>
              <a:t>no repeated digits</a:t>
            </a:r>
            <a:r>
              <a:rPr lang="en-US" altLang="en-US" dirty="0" smtClean="0"/>
              <a:t> can be generated?</a:t>
            </a:r>
            <a:endParaRPr lang="en-US" altLang="en-US" dirty="0" smtClean="0"/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Multiplication Rule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1295400"/>
            <a:ext cx="68580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760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Common </a:t>
            </a:r>
            <a:r>
              <a:rPr lang="en-US" altLang="en-US" sz="2800" u="sng" dirty="0" smtClean="0"/>
              <a:t>Incorrect</a:t>
            </a:r>
            <a:r>
              <a:rPr lang="en-US" altLang="en-US" sz="2800" dirty="0" smtClean="0"/>
              <a:t> Solutions: Double </a:t>
            </a:r>
            <a:r>
              <a:rPr lang="en-US" altLang="en-US" sz="2800" dirty="0" smtClean="0"/>
              <a:t>Counting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dirty="0" smtClean="0"/>
              <a:t>Be sure not to double-count!</a:t>
            </a:r>
          </a:p>
          <a:p>
            <a:pPr marL="0" indent="0"/>
            <a:endParaRPr lang="en-US" altLang="en-US" sz="1400" dirty="0" smtClean="0"/>
          </a:p>
          <a:p>
            <a:pPr marL="0" indent="0"/>
            <a:r>
              <a:rPr lang="en-US" altLang="en-US" dirty="0" smtClean="0"/>
              <a:t>Example: A group consists of five men and seven women. How many teams of five contain at least one man?</a:t>
            </a:r>
          </a:p>
          <a:p>
            <a:pPr marL="0" indent="0"/>
            <a:endParaRPr lang="en-US" altLang="en-US" dirty="0" smtClean="0"/>
          </a:p>
          <a:p>
            <a:pPr marL="0" indent="0" eaLnBrk="1" hangingPunct="1"/>
            <a:r>
              <a:rPr lang="en-US" altLang="en-US" b="1" dirty="0" smtClean="0"/>
              <a:t>Incorrect Solution</a:t>
            </a:r>
            <a:br>
              <a:rPr lang="en-US" altLang="en-US" b="1" dirty="0" smtClean="0"/>
            </a:br>
            <a:r>
              <a:rPr lang="en-US" altLang="en-US" dirty="0" smtClean="0"/>
              <a:t>Imagine constructing the team as a two-step process:</a:t>
            </a:r>
          </a:p>
          <a:p>
            <a:pPr marL="0" indent="0" eaLnBrk="1" hangingPunct="1"/>
            <a:endParaRPr lang="en-US" altLang="en-US" sz="2000" dirty="0" smtClean="0"/>
          </a:p>
          <a:p>
            <a:pPr marL="0" indent="0" eaLnBrk="1" hangingPunct="1"/>
            <a:r>
              <a:rPr lang="en-US" altLang="en-US" b="1" dirty="0" smtClean="0"/>
              <a:t>Step 1: </a:t>
            </a:r>
            <a:r>
              <a:rPr lang="en-US" altLang="en-US" dirty="0" smtClean="0"/>
              <a:t>Choose a subset of one man from the five men.</a:t>
            </a:r>
          </a:p>
          <a:p>
            <a:pPr marL="0" indent="0" eaLnBrk="1" hangingPunct="1"/>
            <a:endParaRPr lang="en-US" altLang="en-US" dirty="0" smtClean="0"/>
          </a:p>
          <a:p>
            <a:pPr marL="0" indent="0" eaLnBrk="1" hangingPunct="1"/>
            <a:r>
              <a:rPr lang="en-US" altLang="en-US" b="1" dirty="0" smtClean="0"/>
              <a:t>Step 2: </a:t>
            </a:r>
            <a:r>
              <a:rPr lang="en-US" altLang="en-US" dirty="0" smtClean="0"/>
              <a:t>Choose a subset of four others from the remaining </a:t>
            </a:r>
            <a:br>
              <a:rPr lang="en-US" altLang="en-US" dirty="0" smtClean="0"/>
            </a:br>
            <a:r>
              <a:rPr lang="en-US" altLang="en-US" dirty="0" smtClean="0"/>
              <a:t>             eleven people.</a:t>
            </a:r>
          </a:p>
        </p:txBody>
      </p:sp>
    </p:spTree>
    <p:extLst>
      <p:ext uri="{BB962C8B-B14F-4D97-AF65-F5344CB8AC3E}">
        <p14:creationId xmlns:p14="http://schemas.microsoft.com/office/powerpoint/2010/main" val="2642224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Common </a:t>
            </a:r>
            <a:r>
              <a:rPr lang="en-US" altLang="en-US" sz="2800" u="sng" dirty="0"/>
              <a:t>Incorrect</a:t>
            </a:r>
            <a:r>
              <a:rPr lang="en-US" altLang="en-US" sz="2800" dirty="0"/>
              <a:t> Solutions: Double Counting</a:t>
            </a:r>
            <a:endParaRPr lang="en-US" altLang="en-US" sz="2800" i="1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/>
            <a:r>
              <a:rPr lang="en-US" altLang="en-US" dirty="0" smtClean="0"/>
              <a:t>Hence, by the multiplication rule, there are      </a:t>
            </a:r>
            <a:r>
              <a:rPr lang="en-US" altLang="en-US" sz="2000" b="1" dirty="0" smtClean="0">
                <a:sym typeface="Wingdings 2" panose="05020102010507070707" pitchFamily="18" charset="2"/>
              </a:rPr>
              <a:t></a:t>
            </a:r>
            <a:r>
              <a:rPr lang="en-US" altLang="en-US" dirty="0" smtClean="0"/>
              <a:t>      = 1,650 five-person teams that contain at least one man.</a:t>
            </a:r>
          </a:p>
          <a:p>
            <a:pPr marL="0" indent="0"/>
            <a:endParaRPr lang="en-US" altLang="en-US" sz="1000" dirty="0" smtClean="0"/>
          </a:p>
          <a:p>
            <a:pPr marL="0" indent="0"/>
            <a:r>
              <a:rPr lang="en-US" altLang="en-US" b="1" dirty="0" smtClean="0"/>
              <a:t>Analysis of the Incorrect Solution </a:t>
            </a:r>
            <a:br>
              <a:rPr lang="en-US" altLang="en-US" b="1" dirty="0" smtClean="0"/>
            </a:br>
            <a:r>
              <a:rPr lang="en-US" altLang="en-US" dirty="0" smtClean="0"/>
              <a:t>The problem with the solution is that some teams are counted more than once. Suppose the men are Anwar, Ben, Carlos, Dwayne, and Ed and the women are </a:t>
            </a:r>
            <a:r>
              <a:rPr lang="en-US" altLang="en-US" dirty="0" err="1" smtClean="0"/>
              <a:t>Fumiko</a:t>
            </a:r>
            <a:r>
              <a:rPr lang="en-US" altLang="en-US" dirty="0" smtClean="0"/>
              <a:t>, Gail, Hui-Fan, Inez, Jill, Kim, and Laura. </a:t>
            </a:r>
          </a:p>
          <a:p>
            <a:pPr marL="0" indent="0"/>
            <a:endParaRPr lang="en-US" altLang="en-US" sz="1000" dirty="0" smtClean="0"/>
          </a:p>
          <a:p>
            <a:pPr marL="0" indent="0"/>
            <a:r>
              <a:rPr lang="en-US" altLang="en-US" dirty="0" smtClean="0"/>
              <a:t>According to the method described previously, one possible outcome of the two-step process is as follows:</a:t>
            </a:r>
          </a:p>
          <a:p>
            <a:pPr marL="0" indent="0"/>
            <a:endParaRPr lang="en-US" altLang="en-US" sz="1000" dirty="0" smtClean="0"/>
          </a:p>
          <a:p>
            <a:pPr marL="0" indent="0"/>
            <a:r>
              <a:rPr lang="en-US" altLang="en-US" dirty="0" smtClean="0"/>
              <a:t>	</a:t>
            </a:r>
            <a:r>
              <a:rPr lang="en-US" altLang="en-US" i="1" dirty="0" smtClean="0"/>
              <a:t>Outcome of step </a:t>
            </a:r>
            <a:r>
              <a:rPr lang="en-US" altLang="en-US" dirty="0" smtClean="0"/>
              <a:t>1: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Anwar</a:t>
            </a:r>
          </a:p>
          <a:p>
            <a:pPr marL="0" indent="0"/>
            <a:endParaRPr lang="en-US" altLang="en-US" sz="1000" dirty="0" smtClean="0"/>
          </a:p>
          <a:p>
            <a:pPr marL="0" indent="0"/>
            <a:r>
              <a:rPr lang="en-US" altLang="en-US" dirty="0" smtClean="0"/>
              <a:t>	</a:t>
            </a:r>
            <a:r>
              <a:rPr lang="en-US" altLang="en-US" i="1" dirty="0" smtClean="0"/>
              <a:t>Outcome of step </a:t>
            </a:r>
            <a:r>
              <a:rPr lang="en-US" altLang="en-US" dirty="0" smtClean="0"/>
              <a:t>2: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Ben, Gail, Inez, and Jill.</a:t>
            </a:r>
          </a:p>
        </p:txBody>
      </p:sp>
      <p:sp>
        <p:nvSpPr>
          <p:cNvPr id="44036" name="Rectangle 7"/>
          <p:cNvSpPr>
            <a:spLocks noChangeArrowheads="1"/>
          </p:cNvSpPr>
          <p:nvPr/>
        </p:nvSpPr>
        <p:spPr bwMode="auto">
          <a:xfrm>
            <a:off x="8289925" y="842963"/>
            <a:ext cx="841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cont’d</a:t>
            </a:r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88" y="1447800"/>
            <a:ext cx="3571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1481138"/>
            <a:ext cx="3714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360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Common </a:t>
            </a:r>
            <a:r>
              <a:rPr lang="en-US" altLang="en-US" sz="2800" u="sng" dirty="0"/>
              <a:t>Incorrect</a:t>
            </a:r>
            <a:r>
              <a:rPr lang="en-US" altLang="en-US" sz="2800" dirty="0"/>
              <a:t> Solutions: Double Counting</a:t>
            </a:r>
            <a:endParaRPr lang="en-US" altLang="en-US" sz="2800" i="1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/>
            <a:r>
              <a:rPr lang="en-US" altLang="en-US" dirty="0" smtClean="0"/>
              <a:t>In this case the team would be {Anwar, Ben, Gail, Inez, Jill}. But another possible outcome is</a:t>
            </a:r>
          </a:p>
          <a:p>
            <a:pPr marL="0" indent="0"/>
            <a:endParaRPr lang="en-US" altLang="en-US" sz="1000" dirty="0" smtClean="0"/>
          </a:p>
          <a:p>
            <a:pPr marL="0" indent="0"/>
            <a:r>
              <a:rPr lang="en-US" altLang="en-US" dirty="0" smtClean="0"/>
              <a:t>          </a:t>
            </a:r>
            <a:r>
              <a:rPr lang="en-US" altLang="en-US" i="1" dirty="0" smtClean="0"/>
              <a:t>Outcome of step </a:t>
            </a:r>
            <a:r>
              <a:rPr lang="en-US" altLang="en-US" dirty="0" smtClean="0"/>
              <a:t>1: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Ben</a:t>
            </a:r>
          </a:p>
          <a:p>
            <a:pPr marL="0" indent="0"/>
            <a:endParaRPr lang="en-US" altLang="en-US" sz="1500" dirty="0" smtClean="0"/>
          </a:p>
          <a:p>
            <a:pPr marL="0" indent="0"/>
            <a:r>
              <a:rPr lang="en-US" altLang="en-US" i="1" dirty="0" smtClean="0"/>
              <a:t>         Outcome of step </a:t>
            </a:r>
            <a:r>
              <a:rPr lang="en-US" altLang="en-US" dirty="0" smtClean="0"/>
              <a:t>2: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Anwar, Gail, Inez, and Jill,</a:t>
            </a:r>
          </a:p>
          <a:p>
            <a:pPr marL="0" indent="0"/>
            <a:endParaRPr lang="en-US" altLang="en-US" dirty="0" smtClean="0"/>
          </a:p>
          <a:p>
            <a:pPr marL="0" indent="0"/>
            <a:r>
              <a:rPr lang="en-US" altLang="en-US" dirty="0" smtClean="0"/>
              <a:t>which also gives the team {Anwar, Ben, Gail, Inez, Jill}. </a:t>
            </a:r>
          </a:p>
          <a:p>
            <a:pPr marL="0" indent="0"/>
            <a:endParaRPr lang="en-US" altLang="en-US" dirty="0" smtClean="0"/>
          </a:p>
          <a:p>
            <a:pPr marL="0" indent="0"/>
            <a:r>
              <a:rPr lang="en-US" altLang="en-US" dirty="0" smtClean="0"/>
              <a:t>Thus this one team is given by two different branches of the possibility tree, and so it is counted twice.</a:t>
            </a:r>
          </a:p>
        </p:txBody>
      </p:sp>
      <p:sp>
        <p:nvSpPr>
          <p:cNvPr id="45060" name="Rectangle 7"/>
          <p:cNvSpPr>
            <a:spLocks noChangeArrowheads="1"/>
          </p:cNvSpPr>
          <p:nvPr/>
        </p:nvSpPr>
        <p:spPr bwMode="auto">
          <a:xfrm>
            <a:off x="8289925" y="842963"/>
            <a:ext cx="841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cont’d</a:t>
            </a:r>
          </a:p>
        </p:txBody>
      </p:sp>
    </p:spTree>
    <p:extLst>
      <p:ext uri="{BB962C8B-B14F-4D97-AF65-F5344CB8AC3E}">
        <p14:creationId xmlns:p14="http://schemas.microsoft.com/office/powerpoint/2010/main" val="14411437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2451100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/>
              <a:t>We generate a positive integer with each digit in the set {1,2,3,4}.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/>
              <a:t>How many different 3-digit </a:t>
            </a:r>
            <a:r>
              <a:rPr lang="en-US" altLang="en-US" b="1" u="sng" dirty="0" smtClean="0"/>
              <a:t>even</a:t>
            </a:r>
            <a:r>
              <a:rPr lang="en-US" altLang="en-US" dirty="0" smtClean="0"/>
              <a:t> integers </a:t>
            </a:r>
            <a:br>
              <a:rPr lang="en-US" altLang="en-US" dirty="0" smtClean="0"/>
            </a:br>
            <a:r>
              <a:rPr lang="en-US" altLang="en-US" dirty="0" smtClean="0"/>
              <a:t>with </a:t>
            </a:r>
            <a:r>
              <a:rPr lang="en-US" altLang="en-US" u="sng" dirty="0" smtClean="0"/>
              <a:t>no repeated digits</a:t>
            </a:r>
            <a:r>
              <a:rPr lang="en-US" altLang="en-US" dirty="0" smtClean="0"/>
              <a:t> can be generated?</a:t>
            </a:r>
            <a:endParaRPr lang="en-US" altLang="en-US" dirty="0" smtClean="0"/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Multiplication Rule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1295400"/>
            <a:ext cx="68580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796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746500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/>
              <a:t>We generate a positive integer with each digit in the set {1,2,3,4}.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/>
              <a:t>How many different such integers that are less than 1000 can be generated?</a:t>
            </a:r>
            <a:endParaRPr lang="en-US" altLang="en-US" dirty="0" smtClean="0"/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</a:t>
            </a:r>
            <a:r>
              <a:rPr lang="en-US" altLang="en-US" dirty="0" smtClean="0"/>
              <a:t>Addition </a:t>
            </a:r>
            <a:r>
              <a:rPr lang="en-US" altLang="en-US" dirty="0" smtClean="0"/>
              <a:t>Rule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" y="1377731"/>
            <a:ext cx="8256587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266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746500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/>
              <a:t>We generate a positive integer with each digit in the set {1,2,3,4}.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/>
              <a:t>How many different 3-digit </a:t>
            </a:r>
            <a:r>
              <a:rPr lang="en-US" altLang="en-US" dirty="0"/>
              <a:t>integers with </a:t>
            </a:r>
            <a:r>
              <a:rPr lang="en-US" altLang="en-US" u="sng" dirty="0" smtClean="0"/>
              <a:t>some </a:t>
            </a:r>
            <a:r>
              <a:rPr lang="en-US" altLang="en-US" u="sng" dirty="0"/>
              <a:t>repeated digits</a:t>
            </a:r>
            <a:r>
              <a:rPr lang="en-US" altLang="en-US" dirty="0"/>
              <a:t> can </a:t>
            </a:r>
            <a:r>
              <a:rPr lang="en-US" altLang="en-US" dirty="0" smtClean="0"/>
              <a:t>be generated?</a:t>
            </a:r>
            <a:endParaRPr lang="en-US" altLang="en-US" dirty="0" smtClean="0"/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</a:t>
            </a:r>
            <a:r>
              <a:rPr lang="en-US" altLang="en-US" dirty="0" smtClean="0"/>
              <a:t>Difference </a:t>
            </a:r>
            <a:r>
              <a:rPr lang="en-US" altLang="en-US" dirty="0" smtClean="0"/>
              <a:t>Rule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1447800"/>
            <a:ext cx="8275637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0739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3136900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/>
              <a:t>We generate a positive integer with each digit in the set {1,2,3,4}.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/>
              <a:t>How many different 3-digit </a:t>
            </a:r>
            <a:r>
              <a:rPr lang="en-US" altLang="en-US" dirty="0"/>
              <a:t>integers </a:t>
            </a:r>
            <a:r>
              <a:rPr lang="en-US" altLang="en-US" dirty="0" smtClean="0"/>
              <a:t>where the highest digit is 1 </a:t>
            </a:r>
            <a:r>
              <a:rPr lang="en-US" altLang="en-US" u="sng" dirty="0" smtClean="0"/>
              <a:t>or</a:t>
            </a:r>
            <a:r>
              <a:rPr lang="en-US" altLang="en-US" dirty="0" smtClean="0"/>
              <a:t> the lowest digit is 4 </a:t>
            </a:r>
            <a:r>
              <a:rPr lang="en-US" altLang="en-US" dirty="0"/>
              <a:t>can </a:t>
            </a:r>
            <a:r>
              <a:rPr lang="en-US" altLang="en-US" dirty="0" smtClean="0"/>
              <a:t>be generated?</a:t>
            </a:r>
            <a:endParaRPr lang="en-US" altLang="en-US" dirty="0" smtClean="0"/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</a:t>
            </a:r>
            <a:r>
              <a:rPr lang="en-US" altLang="en-US" dirty="0" smtClean="0"/>
              <a:t>Inclusion/Exclusion </a:t>
            </a:r>
            <a:r>
              <a:rPr lang="en-US" altLang="en-US" dirty="0" smtClean="0"/>
              <a:t>Rule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46200"/>
            <a:ext cx="67056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3010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3136900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/>
              <a:t>We generate a positive integer with each digit in the set {1,2,3,4}.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/>
              <a:t>How many different 3-digit </a:t>
            </a:r>
            <a:r>
              <a:rPr lang="en-US" altLang="en-US" dirty="0"/>
              <a:t>integers </a:t>
            </a:r>
            <a:r>
              <a:rPr lang="en-US" altLang="en-US" dirty="0" smtClean="0"/>
              <a:t>where the highest digit is 1 </a:t>
            </a:r>
            <a:r>
              <a:rPr lang="en-US" altLang="en-US" u="sng" dirty="0" smtClean="0"/>
              <a:t>or</a:t>
            </a:r>
            <a:r>
              <a:rPr lang="en-US" altLang="en-US" dirty="0" smtClean="0"/>
              <a:t> the middle digit is 2 </a:t>
            </a:r>
            <a:r>
              <a:rPr lang="en-US" altLang="en-US" u="sng" dirty="0" smtClean="0"/>
              <a:t>or</a:t>
            </a:r>
            <a:r>
              <a:rPr lang="en-US" altLang="en-US" dirty="0" smtClean="0"/>
              <a:t> the lowest digit is 4 </a:t>
            </a:r>
            <a:r>
              <a:rPr lang="en-US" altLang="en-US" dirty="0"/>
              <a:t>can </a:t>
            </a:r>
            <a:r>
              <a:rPr lang="en-US" altLang="en-US" dirty="0" smtClean="0"/>
              <a:t>be generated?</a:t>
            </a:r>
            <a:endParaRPr lang="en-US" altLang="en-US" dirty="0" smtClean="0"/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</a:t>
            </a:r>
            <a:r>
              <a:rPr lang="en-US" altLang="en-US" dirty="0" smtClean="0"/>
              <a:t>Inclusion/Exclusion </a:t>
            </a:r>
            <a:r>
              <a:rPr lang="en-US" altLang="en-US" dirty="0" smtClean="0"/>
              <a:t>Rule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46200"/>
            <a:ext cx="67056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78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/>
              <a:t>A </a:t>
            </a:r>
            <a:r>
              <a:rPr lang="en-US" altLang="en-US" b="1" dirty="0" smtClean="0"/>
              <a:t>permutation </a:t>
            </a:r>
            <a:r>
              <a:rPr lang="en-US" altLang="en-US" dirty="0" smtClean="0"/>
              <a:t>of a set of objects is an ordering of the objects in a row. For example, the set of elements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,</a:t>
            </a:r>
            <a:r>
              <a:rPr lang="en-US" altLang="en-US" i="1" dirty="0" smtClean="0"/>
              <a:t> b</a:t>
            </a:r>
            <a:r>
              <a:rPr lang="en-US" altLang="en-US" dirty="0" smtClean="0"/>
              <a:t>,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and</a:t>
            </a:r>
            <a:r>
              <a:rPr lang="en-US" altLang="en-US" i="1" dirty="0" smtClean="0"/>
              <a:t> c </a:t>
            </a:r>
            <a:r>
              <a:rPr lang="en-US" altLang="en-US" dirty="0" smtClean="0"/>
              <a:t>has six permutations.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1200" i="1" dirty="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i="1" dirty="0" smtClean="0"/>
              <a:t>		</a:t>
            </a:r>
            <a:r>
              <a:rPr lang="en-US" altLang="en-US" i="1" dirty="0" err="1" smtClean="0"/>
              <a:t>abc</a:t>
            </a:r>
            <a:r>
              <a:rPr lang="en-US" altLang="en-US" i="1" dirty="0" smtClean="0"/>
              <a:t>   </a:t>
            </a:r>
            <a:r>
              <a:rPr lang="en-US" altLang="en-US" i="1" dirty="0" err="1" smtClean="0"/>
              <a:t>acb</a:t>
            </a:r>
            <a:r>
              <a:rPr lang="en-US" altLang="en-US" i="1" dirty="0" smtClean="0"/>
              <a:t>   </a:t>
            </a:r>
            <a:r>
              <a:rPr lang="en-US" altLang="en-US" i="1" dirty="0" err="1" smtClean="0"/>
              <a:t>cba</a:t>
            </a:r>
            <a:r>
              <a:rPr lang="en-US" altLang="en-US" i="1" dirty="0" smtClean="0"/>
              <a:t>   bac   </a:t>
            </a:r>
            <a:r>
              <a:rPr lang="en-US" altLang="en-US" i="1" dirty="0" err="1" smtClean="0"/>
              <a:t>bca</a:t>
            </a:r>
            <a:r>
              <a:rPr lang="en-US" altLang="en-US" i="1" dirty="0" smtClean="0"/>
              <a:t>   cab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/>
              <a:t>In general, given a set of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 objects, how many permutations does the set have?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i="1" dirty="0"/>
          </a:p>
          <a:p>
            <a:pPr marL="0" indent="0">
              <a:buFontTx/>
              <a:buNone/>
              <a:defRPr/>
            </a:pPr>
            <a:r>
              <a:rPr lang="en-US" altLang="en-US" dirty="0" smtClean="0">
                <a:solidFill>
                  <a:srgbClr val="00ADEE"/>
                </a:solidFill>
              </a:rPr>
              <a:t>Solution:</a:t>
            </a:r>
            <a:r>
              <a:rPr lang="en-US" altLang="en-US" dirty="0" smtClean="0"/>
              <a:t> There are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 </a:t>
            </a:r>
            <a:r>
              <a:rPr lang="en-US" altLang="en-US" b="1" dirty="0" smtClean="0">
                <a:sym typeface="Symbol" panose="05050102010706020507" pitchFamily="18" charset="2"/>
              </a:rPr>
              <a:t></a:t>
            </a:r>
            <a:r>
              <a:rPr lang="en-US" altLang="en-US" dirty="0" smtClean="0">
                <a:sym typeface="Symbol" panose="05050102010706020507" pitchFamily="18" charset="2"/>
              </a:rPr>
              <a:t> </a:t>
            </a:r>
            <a:r>
              <a:rPr lang="en-US" altLang="en-US" i="1" dirty="0" smtClean="0"/>
              <a:t>k </a:t>
            </a:r>
            <a:r>
              <a:rPr lang="en-US" altLang="en-US" dirty="0" smtClean="0"/>
              <a:t>+ 1 choices for the </a:t>
            </a:r>
            <a:r>
              <a:rPr lang="en-US" altLang="en-US" i="1" dirty="0" smtClean="0"/>
              <a:t>k</a:t>
            </a:r>
            <a:r>
              <a:rPr lang="en-US" altLang="en-US" dirty="0" smtClean="0"/>
              <a:t>-</a:t>
            </a:r>
            <a:r>
              <a:rPr lang="en-US" altLang="en-US" dirty="0" err="1" smtClean="0"/>
              <a:t>th</a:t>
            </a:r>
            <a:r>
              <a:rPr lang="en-US" altLang="en-US" dirty="0" smtClean="0"/>
              <a:t> component of the permutation. </a:t>
            </a:r>
            <a:r>
              <a:rPr lang="en-US" dirty="0"/>
              <a:t>Hence, by the multiplication rule, there </a:t>
            </a:r>
            <a:r>
              <a:rPr lang="en-US" dirty="0" smtClean="0"/>
              <a:t>are</a:t>
            </a:r>
            <a:endParaRPr lang="en-US" sz="1200" i="1" dirty="0"/>
          </a:p>
          <a:p>
            <a:pPr algn="ctr">
              <a:buFontTx/>
              <a:buNone/>
              <a:defRPr/>
            </a:pPr>
            <a:r>
              <a:rPr lang="pt-BR" i="1" dirty="0"/>
              <a:t>n</a:t>
            </a:r>
            <a:r>
              <a:rPr lang="pt-BR" dirty="0"/>
              <a:t>(</a:t>
            </a:r>
            <a:r>
              <a:rPr lang="pt-BR" i="1" dirty="0"/>
              <a:t>n</a:t>
            </a:r>
            <a:r>
              <a:rPr lang="pt-BR" dirty="0"/>
              <a:t> – 1)(</a:t>
            </a:r>
            <a:r>
              <a:rPr lang="pt-BR" i="1" dirty="0"/>
              <a:t>n</a:t>
            </a:r>
            <a:r>
              <a:rPr lang="pt-BR" dirty="0"/>
              <a:t> – 2) · · · 2</a:t>
            </a:r>
            <a:r>
              <a:rPr lang="en-US" b="1" dirty="0">
                <a:sym typeface="Wingdings 2"/>
              </a:rPr>
              <a:t> </a:t>
            </a:r>
            <a:r>
              <a:rPr lang="en-US" sz="2000" b="1" dirty="0">
                <a:sym typeface="Wingdings 2"/>
              </a:rPr>
              <a:t></a:t>
            </a:r>
            <a:r>
              <a:rPr lang="en-US" b="1" dirty="0">
                <a:sym typeface="Wingdings 2"/>
              </a:rPr>
              <a:t> </a:t>
            </a:r>
            <a:r>
              <a:rPr lang="pt-BR" dirty="0"/>
              <a:t>1 = </a:t>
            </a:r>
            <a:r>
              <a:rPr lang="pt-BR" i="1" dirty="0"/>
              <a:t>n</a:t>
            </a:r>
            <a:r>
              <a:rPr lang="pt-BR" dirty="0"/>
              <a:t>!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ways </a:t>
            </a:r>
            <a:r>
              <a:rPr lang="en-US" dirty="0"/>
              <a:t>to perform the entire operation.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 smtClean="0"/>
          </a:p>
        </p:txBody>
      </p:sp>
      <p:sp>
        <p:nvSpPr>
          <p:cNvPr id="286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Permutations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McKBAlgP8">
  <a:themeElements>
    <a:clrScheme name="McKBAlgP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cKBAlgP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cKBAlgP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McKBAlgP8</Template>
  <TotalTime>1526</TotalTime>
  <Words>1269</Words>
  <Application>Microsoft Office PowerPoint</Application>
  <PresentationFormat>全屏显示(4:3)</PresentationFormat>
  <Paragraphs>198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7" baseType="lpstr">
      <vt:lpstr>Arial</vt:lpstr>
      <vt:lpstr>Cambria Math</vt:lpstr>
      <vt:lpstr>Symbol</vt:lpstr>
      <vt:lpstr>Wingdings 2</vt:lpstr>
      <vt:lpstr>McKBAlgP8</vt:lpstr>
      <vt:lpstr>The Multiplication Rule</vt:lpstr>
      <vt:lpstr>The Multiplication Rule</vt:lpstr>
      <vt:lpstr>The Multiplication Rule</vt:lpstr>
      <vt:lpstr>The Multiplication Rule</vt:lpstr>
      <vt:lpstr>The Addition Rule</vt:lpstr>
      <vt:lpstr>The Difference Rule</vt:lpstr>
      <vt:lpstr>The Inclusion/Exclusion Rule</vt:lpstr>
      <vt:lpstr>The Inclusion/Exclusion Rule</vt:lpstr>
      <vt:lpstr>Permutations</vt:lpstr>
      <vt:lpstr>Permutations</vt:lpstr>
      <vt:lpstr>Permutations of Selected Elements</vt:lpstr>
      <vt:lpstr>Permutations of Selected Elements</vt:lpstr>
      <vt:lpstr>Example 8 – Permutations of the Letters in a Word</vt:lpstr>
      <vt:lpstr>Example 8 – Permutations of the Letters in a Word</vt:lpstr>
      <vt:lpstr>Example 8 – Permutations of the Letters in a Word</vt:lpstr>
      <vt:lpstr>Example 10 – Evaluating r-Permutations</vt:lpstr>
      <vt:lpstr>Example 12 – Proving a Property of P (n, r)</vt:lpstr>
      <vt:lpstr>Example 12 – Solution</vt:lpstr>
      <vt:lpstr>Combinations</vt:lpstr>
      <vt:lpstr>Combinations</vt:lpstr>
      <vt:lpstr>Permutations v.s. Combinations</vt:lpstr>
      <vt:lpstr>Permutations v.s. Combinations</vt:lpstr>
      <vt:lpstr>Permutations v.s. Combinations</vt:lpstr>
      <vt:lpstr>Example 10 – Permutations of a Set with Repeated Elements</vt:lpstr>
      <vt:lpstr>Example 10 – Solution</vt:lpstr>
      <vt:lpstr>Example 10 – Solution</vt:lpstr>
      <vt:lpstr>Example 10 – Solution</vt:lpstr>
      <vt:lpstr>Counting Subsets of a Set: Combinations</vt:lpstr>
      <vt:lpstr>Excercise</vt:lpstr>
      <vt:lpstr>Common Incorrect Solutions: Double Counting</vt:lpstr>
      <vt:lpstr>Common Incorrect Solutions: Double Counting</vt:lpstr>
      <vt:lpstr>Common Incorrect Solutions: Double Counting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gchaudhari</dc:creator>
  <cp:lastModifiedBy>Kecheng Yang</cp:lastModifiedBy>
  <cp:revision>406</cp:revision>
  <dcterms:created xsi:type="dcterms:W3CDTF">2010-10-18T10:39:55Z</dcterms:created>
  <dcterms:modified xsi:type="dcterms:W3CDTF">2017-06-14T04:41:20Z</dcterms:modified>
</cp:coreProperties>
</file>