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303" r:id="rId2"/>
    <p:sldId id="304" r:id="rId3"/>
    <p:sldId id="305" r:id="rId4"/>
    <p:sldId id="306" r:id="rId5"/>
    <p:sldId id="307" r:id="rId6"/>
    <p:sldId id="310" r:id="rId7"/>
    <p:sldId id="311" r:id="rId8"/>
    <p:sldId id="317" r:id="rId9"/>
    <p:sldId id="318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E"/>
    <a:srgbClr val="CBDB2B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9139" autoAdjust="0"/>
  </p:normalViewPr>
  <p:slideViewPr>
    <p:cSldViewPr>
      <p:cViewPr varScale="1">
        <p:scale>
          <a:sx n="114" d="100"/>
          <a:sy n="114" d="100"/>
        </p:scale>
        <p:origin x="6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04D6312-41BE-4FD3-BDB5-89A567568585}" type="datetimeFigureOut">
              <a:rPr lang="en-US"/>
              <a:pPr>
                <a:defRPr/>
              </a:pPr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78A807-4393-4C14-81D3-6369E18139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FCAC-3BD2-4A11-9CAF-5FB0244718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828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98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08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6902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20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619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59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538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056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016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C23F795-32D8-49C5-812C-A70EF2324C98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Probability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Imagine tossing two coins and observing whether 0, 1, or 2 heads are obtained. It would be natural to guess that each of these events occurs about one-third of the time, but in fact this is not the case. </a:t>
            </a:r>
            <a:br>
              <a:rPr lang="en-US" altLang="en-US" dirty="0" smtClean="0"/>
            </a:br>
            <a:endParaRPr lang="en-US" altLang="en-US" sz="1100" dirty="0" smtClean="0"/>
          </a:p>
          <a:p>
            <a:pPr marL="0" indent="0"/>
            <a:r>
              <a:rPr lang="en-US" altLang="en-US" dirty="0" smtClean="0"/>
              <a:t>The table below shows actual data obtained from tossing two quarters 50 times.</a:t>
            </a:r>
            <a:endParaRPr lang="en-US" altLang="en-US" i="1" dirty="0" smtClean="0"/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874838" y="6048375"/>
            <a:ext cx="5399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Experimental Data Obtained from Tossing Two Quarters 50 Times</a:t>
            </a:r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4092575"/>
            <a:ext cx="80454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Probability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/>
              <a:t>T</a:t>
            </a:r>
            <a:r>
              <a:rPr lang="en-US" altLang="en-US" dirty="0" smtClean="0"/>
              <a:t>here is a 1 in 4 chance of obtaining two heads and a 1 in 4 chance of obtaining no heads.</a:t>
            </a:r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sz="1200" dirty="0" smtClean="0"/>
          </a:p>
          <a:p>
            <a:pPr marL="0" indent="0"/>
            <a:r>
              <a:rPr lang="en-US" altLang="en-US" dirty="0" smtClean="0"/>
              <a:t>The chance of obtaining one head, however, is 2 in 4 because either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could come up heads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tails or </a:t>
            </a:r>
            <a:r>
              <a:rPr lang="en-US" altLang="en-US" i="1" dirty="0" smtClean="0"/>
              <a:t>B </a:t>
            </a:r>
            <a:r>
              <a:rPr lang="en-US" altLang="en-US" dirty="0" smtClean="0"/>
              <a:t>could come up heads and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tails.</a:t>
            </a:r>
            <a:endParaRPr lang="en-US" altLang="en-US" i="1" dirty="0" smtClean="0"/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2014538" y="4554538"/>
            <a:ext cx="495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Equally Likely Outcomes from Tossing Two Balanced Coins</a:t>
            </a: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590800"/>
            <a:ext cx="8066087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Probability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So if you repeatedly toss two balanced coins and record the number of heads, you should expect relative frequencies similar to those shown below.</a:t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sz="1500" dirty="0" smtClean="0"/>
          </a:p>
          <a:p>
            <a:pPr marL="0" indent="0"/>
            <a:r>
              <a:rPr lang="en-US" altLang="en-US" dirty="0" smtClean="0"/>
              <a:t>To formalize this analysis and extend it to more complex situations, we introduce the notions of random process, sample space, event and probability.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1874838" y="4814888"/>
            <a:ext cx="5399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Experimental Data Obtained from Tossing Two Quarters 50 Times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82296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Probability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To say that a process is </a:t>
            </a:r>
            <a:r>
              <a:rPr lang="en-US" altLang="en-US" b="1" smtClean="0"/>
              <a:t>random</a:t>
            </a:r>
            <a:r>
              <a:rPr lang="en-US" altLang="en-US" smtClean="0"/>
              <a:t> means that when it takes place, one outcome from some set of outcomes is sure to occur, but it is impossible to predict with certainty which outcome that will be.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In case an experiment has finitely many outcomes and all outcomes are equally likely to occur, the </a:t>
            </a:r>
            <a:r>
              <a:rPr lang="en-US" altLang="en-US" i="1" smtClean="0"/>
              <a:t>probability </a:t>
            </a:r>
            <a:r>
              <a:rPr lang="en-US" altLang="en-US" smtClean="0"/>
              <a:t>of an event (set of outcomes) is just the ratio of the number of outcomes in the event to the total number of outcomes.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76588"/>
            <a:ext cx="82296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Probability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z="2000" smtClean="0"/>
          </a:p>
          <a:p>
            <a:pPr marL="0" indent="0"/>
            <a:r>
              <a:rPr lang="en-US" altLang="en-US" smtClean="0"/>
              <a:t>With this notation, the equally likely probability formula becomes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39"/>
          <a:stretch>
            <a:fillRect/>
          </a:stretch>
        </p:blipFill>
        <p:spPr bwMode="auto">
          <a:xfrm>
            <a:off x="457200" y="1524000"/>
            <a:ext cx="822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69"/>
          <a:stretch>
            <a:fillRect/>
          </a:stretch>
        </p:blipFill>
        <p:spPr bwMode="auto">
          <a:xfrm>
            <a:off x="457200" y="3725863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15000"/>
            <a:ext cx="16732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 – </a:t>
            </a:r>
            <a:r>
              <a:rPr lang="en-US" altLang="en-US" i="1" smtClean="0"/>
              <a:t>Rolling a Pair of Dice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Suppose </a:t>
            </a:r>
            <a:r>
              <a:rPr lang="en-US" altLang="en-US" dirty="0" smtClean="0"/>
              <a:t>a blue die and a gray die are rolled together, and the numbers of dots that occur face up on each are </a:t>
            </a:r>
            <a:r>
              <a:rPr lang="en-US" altLang="en-US" dirty="0" smtClean="0"/>
              <a:t>recorded.  The </a:t>
            </a:r>
            <a:r>
              <a:rPr lang="en-US" altLang="en-US" dirty="0" smtClean="0"/>
              <a:t>possible outcomes can be listed as </a:t>
            </a:r>
            <a:r>
              <a:rPr lang="en-US" altLang="en-US" dirty="0" smtClean="0"/>
              <a:t>follows.</a:t>
            </a:r>
            <a:endParaRPr lang="en-US" altLang="en-US" dirty="0" smtClean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476" y="2895600"/>
            <a:ext cx="611364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 – </a:t>
            </a:r>
            <a:r>
              <a:rPr lang="en-US" altLang="en-US" i="1" smtClean="0"/>
              <a:t>Rolling a Pair of Dice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A more compact notation identifies, say,             with the </a:t>
            </a:r>
          </a:p>
          <a:p>
            <a:pPr marL="0" indent="0"/>
            <a:r>
              <a:rPr lang="en-US" altLang="en-US" dirty="0" smtClean="0"/>
              <a:t>notation 24,             with 53, and so forth.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Use this notation </a:t>
            </a:r>
            <a:r>
              <a:rPr lang="en-US" altLang="en-US" dirty="0" smtClean="0"/>
              <a:t>to write the event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 that the </a:t>
            </a:r>
            <a:r>
              <a:rPr lang="en-US" altLang="en-US" dirty="0" smtClean="0"/>
              <a:t>numbers showing </a:t>
            </a:r>
            <a:r>
              <a:rPr lang="en-US" altLang="en-US" dirty="0" smtClean="0"/>
              <a:t>face up have a sum of 6 and find the </a:t>
            </a:r>
            <a:r>
              <a:rPr lang="en-US" altLang="en-US" dirty="0" smtClean="0"/>
              <a:t>probability of </a:t>
            </a:r>
            <a:r>
              <a:rPr lang="en-US" altLang="en-US" dirty="0" smtClean="0"/>
              <a:t>this event</a:t>
            </a:r>
            <a:r>
              <a:rPr lang="en-US" altLang="en-US" dirty="0" smtClean="0"/>
              <a:t>.</a:t>
            </a:r>
          </a:p>
          <a:p>
            <a:pPr marL="0" indent="0"/>
            <a:endParaRPr lang="en-US" altLang="en-US" dirty="0"/>
          </a:p>
          <a:p>
            <a:pPr>
              <a:defRPr/>
            </a:pPr>
            <a:r>
              <a:rPr lang="en-US" dirty="0" smtClean="0">
                <a:solidFill>
                  <a:srgbClr val="00ADEE"/>
                </a:solidFill>
              </a:rPr>
              <a:t>Solution</a:t>
            </a:r>
            <a:r>
              <a:rPr lang="en-US" dirty="0" smtClean="0"/>
              <a:t>: </a:t>
            </a: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/>
              <a:t>= {15, 24, 33, 42, 51</a:t>
            </a:r>
            <a:r>
              <a:rPr lang="en-US" dirty="0" smtClean="0"/>
              <a:t>}.</a:t>
            </a:r>
            <a:endParaRPr lang="en-US" dirty="0"/>
          </a:p>
          <a:p>
            <a:pPr>
              <a:defRPr/>
            </a:pPr>
            <a:r>
              <a:rPr lang="en-US" dirty="0"/>
              <a:t>Let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) be the probability of the event of the numbers </a:t>
            </a:r>
          </a:p>
          <a:p>
            <a:pPr>
              <a:defRPr/>
            </a:pPr>
            <a:r>
              <a:rPr lang="en-US" dirty="0"/>
              <a:t>whose sum is 6</a:t>
            </a:r>
            <a:r>
              <a:rPr lang="en-US" dirty="0" smtClean="0"/>
              <a:t>.  Then,</a:t>
            </a:r>
            <a:endParaRPr lang="en-US" dirty="0"/>
          </a:p>
          <a:p>
            <a:pPr marL="0" indent="0"/>
            <a:endParaRPr lang="en-US" altLang="en-US" dirty="0" smtClean="0"/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00" b="9605"/>
          <a:stretch>
            <a:fillRect/>
          </a:stretch>
        </p:blipFill>
        <p:spPr bwMode="auto">
          <a:xfrm>
            <a:off x="6000750" y="14636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7" r="633"/>
          <a:stretch>
            <a:fillRect/>
          </a:stretch>
        </p:blipFill>
        <p:spPr bwMode="auto">
          <a:xfrm>
            <a:off x="2216150" y="1898650"/>
            <a:ext cx="94297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75" r="23810"/>
          <a:stretch>
            <a:fillRect/>
          </a:stretch>
        </p:blipFill>
        <p:spPr bwMode="auto">
          <a:xfrm>
            <a:off x="3733800" y="5819775"/>
            <a:ext cx="1143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6" r="59525" b="25334"/>
          <a:stretch>
            <a:fillRect/>
          </a:stretch>
        </p:blipFill>
        <p:spPr bwMode="auto">
          <a:xfrm>
            <a:off x="2971800" y="5819775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90"/>
          <a:stretch>
            <a:fillRect/>
          </a:stretch>
        </p:blipFill>
        <p:spPr bwMode="auto">
          <a:xfrm>
            <a:off x="4876800" y="5791200"/>
            <a:ext cx="762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 smtClean="0"/>
              <a:t>Example 4 – </a:t>
            </a:r>
            <a:r>
              <a:rPr lang="en-US" altLang="en-US" sz="2900" i="1" smtClean="0"/>
              <a:t>Counting the Elements of a Sublist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What </a:t>
            </a:r>
            <a:r>
              <a:rPr lang="en-US" altLang="en-US" dirty="0" smtClean="0"/>
              <a:t>is the probability that a randomly </a:t>
            </a:r>
            <a:r>
              <a:rPr lang="en-US" altLang="en-US" dirty="0" smtClean="0"/>
              <a:t>chosen three-digit </a:t>
            </a:r>
            <a:r>
              <a:rPr lang="en-US" altLang="en-US" dirty="0" smtClean="0"/>
              <a:t>integer is divisible by 5?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The answer is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67847" y="4424065"/>
            <a:ext cx="4259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 of three-digit integers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3962400"/>
            <a:ext cx="6109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 of three-digit integers divisible by 5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4419600"/>
            <a:ext cx="6553200" cy="44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4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dirty="0" smtClean="0"/>
              <a:t>Note that </a:t>
            </a:r>
            <a:r>
              <a:rPr lang="en-US" altLang="en-US" dirty="0"/>
              <a:t>there are </a:t>
            </a:r>
            <a:r>
              <a:rPr lang="en-US" altLang="en-US" i="1" dirty="0"/>
              <a:t>n</a:t>
            </a:r>
            <a:r>
              <a:rPr lang="en-US" altLang="en-US" dirty="0"/>
              <a:t> –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</a:t>
            </a:r>
            <a:r>
              <a:rPr lang="en-US" altLang="en-US" dirty="0"/>
              <a:t>+ 1 integers in [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n</a:t>
            </a:r>
            <a:r>
              <a:rPr lang="en-US" altLang="en-US" dirty="0"/>
              <a:t>] if </a:t>
            </a:r>
            <a:r>
              <a:rPr lang="en-US" altLang="en-US" i="1" dirty="0"/>
              <a:t>n</a:t>
            </a:r>
            <a:r>
              <a:rPr lang="en-US" altLang="en-US" dirty="0"/>
              <a:t> &gt;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There are </a:t>
            </a:r>
            <a:r>
              <a:rPr lang="en-US" altLang="en-US" dirty="0"/>
              <a:t>999 – 100 + 1 = 900 </a:t>
            </a:r>
            <a:r>
              <a:rPr lang="en-US" altLang="en-US" dirty="0" smtClean="0"/>
              <a:t>integers </a:t>
            </a:r>
            <a:r>
              <a:rPr lang="en-US" altLang="en-US" dirty="0"/>
              <a:t>from </a:t>
            </a:r>
            <a:r>
              <a:rPr lang="en-US" altLang="en-US" dirty="0" smtClean="0"/>
              <a:t>[100, 999].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There </a:t>
            </a:r>
            <a:r>
              <a:rPr lang="en-US" altLang="en-US" dirty="0"/>
              <a:t>are 199 – </a:t>
            </a:r>
            <a:r>
              <a:rPr lang="en-US" altLang="en-US" dirty="0" smtClean="0"/>
              <a:t>20 </a:t>
            </a:r>
            <a:r>
              <a:rPr lang="en-US" altLang="en-US" dirty="0"/>
              <a:t>+ 1 = 180 three-digit integers that are divisible by </a:t>
            </a:r>
            <a:r>
              <a:rPr lang="en-US" altLang="en-US" dirty="0" smtClean="0"/>
              <a:t>5, since there </a:t>
            </a:r>
            <a:r>
              <a:rPr lang="en-US" altLang="en-US" dirty="0" smtClean="0"/>
              <a:t>are </a:t>
            </a:r>
            <a:r>
              <a:rPr lang="en-US" altLang="en-US" dirty="0" smtClean="0"/>
              <a:t>as many </a:t>
            </a:r>
            <a:r>
              <a:rPr lang="en-US" altLang="en-US" dirty="0" smtClean="0"/>
              <a:t>three-digit multiples </a:t>
            </a:r>
            <a:r>
              <a:rPr lang="en-US" altLang="en-US" dirty="0" smtClean="0"/>
              <a:t>of 5 as there </a:t>
            </a:r>
            <a:r>
              <a:rPr lang="en-US" altLang="en-US" dirty="0" smtClean="0"/>
              <a:t>are integers in [20, 199].</a:t>
            </a:r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/>
              <a:t>Hence the probability that a randomly chosen three-digit integer is divisible by 5 is 180/900 = 1/5.  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94" y="3810000"/>
            <a:ext cx="82454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965</TotalTime>
  <Words>521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McKBAlgP8</vt:lpstr>
      <vt:lpstr>Probability</vt:lpstr>
      <vt:lpstr>Probability</vt:lpstr>
      <vt:lpstr>Probability</vt:lpstr>
      <vt:lpstr>Probability</vt:lpstr>
      <vt:lpstr>Probability</vt:lpstr>
      <vt:lpstr>Example 2 – Rolling a Pair of Dice</vt:lpstr>
      <vt:lpstr>Example 2 – Rolling a Pair of Dice</vt:lpstr>
      <vt:lpstr>Example 4 – Counting the Elements of a Sublist</vt:lpstr>
      <vt:lpstr>Example 4 –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Mike Reiter</cp:lastModifiedBy>
  <cp:revision>301</cp:revision>
  <dcterms:created xsi:type="dcterms:W3CDTF">2010-10-18T10:39:55Z</dcterms:created>
  <dcterms:modified xsi:type="dcterms:W3CDTF">2017-04-15T14:28:57Z</dcterms:modified>
</cp:coreProperties>
</file>