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01" r:id="rId2"/>
    <p:sldId id="330" r:id="rId3"/>
    <p:sldId id="331" r:id="rId4"/>
    <p:sldId id="334" r:id="rId5"/>
    <p:sldId id="336" r:id="rId6"/>
    <p:sldId id="337" r:id="rId7"/>
    <p:sldId id="338" r:id="rId8"/>
    <p:sldId id="339" r:id="rId9"/>
    <p:sldId id="341" r:id="rId10"/>
    <p:sldId id="342" r:id="rId11"/>
    <p:sldId id="343" r:id="rId12"/>
    <p:sldId id="344" r:id="rId13"/>
    <p:sldId id="345" r:id="rId14"/>
    <p:sldId id="349" r:id="rId15"/>
    <p:sldId id="350" r:id="rId16"/>
    <p:sldId id="354" r:id="rId17"/>
    <p:sldId id="355" r:id="rId18"/>
    <p:sldId id="357" r:id="rId19"/>
    <p:sldId id="358" r:id="rId20"/>
    <p:sldId id="359" r:id="rId21"/>
    <p:sldId id="360" r:id="rId22"/>
    <p:sldId id="364" r:id="rId23"/>
    <p:sldId id="362" r:id="rId24"/>
    <p:sldId id="363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CBDB2B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139" autoAdjust="0"/>
  </p:normalViewPr>
  <p:slideViewPr>
    <p:cSldViewPr>
      <p:cViewPr varScale="1">
        <p:scale>
          <a:sx n="121" d="100"/>
          <a:sy n="121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1938247-B56B-4B8C-9324-9F076497A1F8}" type="datetimeFigureOut">
              <a:rPr lang="en-US"/>
              <a:pPr>
                <a:defRPr/>
              </a:pPr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D4D72C-DC2B-4FCC-92D8-37B585858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72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6DE356-A536-49E8-84A7-35394880A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8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3E4D27-0EB9-4222-B268-BA57D89740A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32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896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939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803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53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349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212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3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801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201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04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94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5400214-2224-45F5-945D-3F17E415D174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Relation Induced by a Partition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A </a:t>
            </a:r>
            <a:r>
              <a:rPr lang="en-US" altLang="en-US" b="1" dirty="0" smtClean="0"/>
              <a:t>partition</a:t>
            </a:r>
            <a:r>
              <a:rPr lang="en-US" altLang="en-US" dirty="0" smtClean="0"/>
              <a:t> of a set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is a finite or infinite collection of nonempty, mutually disjoint subsets whose union is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 The diagram below illustrates a partition of a set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by subsets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. . . 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622458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555875" y="5743575"/>
            <a:ext cx="16700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 Partition of a Set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Equivalence Classes of an Equivalence Relation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When several equivalence relations on a set are under discussion, the notation 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i="1" baseline="-25000" smtClean="0"/>
              <a:t>R</a:t>
            </a:r>
            <a:r>
              <a:rPr lang="en-US" altLang="en-US" smtClean="0"/>
              <a:t> is often used to denote the equivalence class of </a:t>
            </a:r>
            <a:r>
              <a:rPr lang="en-US" altLang="en-US" i="1" smtClean="0"/>
              <a:t>a</a:t>
            </a:r>
            <a:r>
              <a:rPr lang="en-US" altLang="en-US" smtClean="0"/>
              <a:t> under </a:t>
            </a:r>
            <a:r>
              <a:rPr lang="en-US" altLang="en-US" i="1" smtClean="0"/>
              <a:t>R</a:t>
            </a:r>
            <a:r>
              <a:rPr lang="en-US" altLang="en-US" smtClean="0"/>
              <a:t>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The procedural version of this definition is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3619500"/>
            <a:ext cx="50911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369300" cy="1143000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Example 5 – </a:t>
            </a:r>
            <a:r>
              <a:rPr lang="en-US" altLang="en-US" sz="1800" i="1" smtClean="0"/>
              <a:t>Equivalence Classes of a Relation Given as a set of Ordered Pairs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82296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Let </a:t>
            </a:r>
            <a:r>
              <a:rPr lang="en-US" altLang="en-US" i="1" smtClean="0"/>
              <a:t>A</a:t>
            </a:r>
            <a:r>
              <a:rPr lang="en-US" altLang="en-US" smtClean="0"/>
              <a:t> = {0, 1, 2, 3, 4} and define a relation </a:t>
            </a:r>
            <a:r>
              <a:rPr lang="en-US" altLang="en-US" i="1" smtClean="0"/>
              <a:t>R</a:t>
            </a:r>
            <a:r>
              <a:rPr lang="en-US" altLang="en-US" smtClean="0"/>
              <a:t> on </a:t>
            </a:r>
            <a:r>
              <a:rPr lang="en-US" altLang="en-US" i="1" smtClean="0"/>
              <a:t>A</a:t>
            </a:r>
            <a:r>
              <a:rPr lang="en-US" altLang="en-US" smtClean="0"/>
              <a:t> as follows: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i="1" smtClean="0"/>
              <a:t>	R</a:t>
            </a:r>
            <a:r>
              <a:rPr lang="en-US" altLang="en-US" smtClean="0"/>
              <a:t> = {(0, 0), (0, 4), (1, 1), (1, 3), (2, 2), (3, 1), (3, 3), 	       (4, 0), (4, 4)}.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The directed graph for </a:t>
            </a:r>
            <a:r>
              <a:rPr lang="en-US" altLang="en-US" i="1" smtClean="0"/>
              <a:t>R</a:t>
            </a:r>
            <a:r>
              <a:rPr lang="en-US" altLang="en-US" smtClean="0"/>
              <a:t> is as shown below. As can be seen by inspection, </a:t>
            </a:r>
            <a:r>
              <a:rPr lang="en-US" altLang="en-US" i="1" smtClean="0"/>
              <a:t>R</a:t>
            </a:r>
            <a:r>
              <a:rPr lang="en-US" altLang="en-US" smtClean="0"/>
              <a:t> is an equivalence relation on </a:t>
            </a:r>
            <a:r>
              <a:rPr lang="en-US" altLang="en-US" i="1" smtClean="0"/>
              <a:t>A</a:t>
            </a:r>
            <a:r>
              <a:rPr lang="en-US" altLang="en-US" smtClean="0"/>
              <a:t>. Find the distinct equivalence classes of </a:t>
            </a:r>
            <a:r>
              <a:rPr lang="en-US" altLang="en-US" i="1" smtClean="0"/>
              <a:t>R</a:t>
            </a:r>
            <a:r>
              <a:rPr lang="en-US" altLang="en-US" smtClean="0"/>
              <a:t>.</a:t>
            </a:r>
            <a:endParaRPr lang="en-US" altLang="en-US" smtClean="0">
              <a:solidFill>
                <a:srgbClr val="00ADEE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 b="5241"/>
          <a:stretch>
            <a:fillRect/>
          </a:stretch>
        </p:blipFill>
        <p:spPr bwMode="auto">
          <a:xfrm>
            <a:off x="2514600" y="4572000"/>
            <a:ext cx="403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3693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5 – </a:t>
            </a:r>
            <a:r>
              <a:rPr lang="en-US" altLang="en-US" i="1" smtClean="0"/>
              <a:t>Solution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First find the equivalence class of every element of </a:t>
            </a:r>
            <a:r>
              <a:rPr lang="en-US" altLang="en-US" i="1" smtClean="0"/>
              <a:t>A</a:t>
            </a:r>
            <a:r>
              <a:rPr lang="en-US" altLang="en-US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smtClean="0">
              <a:solidFill>
                <a:srgbClr val="00ADEE"/>
              </a:solidFill>
            </a:endParaRPr>
          </a:p>
          <a:p>
            <a:pPr marL="0" indent="0">
              <a:spcBef>
                <a:spcPts val="80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Note that [0] = [4] and [1] = [3]. Thus the </a:t>
            </a:r>
            <a:r>
              <a:rPr lang="en-US" altLang="en-US" i="1" smtClean="0"/>
              <a:t>distinct </a:t>
            </a:r>
            <a:r>
              <a:rPr lang="en-US" altLang="en-US" smtClean="0"/>
              <a:t>equivalence classes of the relation are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200" smtClean="0"/>
              <a:t>		    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		      {0, 4}, {1, 3}, and {2}.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>
            <a:fillRect/>
          </a:stretch>
        </p:blipFill>
        <p:spPr bwMode="auto">
          <a:xfrm>
            <a:off x="2728913" y="1981200"/>
            <a:ext cx="3686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2590800"/>
            <a:ext cx="365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200400"/>
            <a:ext cx="33670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3743325"/>
            <a:ext cx="36623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343400"/>
            <a:ext cx="36337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Equivalence Classes of an Equivalence Relation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121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789463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68862"/>
            <a:ext cx="79152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Example 10 – </a:t>
            </a:r>
            <a:r>
              <a:rPr lang="en-US" altLang="en-US" sz="2400" i="1" smtClean="0"/>
              <a:t>Equivalence Classes of Congruence Modulo </a:t>
            </a:r>
            <a:r>
              <a:rPr lang="en-US" altLang="en-US" sz="2400" smtClean="0"/>
              <a:t>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be the relation of congruence modulo 3 on the set </a:t>
            </a:r>
            <a:r>
              <a:rPr lang="en-US" altLang="en-US" b="1" dirty="0" smtClean="0"/>
              <a:t>Z</a:t>
            </a:r>
            <a:r>
              <a:rPr lang="en-US" altLang="en-US" dirty="0" smtClean="0"/>
              <a:t> of all integers. That is, for all integers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,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Describe the distinct equivalence classes of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ADEE"/>
                </a:solidFill>
              </a:rPr>
              <a:t>Solution:  </a:t>
            </a:r>
            <a:r>
              <a:rPr lang="en-US" altLang="en-US" dirty="0" smtClean="0"/>
              <a:t>For each integer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So,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dirty="0" smtClean="0"/>
          </a:p>
          <a:p>
            <a:pPr marL="0" indent="0">
              <a:spcBef>
                <a:spcPts val="800"/>
              </a:spcBef>
              <a:buFontTx/>
              <a:buNone/>
            </a:pPr>
            <a:r>
              <a:rPr lang="en-US" altLang="en-US" dirty="0" smtClean="0"/>
              <a:t>		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08225"/>
            <a:ext cx="5715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2667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5029200"/>
            <a:ext cx="27289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467350"/>
            <a:ext cx="520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324600"/>
            <a:ext cx="565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Solution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By the quotient-remainder theorem with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= 3, the equivalence classes of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are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	[0] = 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b="1" dirty="0" smtClean="0">
                <a:sym typeface="Symbol" panose="05050102010706020507" pitchFamily="18" charset="2"/>
              </a:rPr>
              <a:t>Z</a:t>
            </a:r>
            <a:r>
              <a:rPr lang="en-US" altLang="en-US" dirty="0" smtClean="0">
                <a:sym typeface="Symbol" panose="05050102010706020507" pitchFamily="18" charset="2"/>
              </a:rPr>
              <a:t> |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= 3</a:t>
            </a:r>
            <a:r>
              <a:rPr lang="en-US" altLang="en-US" i="1" dirty="0" smtClean="0">
                <a:sym typeface="Symbol" panose="05050102010706020507" pitchFamily="18" charset="2"/>
              </a:rPr>
              <a:t>k</a:t>
            </a:r>
            <a:r>
              <a:rPr lang="en-US" altLang="en-US" dirty="0" smtClean="0">
                <a:sym typeface="Symbol" panose="05050102010706020507" pitchFamily="18" charset="2"/>
              </a:rPr>
              <a:t> for some integer </a:t>
            </a:r>
            <a:r>
              <a:rPr lang="en-US" altLang="en-US" i="1" dirty="0" smtClean="0">
                <a:sym typeface="Symbol" panose="05050102010706020507" pitchFamily="18" charset="2"/>
              </a:rPr>
              <a:t>k</a:t>
            </a:r>
            <a:r>
              <a:rPr lang="en-US" altLang="en-US" dirty="0" smtClean="0">
                <a:sym typeface="Symbol" panose="05050102010706020507" pitchFamily="18" charset="2"/>
              </a:rPr>
              <a:t>}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ym typeface="Symbol" panose="05050102010706020507" pitchFamily="18" charset="2"/>
              </a:rPr>
              <a:t>[1] = </a:t>
            </a:r>
            <a:r>
              <a:rPr lang="en-US" altLang="en-US" dirty="0" smtClean="0"/>
              <a:t>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b="1" dirty="0" smtClean="0">
                <a:sym typeface="Symbol" panose="05050102010706020507" pitchFamily="18" charset="2"/>
              </a:rPr>
              <a:t>Z</a:t>
            </a:r>
            <a:r>
              <a:rPr lang="en-US" altLang="en-US" dirty="0" smtClean="0">
                <a:sym typeface="Symbol" panose="05050102010706020507" pitchFamily="18" charset="2"/>
              </a:rPr>
              <a:t> |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= 3</a:t>
            </a:r>
            <a:r>
              <a:rPr lang="en-US" altLang="en-US" i="1" dirty="0" smtClean="0">
                <a:sym typeface="Symbol" panose="05050102010706020507" pitchFamily="18" charset="2"/>
              </a:rPr>
              <a:t>k </a:t>
            </a:r>
            <a:r>
              <a:rPr lang="en-US" altLang="en-US" dirty="0" smtClean="0">
                <a:sym typeface="Symbol" panose="05050102010706020507" pitchFamily="18" charset="2"/>
              </a:rPr>
              <a:t>+ 1 for some integer </a:t>
            </a:r>
            <a:r>
              <a:rPr lang="en-US" altLang="en-US" i="1" dirty="0" smtClean="0">
                <a:sym typeface="Symbol" panose="05050102010706020507" pitchFamily="18" charset="2"/>
              </a:rPr>
              <a:t>k</a:t>
            </a:r>
            <a:r>
              <a:rPr lang="en-US" altLang="en-US" dirty="0" smtClean="0">
                <a:sym typeface="Symbol" panose="05050102010706020507" pitchFamily="18" charset="2"/>
              </a:rPr>
              <a:t>}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ym typeface="Symbol" panose="05050102010706020507" pitchFamily="18" charset="2"/>
              </a:rPr>
              <a:t>[2] = </a:t>
            </a:r>
            <a:r>
              <a:rPr lang="en-US" altLang="en-US" dirty="0" smtClean="0"/>
              <a:t>{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b="1" dirty="0" smtClean="0">
                <a:sym typeface="Symbol" panose="05050102010706020507" pitchFamily="18" charset="2"/>
              </a:rPr>
              <a:t>Z</a:t>
            </a:r>
            <a:r>
              <a:rPr lang="en-US" altLang="en-US" dirty="0" smtClean="0">
                <a:sym typeface="Symbol" panose="05050102010706020507" pitchFamily="18" charset="2"/>
              </a:rPr>
              <a:t> | 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= 3</a:t>
            </a:r>
            <a:r>
              <a:rPr lang="en-US" altLang="en-US" i="1" dirty="0" smtClean="0">
                <a:sym typeface="Symbol" panose="05050102010706020507" pitchFamily="18" charset="2"/>
              </a:rPr>
              <a:t>k </a:t>
            </a:r>
            <a:r>
              <a:rPr lang="en-US" altLang="en-US" dirty="0" smtClean="0">
                <a:sym typeface="Symbol" panose="05050102010706020507" pitchFamily="18" charset="2"/>
              </a:rPr>
              <a:t>+ 2 for some integer </a:t>
            </a:r>
            <a:r>
              <a:rPr lang="en-US" altLang="en-US" i="1" dirty="0" smtClean="0">
                <a:sym typeface="Symbol" panose="05050102010706020507" pitchFamily="18" charset="2"/>
              </a:rPr>
              <a:t>k</a:t>
            </a:r>
            <a:r>
              <a:rPr lang="en-US" altLang="en-US" dirty="0" smtClean="0">
                <a:sym typeface="Symbol" panose="05050102010706020507" pitchFamily="18" charset="2"/>
              </a:rPr>
              <a:t>}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In words, the three classes of congruence modulo 3 are (1) the set of all integers that are divisible by 3, (2) the set of all integers that leave a remainder of 1 when divided by 3, and (3) the set of all integers that leave a remainder of 2 when divided by 3.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b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	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	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	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	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Congruence Modulo </a:t>
            </a:r>
            <a:r>
              <a:rPr lang="en-US" altLang="en-US" i="1" smtClean="0"/>
              <a:t>n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905000"/>
            <a:ext cx="84867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pPr eaLnBrk="1" hangingPunct="1"/>
            <a:r>
              <a:rPr lang="en-US" altLang="en-US" sz="3700" smtClean="0"/>
              <a:t>Example 11 – </a:t>
            </a:r>
            <a:r>
              <a:rPr lang="en-US" altLang="en-US" sz="3700" i="1" smtClean="0"/>
              <a:t>Evaluating Congruences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Determine which of the following congruences are true and which are false.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1200" dirty="0" smtClean="0"/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en-US" b="1" dirty="0" smtClean="0"/>
              <a:t>a. </a:t>
            </a:r>
            <a:r>
              <a:rPr lang="en-US" dirty="0" smtClean="0"/>
              <a:t>	                          </a:t>
            </a:r>
            <a:r>
              <a:rPr lang="en-US" b="1" dirty="0" smtClean="0"/>
              <a:t>b.</a:t>
            </a:r>
            <a:r>
              <a:rPr lang="en-US" dirty="0" smtClean="0"/>
              <a:t>                               </a:t>
            </a:r>
            <a:r>
              <a:rPr lang="en-US" b="1" dirty="0" smtClean="0"/>
              <a:t>c.</a:t>
            </a:r>
            <a:r>
              <a:rPr lang="en-US" dirty="0" smtClean="0"/>
              <a:t> </a:t>
            </a: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endParaRPr lang="en-US" dirty="0" smtClean="0">
              <a:solidFill>
                <a:srgbClr val="00ADEE"/>
              </a:solidFill>
            </a:endParaRPr>
          </a:p>
          <a:p>
            <a:pPr marL="457200" indent="-457200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rgbClr val="00ADEE"/>
                </a:solidFill>
              </a:rPr>
              <a:t>Solution:</a:t>
            </a:r>
          </a:p>
          <a:p>
            <a:pPr marL="347663" indent="-347663">
              <a:spcBef>
                <a:spcPts val="0"/>
              </a:spcBef>
              <a:buFontTx/>
              <a:buNone/>
              <a:defRPr/>
            </a:pPr>
            <a:r>
              <a:rPr lang="en-US" b="1" dirty="0" smtClean="0"/>
              <a:t>a. </a:t>
            </a:r>
            <a:r>
              <a:rPr lang="en-US" dirty="0" smtClean="0"/>
              <a:t>True. 12 – 7 = 5 = 5 </a:t>
            </a:r>
            <a:r>
              <a:rPr lang="en-US" sz="2000" b="1" dirty="0" smtClean="0">
                <a:sym typeface="Wingdings 2"/>
              </a:rPr>
              <a:t></a:t>
            </a:r>
            <a:r>
              <a:rPr lang="en-US" dirty="0" smtClean="0"/>
              <a:t> 1. Hence 5 | (12 – 7), and so</a:t>
            </a:r>
            <a:br>
              <a:rPr lang="en-US" dirty="0" smtClean="0"/>
            </a:br>
            <a:r>
              <a:rPr lang="en-US" dirty="0" smtClean="0"/>
              <a:t>12 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/>
              <a:t> 7 (mod 5).</a:t>
            </a:r>
          </a:p>
          <a:p>
            <a:pPr marL="457200" indent="-457200">
              <a:spcBef>
                <a:spcPts val="0"/>
              </a:spcBef>
              <a:buFontTx/>
              <a:buAutoNum type="alphaLcPeriod"/>
              <a:defRPr/>
            </a:pPr>
            <a:endParaRPr lang="en-US" dirty="0" smtClean="0"/>
          </a:p>
          <a:p>
            <a:pPr marL="347663" indent="-347663">
              <a:spcBef>
                <a:spcPts val="0"/>
              </a:spcBef>
              <a:buFontTx/>
              <a:buNone/>
              <a:defRPr/>
            </a:pPr>
            <a:r>
              <a:rPr lang="en-US" b="1" dirty="0" smtClean="0"/>
              <a:t>b. </a:t>
            </a:r>
            <a:r>
              <a:rPr lang="en-US" dirty="0" smtClean="0"/>
              <a:t>False. 6 – (–8) = 14, and          because 14 </a:t>
            </a:r>
            <a:r>
              <a:rPr lang="en-US" b="1" dirty="0" smtClean="0">
                <a:sym typeface="Symbol"/>
              </a:rPr>
              <a:t></a:t>
            </a:r>
            <a:r>
              <a:rPr lang="en-US" dirty="0" smtClean="0"/>
              <a:t> 4 </a:t>
            </a:r>
            <a:r>
              <a:rPr lang="en-US" sz="2000" b="1" dirty="0" smtClean="0">
                <a:sym typeface="Wingdings 2"/>
              </a:rPr>
              <a:t></a:t>
            </a:r>
            <a:r>
              <a:rPr lang="en-US" dirty="0" smtClean="0">
                <a:sym typeface="Wingdings 2"/>
              </a:rPr>
              <a:t> </a:t>
            </a:r>
            <a:r>
              <a:rPr lang="en-US" i="1" dirty="0" smtClean="0"/>
              <a:t>k</a:t>
            </a:r>
            <a:r>
              <a:rPr lang="en-US" dirty="0" smtClean="0"/>
              <a:t> for</a:t>
            </a:r>
            <a:br>
              <a:rPr lang="en-US" dirty="0" smtClean="0"/>
            </a:br>
            <a:r>
              <a:rPr lang="en-US" dirty="0" smtClean="0"/>
              <a:t>any integer </a:t>
            </a:r>
            <a:r>
              <a:rPr lang="en-US" i="1" dirty="0" smtClean="0"/>
              <a:t>k</a:t>
            </a:r>
            <a:r>
              <a:rPr lang="en-US" dirty="0" smtClean="0"/>
              <a:t>. Consequently,</a:t>
            </a:r>
          </a:p>
          <a:p>
            <a:pPr marL="457200" indent="-457200">
              <a:spcBef>
                <a:spcPts val="0"/>
              </a:spcBef>
              <a:buFontTx/>
              <a:buAutoNum type="alphaLcPeriod"/>
              <a:defRPr/>
            </a:pPr>
            <a:endParaRPr lang="en-US" dirty="0" smtClean="0"/>
          </a:p>
          <a:p>
            <a:pPr marL="347663" indent="-347663">
              <a:spcBef>
                <a:spcPts val="0"/>
              </a:spcBef>
              <a:buFontTx/>
              <a:buNone/>
              <a:defRPr/>
            </a:pPr>
            <a:r>
              <a:rPr lang="en-US" b="1" dirty="0" smtClean="0"/>
              <a:t>c. </a:t>
            </a:r>
            <a:r>
              <a:rPr lang="en-US" dirty="0" smtClean="0"/>
              <a:t>True. 3 – 3 = 0 = 7</a:t>
            </a:r>
            <a:r>
              <a:rPr lang="en-US" b="1" dirty="0" smtClean="0"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</a:t>
            </a:r>
            <a:r>
              <a:rPr lang="en-US" b="1" dirty="0" smtClean="0">
                <a:sym typeface="Wingdings 2"/>
              </a:rPr>
              <a:t> </a:t>
            </a:r>
            <a:r>
              <a:rPr lang="en-US" dirty="0" smtClean="0"/>
              <a:t>0. Hence 7 | (3 – 3), and so 3 </a:t>
            </a:r>
            <a:r>
              <a:rPr lang="en-US" dirty="0" smtClean="0">
                <a:sym typeface="Symbol"/>
              </a:rPr>
              <a:t></a:t>
            </a:r>
            <a:r>
              <a:rPr lang="en-US" dirty="0" smtClean="0"/>
              <a:t> 3</a:t>
            </a:r>
            <a:br>
              <a:rPr lang="en-US" dirty="0" smtClean="0"/>
            </a:br>
            <a:r>
              <a:rPr lang="en-US" dirty="0" smtClean="0"/>
              <a:t>(mod 7). 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1962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90775"/>
            <a:ext cx="2019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24113"/>
            <a:ext cx="1743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638675"/>
            <a:ext cx="6905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19954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Definition for Rational Numbers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For a moment, forget what you know about fractional arithmetic and look at the numbers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as </a:t>
            </a:r>
            <a:r>
              <a:rPr lang="en-US" altLang="en-US" i="1" smtClean="0"/>
              <a:t>symbols</a:t>
            </a:r>
            <a:r>
              <a:rPr lang="en-US" altLang="en-US" smtClean="0"/>
              <a:t>. Considered as symbolic expressions, these </a:t>
            </a:r>
            <a:r>
              <a:rPr lang="en-US" altLang="en-US" i="1" smtClean="0"/>
              <a:t>appear</a:t>
            </a:r>
            <a:r>
              <a:rPr lang="en-US" altLang="en-US" smtClean="0"/>
              <a:t> quite different. In fact, if they were written as ordered pairs</a:t>
            </a:r>
          </a:p>
          <a:p>
            <a:pPr marL="0" indent="0">
              <a:buFontTx/>
              <a:buNone/>
            </a:pPr>
            <a:endParaRPr lang="en-US" altLang="en-US" sz="1200" smtClean="0"/>
          </a:p>
          <a:p>
            <a:pPr marL="0" indent="0">
              <a:buFontTx/>
              <a:buNone/>
            </a:pPr>
            <a:r>
              <a:rPr lang="en-US" altLang="en-US" smtClean="0"/>
              <a:t>			(1, 3) and (2, 6)</a:t>
            </a:r>
          </a:p>
          <a:p>
            <a:pPr marL="0" indent="0">
              <a:buFontTx/>
              <a:buNone/>
            </a:pPr>
            <a:endParaRPr lang="en-US" altLang="en-US" sz="1200" smtClean="0"/>
          </a:p>
          <a:p>
            <a:pPr marL="0" indent="0">
              <a:buFontTx/>
              <a:buNone/>
            </a:pPr>
            <a:r>
              <a:rPr lang="en-US" altLang="en-US" smtClean="0"/>
              <a:t>they would </a:t>
            </a:r>
            <a:r>
              <a:rPr lang="en-US" altLang="en-US" i="1" smtClean="0"/>
              <a:t>be</a:t>
            </a:r>
            <a:r>
              <a:rPr lang="en-US" altLang="en-US" smtClean="0"/>
              <a:t> different. 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>
            <a:fillRect/>
          </a:stretch>
        </p:blipFill>
        <p:spPr bwMode="auto">
          <a:xfrm>
            <a:off x="3200400" y="2362200"/>
            <a:ext cx="2071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Definition for Rational Numbers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fact that we regard them as “the same” is a specific instance of our general agreement to regard any two numbers</a:t>
            </a:r>
          </a:p>
          <a:p>
            <a:pPr marL="0" indent="0">
              <a:buFontTx/>
              <a:buNone/>
            </a:pPr>
            <a:endParaRPr lang="en-US" altLang="en-US" sz="1200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z="1200" smtClean="0"/>
          </a:p>
          <a:p>
            <a:pPr marL="0" indent="0">
              <a:buFontTx/>
              <a:buNone/>
            </a:pPr>
            <a:r>
              <a:rPr lang="en-US" altLang="en-US" smtClean="0"/>
              <a:t>as equal provided the </a:t>
            </a:r>
            <a:r>
              <a:rPr lang="en-US" altLang="en-US" i="1" smtClean="0"/>
              <a:t>cross</a:t>
            </a:r>
            <a:r>
              <a:rPr lang="en-US" altLang="en-US" smtClean="0"/>
              <a:t> </a:t>
            </a:r>
            <a:r>
              <a:rPr lang="en-US" altLang="en-US" i="1" smtClean="0"/>
              <a:t>products</a:t>
            </a:r>
            <a:r>
              <a:rPr lang="en-US" altLang="en-US" smtClean="0"/>
              <a:t> are equal: </a:t>
            </a:r>
            <a:r>
              <a:rPr lang="en-US" altLang="en-US" i="1" smtClean="0"/>
              <a:t>ad</a:t>
            </a:r>
            <a:r>
              <a:rPr lang="en-US" altLang="en-US" smtClean="0"/>
              <a:t> = </a:t>
            </a:r>
            <a:r>
              <a:rPr lang="en-US" altLang="en-US" i="1" smtClean="0"/>
              <a:t>bc</a:t>
            </a:r>
            <a:r>
              <a:rPr lang="en-US" altLang="en-US" smtClean="0"/>
              <a:t>. This can be formalized as follows, using the language of equivalence relations.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7" b="12521"/>
          <a:stretch>
            <a:fillRect/>
          </a:stretch>
        </p:blipFill>
        <p:spPr bwMode="auto">
          <a:xfrm>
            <a:off x="3200400" y="2743200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Relation Induced by a Partition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00200"/>
            <a:ext cx="84582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Example 12 – </a:t>
            </a:r>
            <a:r>
              <a:rPr lang="en-US" altLang="en-US" sz="2200" i="1" smtClean="0"/>
              <a:t>Rational Numbers Are Really Equivalence Classes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Let </a:t>
            </a:r>
            <a:r>
              <a:rPr lang="en-US" i="1" dirty="0" smtClean="0"/>
              <a:t>A</a:t>
            </a:r>
            <a:r>
              <a:rPr lang="en-US" dirty="0" smtClean="0"/>
              <a:t> be the set of all ordered pairs of integers for which the second element of the pair is nonzero. Symbolically,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200" dirty="0" smtClean="0"/>
              <a:t>		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		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1200" dirty="0" smtClean="0">
              <a:solidFill>
                <a:srgbClr val="00ADEE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Define a relation </a:t>
            </a:r>
            <a:r>
              <a:rPr lang="en-US" i="1" dirty="0" smtClean="0"/>
              <a:t>R</a:t>
            </a:r>
            <a:r>
              <a:rPr lang="en-US" dirty="0" smtClean="0"/>
              <a:t> on </a:t>
            </a:r>
            <a:r>
              <a:rPr lang="en-US" i="1" dirty="0" smtClean="0"/>
              <a:t>A</a:t>
            </a:r>
            <a:r>
              <a:rPr lang="en-US" dirty="0" smtClean="0"/>
              <a:t> as follows: For all 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), (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,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Then, </a:t>
            </a:r>
            <a:r>
              <a:rPr lang="en-US" i="1" dirty="0" smtClean="0"/>
              <a:t>R</a:t>
            </a:r>
            <a:r>
              <a:rPr lang="en-US" dirty="0" smtClean="0"/>
              <a:t> is an equivalence relation.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900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467100"/>
            <a:ext cx="40449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347913"/>
            <a:ext cx="26479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12(a) – </a:t>
            </a:r>
            <a:r>
              <a:rPr lang="en-US" altLang="en-US" i="1" smtClean="0"/>
              <a:t>Solution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Proof that </a:t>
            </a:r>
            <a:r>
              <a:rPr lang="en-US" altLang="en-US" b="1" i="1" dirty="0" smtClean="0"/>
              <a:t>R</a:t>
            </a:r>
            <a:r>
              <a:rPr lang="en-US" altLang="en-US" b="1" dirty="0" smtClean="0"/>
              <a:t> is transitive</a:t>
            </a:r>
            <a:r>
              <a:rPr lang="en-US" altLang="en-US" dirty="0" smtClean="0"/>
              <a:t>: Suppose 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), (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 d), and (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f</a:t>
            </a:r>
            <a:r>
              <a:rPr lang="en-US" altLang="en-US" sz="400" dirty="0" smtClean="0"/>
              <a:t> </a:t>
            </a:r>
            <a:r>
              <a:rPr lang="en-US" altLang="en-US" dirty="0" smtClean="0"/>
              <a:t>) are particular but arbitrarily chosen elements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such that 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d</a:t>
            </a:r>
            <a:r>
              <a:rPr lang="en-US" altLang="en-US" sz="400" i="1" dirty="0" smtClean="0"/>
              <a:t> </a:t>
            </a:r>
            <a:r>
              <a:rPr lang="en-US" altLang="en-US" dirty="0" smtClean="0"/>
              <a:t>) and (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d</a:t>
            </a:r>
            <a:r>
              <a:rPr lang="en-US" altLang="en-US" sz="400" i="1" dirty="0" smtClean="0"/>
              <a:t> </a:t>
            </a:r>
            <a:r>
              <a:rPr lang="en-US" altLang="en-US" dirty="0" smtClean="0"/>
              <a:t>)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f</a:t>
            </a:r>
            <a:r>
              <a:rPr lang="en-US" altLang="en-US" sz="400" dirty="0" smtClean="0"/>
              <a:t>  </a:t>
            </a:r>
            <a:r>
              <a:rPr lang="en-US" altLang="en-US" dirty="0" smtClean="0"/>
              <a:t>).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i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i="1" dirty="0" smtClean="0"/>
              <a:t>[We must show that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)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f</a:t>
            </a:r>
            <a:r>
              <a:rPr lang="en-US" altLang="en-US" sz="400" dirty="0" smtClean="0"/>
              <a:t>  </a:t>
            </a:r>
            <a:r>
              <a:rPr lang="en-US" altLang="en-US" dirty="0" smtClean="0"/>
              <a:t>).</a:t>
            </a:r>
            <a:r>
              <a:rPr lang="en-US" altLang="en-US" i="1" dirty="0" smtClean="0"/>
              <a:t>]</a:t>
            </a:r>
            <a:r>
              <a:rPr lang="en-US" altLang="en-US" dirty="0" smtClean="0"/>
              <a:t> By definition of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,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Since the second elements of all ordered pairs in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are nonzero,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</a:t>
            </a:r>
            <a:r>
              <a:rPr lang="en-US" altLang="en-US" dirty="0" smtClean="0"/>
              <a:t> 0, </a:t>
            </a:r>
            <a:r>
              <a:rPr lang="en-US" altLang="en-US" i="1" dirty="0" smtClean="0"/>
              <a:t>d </a:t>
            </a:r>
            <a:r>
              <a:rPr lang="en-US" altLang="en-US" b="1" dirty="0" smtClean="0">
                <a:sym typeface="Symbol" panose="05050102010706020507" pitchFamily="18" charset="2"/>
              </a:rPr>
              <a:t></a:t>
            </a:r>
            <a:r>
              <a:rPr lang="en-US" altLang="en-US" dirty="0" smtClean="0"/>
              <a:t> 0, and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</a:t>
            </a:r>
            <a:r>
              <a:rPr lang="en-US" altLang="en-US" dirty="0" smtClean="0"/>
              <a:t> 0.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719513"/>
            <a:ext cx="42386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12(a) – </a:t>
            </a:r>
            <a:r>
              <a:rPr lang="en-US" altLang="en-US" i="1" smtClean="0"/>
              <a:t>Solution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Multiply both sides of equation (1) by </a:t>
            </a:r>
            <a:r>
              <a:rPr lang="en-US" altLang="en-US" i="1" smtClean="0"/>
              <a:t>f </a:t>
            </a:r>
            <a:r>
              <a:rPr lang="en-US" altLang="en-US" smtClean="0"/>
              <a:t>and both sides of equation (2) by </a:t>
            </a:r>
            <a:r>
              <a:rPr lang="en-US" altLang="en-US" i="1" smtClean="0"/>
              <a:t>b</a:t>
            </a:r>
            <a:r>
              <a:rPr lang="en-US" altLang="en-US" smtClean="0"/>
              <a:t> to obtain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Thus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and, since </a:t>
            </a:r>
            <a:r>
              <a:rPr lang="en-US" altLang="en-US" i="1" smtClean="0"/>
              <a:t>d</a:t>
            </a:r>
            <a:r>
              <a:rPr lang="en-US" altLang="en-US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</a:t>
            </a:r>
            <a:r>
              <a:rPr lang="en-US" altLang="en-US" smtClean="0"/>
              <a:t> 0, it follows from the cancellation law for multiplication that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It follows, by definition of </a:t>
            </a:r>
            <a:r>
              <a:rPr lang="en-US" altLang="en-US" i="1" smtClean="0"/>
              <a:t>R</a:t>
            </a:r>
            <a:r>
              <a:rPr lang="en-US" altLang="en-US" smtClean="0"/>
              <a:t>, that (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) </a:t>
            </a:r>
            <a:r>
              <a:rPr lang="en-US" altLang="en-US" i="1" smtClean="0"/>
              <a:t>R</a:t>
            </a:r>
            <a:r>
              <a:rPr lang="en-US" altLang="en-US" smtClean="0"/>
              <a:t> (</a:t>
            </a:r>
            <a:r>
              <a:rPr lang="en-US" altLang="en-US" i="1" smtClean="0"/>
              <a:t>e</a:t>
            </a:r>
            <a:r>
              <a:rPr lang="en-US" altLang="en-US" smtClean="0"/>
              <a:t>,</a:t>
            </a:r>
            <a:r>
              <a:rPr lang="en-US" altLang="en-US" i="1" smtClean="0"/>
              <a:t> f</a:t>
            </a:r>
            <a:r>
              <a:rPr lang="en-US" altLang="en-US" sz="400" i="1" smtClean="0"/>
              <a:t> </a:t>
            </a:r>
            <a:r>
              <a:rPr lang="en-US" altLang="en-US" smtClean="0"/>
              <a:t>) </a:t>
            </a:r>
            <a:r>
              <a:rPr lang="en-US" altLang="en-US" i="1" smtClean="0"/>
              <a:t>[as was to be shown].</a:t>
            </a:r>
            <a:r>
              <a:rPr lang="en-US" altLang="en-US" sz="1200" i="1" smtClean="0"/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i="1" smtClean="0"/>
              <a:t>	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2362200"/>
            <a:ext cx="50720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200400"/>
            <a:ext cx="1628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5720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12(b) – </a:t>
            </a:r>
            <a:r>
              <a:rPr lang="en-US" altLang="en-US" i="1" smtClean="0"/>
              <a:t>Solution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There is one equivalence class for each distinct rational number.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Each equivalence class consists of all ordered pairs (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) that, if written as fractions </a:t>
            </a:r>
            <a:r>
              <a:rPr lang="en-US" altLang="en-US" i="1" smtClean="0"/>
              <a:t>a</a:t>
            </a:r>
            <a:r>
              <a:rPr lang="en-US" altLang="en-US" smtClean="0"/>
              <a:t>/</a:t>
            </a:r>
            <a:r>
              <a:rPr lang="en-US" altLang="en-US" i="1" smtClean="0"/>
              <a:t>b</a:t>
            </a:r>
            <a:r>
              <a:rPr lang="en-US" altLang="en-US" smtClean="0"/>
              <a:t>, would equal each other.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The reason for this is that the condition for two rational numbers to be equal is the same as the condition for two ordered pairs to be related.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12(b) – </a:t>
            </a:r>
            <a:r>
              <a:rPr lang="en-US" altLang="en-US" i="1" smtClean="0"/>
              <a:t>Solution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For instance, the class of (1, 2) is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since                                             and so forth.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smtClean="0"/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981200"/>
            <a:ext cx="80629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819400"/>
            <a:ext cx="35067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Example 1 – </a:t>
            </a:r>
            <a:r>
              <a:rPr lang="en-US" altLang="en-US" sz="3200" i="1" smtClean="0"/>
              <a:t>Relation Induced by a Partition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8534400" cy="525621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= {0, 1, 2, 3, 4} and consider the following partition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4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			{0, 3, 4}, {1}, {2}.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Find the relation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induced by this partition.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ADEE"/>
                </a:solidFill>
              </a:rPr>
              <a:t>Solution:  </a:t>
            </a:r>
            <a:r>
              <a:rPr lang="en-US" altLang="en-US" dirty="0" smtClean="0"/>
              <a:t>Since {0, 3, 4} is a subset of the partition,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	0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3 because both 0 and 3 are in {0, 3, 4},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ADEE"/>
                </a:solidFill>
              </a:rPr>
              <a:t>	</a:t>
            </a:r>
            <a:r>
              <a:rPr lang="en-US" altLang="en-US" dirty="0" smtClean="0"/>
              <a:t>3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0 because both 3 and 0 are in {0, 3, 4}, …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ADE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t-BR" altLang="en-US" dirty="0" smtClean="0"/>
              <a:t>Hence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pt-BR" altLang="en-US" sz="12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t-BR" altLang="en-US" i="1" dirty="0" smtClean="0"/>
              <a:t>R</a:t>
            </a:r>
            <a:r>
              <a:rPr lang="pt-BR" altLang="en-US" dirty="0" smtClean="0"/>
              <a:t> = {(0, 0), (0, 3), (0, 4), (1, 1), (2, 2), (3, 0), (3, 3), (3, 4),    </a:t>
            </a:r>
            <a:br>
              <a:rPr lang="pt-BR" altLang="en-US" dirty="0" smtClean="0"/>
            </a:br>
            <a:r>
              <a:rPr lang="pt-BR" altLang="en-US" dirty="0" smtClean="0"/>
              <a:t>       (4, 0), (4, 3), (4, 4)}.</a:t>
            </a: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Relation Induced by a Partition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A</a:t>
            </a:r>
            <a:r>
              <a:rPr lang="en-US" altLang="en-US" dirty="0" smtClean="0"/>
              <a:t> relation induced by a partition of a set satisfies all three properties: reflexivity, symmetry, and transitivity.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971800"/>
            <a:ext cx="830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Definition of an Equivalence Relation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A relation on a set that satisfies the three properties of reflexivity, symmetry, and transitivity is called an </a:t>
            </a:r>
            <a:r>
              <a:rPr lang="en-US" altLang="en-US" i="1" dirty="0" smtClean="0"/>
              <a:t>equivalence relation</a:t>
            </a: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Thus, the relation induced by a partition is an equivalence relation.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036888"/>
            <a:ext cx="83439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Example 2 – </a:t>
            </a:r>
            <a:r>
              <a:rPr lang="en-US" altLang="en-US" sz="2400" i="1" smtClean="0"/>
              <a:t>An Equivalence Relation on a Set of Subsets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Let </a:t>
            </a:r>
            <a:r>
              <a:rPr lang="en-US" altLang="en-US" i="1" smtClean="0"/>
              <a:t>X</a:t>
            </a:r>
            <a:r>
              <a:rPr lang="en-US" altLang="en-US" smtClean="0"/>
              <a:t> be the set of all nonempty subsets of {1, 2, 3}. Then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	</a:t>
            </a:r>
            <a:r>
              <a:rPr lang="en-US" altLang="en-US" i="1" smtClean="0"/>
              <a:t>X</a:t>
            </a:r>
            <a:r>
              <a:rPr lang="en-US" altLang="en-US" smtClean="0"/>
              <a:t> = {{1}, {2}, {3}, {1, 2}, {1, 3}, {2, 3}, {1, 2, 3}}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Define a relation </a:t>
            </a:r>
            <a:r>
              <a:rPr lang="en-US" altLang="en-US" b="1" smtClean="0"/>
              <a:t>R</a:t>
            </a:r>
            <a:r>
              <a:rPr lang="en-US" altLang="en-US" smtClean="0"/>
              <a:t> on </a:t>
            </a:r>
            <a:r>
              <a:rPr lang="en-US" altLang="en-US" i="1" smtClean="0"/>
              <a:t>X</a:t>
            </a:r>
            <a:r>
              <a:rPr lang="en-US" altLang="en-US" smtClean="0"/>
              <a:t> as follows: For all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in </a:t>
            </a:r>
            <a:r>
              <a:rPr lang="en-US" altLang="en-US" i="1" smtClean="0"/>
              <a:t>X</a:t>
            </a:r>
            <a:r>
              <a:rPr lang="en-US" altLang="en-US" smtClean="0"/>
              <a:t>,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	</a:t>
            </a:r>
            <a:r>
              <a:rPr lang="en-US" altLang="en-US" i="1" smtClean="0"/>
              <a:t>A</a:t>
            </a:r>
            <a:r>
              <a:rPr lang="en-US" altLang="en-US" smtClean="0"/>
              <a:t> </a:t>
            </a:r>
            <a:r>
              <a:rPr lang="en-US" altLang="en-US" b="1" smtClean="0"/>
              <a:t>R</a:t>
            </a:r>
            <a:r>
              <a:rPr lang="en-US" altLang="en-US" smtClean="0"/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 ⇔ the least element of </a:t>
            </a:r>
            <a:r>
              <a:rPr lang="en-US" altLang="en-US" i="1" smtClean="0"/>
              <a:t>A</a:t>
            </a:r>
            <a:r>
              <a:rPr lang="en-US" altLang="en-US" smtClean="0"/>
              <a:t> equals the least 	element of </a:t>
            </a:r>
            <a:r>
              <a:rPr lang="en-US" altLang="en-US" i="1" smtClean="0"/>
              <a:t>B</a:t>
            </a:r>
            <a:r>
              <a:rPr lang="en-US" altLang="en-US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Prove that </a:t>
            </a:r>
            <a:r>
              <a:rPr lang="en-US" altLang="en-US" b="1" smtClean="0"/>
              <a:t>R</a:t>
            </a:r>
            <a:r>
              <a:rPr lang="en-US" altLang="en-US" smtClean="0"/>
              <a:t> is an equivalence relation on </a:t>
            </a:r>
            <a:r>
              <a:rPr lang="en-US" altLang="en-US" i="1" smtClean="0"/>
              <a:t>X</a:t>
            </a:r>
            <a:r>
              <a:rPr lang="en-US" altLang="en-US" smtClean="0"/>
              <a:t>.</a:t>
            </a:r>
            <a:endParaRPr lang="en-US" altLang="en-US" smtClean="0">
              <a:solidFill>
                <a:srgbClr val="00ADE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8305800" cy="525621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is reflexive:</a:t>
            </a:r>
            <a:r>
              <a:rPr lang="en-US" altLang="en-US" dirty="0" smtClean="0"/>
              <a:t> Suppose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is a nonempty subset of {1, 2, 3}. </a:t>
            </a:r>
            <a:r>
              <a:rPr lang="en-US" altLang="en-US" i="1" dirty="0" smtClean="0"/>
              <a:t>[We must show that A </a:t>
            </a:r>
            <a:r>
              <a:rPr lang="en-US" altLang="en-US" b="1" dirty="0" smtClean="0"/>
              <a:t>R</a:t>
            </a:r>
            <a:r>
              <a:rPr lang="en-US" altLang="en-US" i="1" dirty="0" smtClean="0"/>
              <a:t> A</a:t>
            </a:r>
            <a:r>
              <a:rPr lang="en-US" altLang="en-US" dirty="0" smtClean="0"/>
              <a:t>.</a:t>
            </a:r>
            <a:r>
              <a:rPr lang="en-US" altLang="en-US" i="1" dirty="0" smtClean="0"/>
              <a:t>]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i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T</a:t>
            </a:r>
            <a:r>
              <a:rPr lang="en-US" altLang="en-US" dirty="0" smtClean="0"/>
              <a:t>he least element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equals the least element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 Thus, by definition of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00ADE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R is symmetric: </a:t>
            </a:r>
            <a:r>
              <a:rPr lang="en-US" altLang="en-US" dirty="0" smtClean="0"/>
              <a:t>Suppose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are nonempty subsets of {1, 2, 3} and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. </a:t>
            </a:r>
            <a:r>
              <a:rPr lang="en-US" altLang="en-US" i="1" dirty="0" smtClean="0"/>
              <a:t>[We must show that B </a:t>
            </a:r>
            <a:r>
              <a:rPr lang="en-US" altLang="en-US" b="1" dirty="0" smtClean="0"/>
              <a:t>R</a:t>
            </a:r>
            <a:r>
              <a:rPr lang="en-US" altLang="en-US" i="1" dirty="0" smtClean="0"/>
              <a:t> A</a:t>
            </a:r>
            <a:r>
              <a:rPr lang="en-US" altLang="en-US" dirty="0" smtClean="0"/>
              <a:t>.</a:t>
            </a:r>
            <a:r>
              <a:rPr lang="en-US" altLang="en-US" i="1" dirty="0" smtClean="0"/>
              <a:t>]</a:t>
            </a:r>
            <a:r>
              <a:rPr lang="en-US" altLang="en-US" dirty="0" smtClean="0"/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Since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, the least element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equals the least element of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But this implies that the least element of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equals the least element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and so, by definition of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smtClean="0"/>
              <a:t>R is transitive:</a:t>
            </a:r>
            <a:r>
              <a:rPr lang="en-US" altLang="en-US" smtClean="0"/>
              <a:t> Suppose 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, and </a:t>
            </a:r>
            <a:r>
              <a:rPr lang="en-US" altLang="en-US" i="1" smtClean="0"/>
              <a:t>C</a:t>
            </a:r>
            <a:r>
              <a:rPr lang="en-US" altLang="en-US" smtClean="0"/>
              <a:t> are nonempty subsets of {1, 2, 3}, </a:t>
            </a:r>
            <a:r>
              <a:rPr lang="en-US" altLang="en-US" i="1" smtClean="0"/>
              <a:t>A</a:t>
            </a:r>
            <a:r>
              <a:rPr lang="en-US" altLang="en-US" smtClean="0"/>
              <a:t> </a:t>
            </a:r>
            <a:r>
              <a:rPr lang="en-US" altLang="en-US" b="1" smtClean="0"/>
              <a:t>R</a:t>
            </a:r>
            <a:r>
              <a:rPr lang="en-US" altLang="en-US" smtClean="0"/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, and </a:t>
            </a:r>
            <a:r>
              <a:rPr lang="en-US" altLang="en-US" i="1" smtClean="0"/>
              <a:t>B</a:t>
            </a:r>
            <a:r>
              <a:rPr lang="en-US" altLang="en-US" smtClean="0"/>
              <a:t> </a:t>
            </a:r>
            <a:r>
              <a:rPr lang="en-US" altLang="en-US" b="1" smtClean="0"/>
              <a:t>R</a:t>
            </a:r>
            <a:r>
              <a:rPr lang="en-US" altLang="en-US" smtClean="0"/>
              <a:t> </a:t>
            </a:r>
            <a:r>
              <a:rPr lang="en-US" altLang="en-US" i="1" smtClean="0"/>
              <a:t>C</a:t>
            </a:r>
            <a:r>
              <a:rPr lang="en-US" altLang="en-US" smtClean="0"/>
              <a:t>. </a:t>
            </a:r>
            <a:r>
              <a:rPr lang="en-US" altLang="en-US" i="1" smtClean="0"/>
              <a:t>[We must show that A </a:t>
            </a:r>
            <a:r>
              <a:rPr lang="en-US" altLang="en-US" b="1" smtClean="0"/>
              <a:t>R</a:t>
            </a:r>
            <a:r>
              <a:rPr lang="en-US" altLang="en-US" i="1" smtClean="0"/>
              <a:t> C</a:t>
            </a:r>
            <a:r>
              <a:rPr lang="en-US" altLang="en-US" smtClean="0"/>
              <a:t>.</a:t>
            </a:r>
            <a:r>
              <a:rPr lang="en-US" altLang="en-US" i="1" smtClean="0"/>
              <a:t>]</a:t>
            </a:r>
            <a:r>
              <a:rPr lang="en-US" altLang="en-US" smtClean="0"/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Since </a:t>
            </a:r>
            <a:r>
              <a:rPr lang="en-US" altLang="en-US" i="1" smtClean="0"/>
              <a:t>A</a:t>
            </a:r>
            <a:r>
              <a:rPr lang="en-US" altLang="en-US" smtClean="0"/>
              <a:t> </a:t>
            </a:r>
            <a:r>
              <a:rPr lang="en-US" altLang="en-US" b="1" smtClean="0"/>
              <a:t>R</a:t>
            </a:r>
            <a:r>
              <a:rPr lang="en-US" altLang="en-US" smtClean="0"/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, the least element of </a:t>
            </a:r>
            <a:r>
              <a:rPr lang="en-US" altLang="en-US" i="1" smtClean="0"/>
              <a:t>A</a:t>
            </a:r>
            <a:r>
              <a:rPr lang="en-US" altLang="en-US" smtClean="0"/>
              <a:t> equals the least element of </a:t>
            </a:r>
            <a:r>
              <a:rPr lang="en-US" altLang="en-US" i="1" smtClean="0"/>
              <a:t>B</a:t>
            </a:r>
            <a:r>
              <a:rPr lang="en-US" altLang="en-US" smtClean="0"/>
              <a:t> and since </a:t>
            </a:r>
            <a:r>
              <a:rPr lang="en-US" altLang="en-US" i="1" smtClean="0"/>
              <a:t>B</a:t>
            </a:r>
            <a:r>
              <a:rPr lang="en-US" altLang="en-US" smtClean="0"/>
              <a:t> </a:t>
            </a:r>
            <a:r>
              <a:rPr lang="en-US" altLang="en-US" b="1" smtClean="0"/>
              <a:t>R</a:t>
            </a:r>
            <a:r>
              <a:rPr lang="en-US" altLang="en-US" smtClean="0"/>
              <a:t> </a:t>
            </a:r>
            <a:r>
              <a:rPr lang="en-US" altLang="en-US" i="1" smtClean="0"/>
              <a:t>C</a:t>
            </a:r>
            <a:r>
              <a:rPr lang="en-US" altLang="en-US" smtClean="0"/>
              <a:t>, the least element of </a:t>
            </a:r>
            <a:r>
              <a:rPr lang="en-US" altLang="en-US" i="1" smtClean="0"/>
              <a:t>B</a:t>
            </a:r>
            <a:r>
              <a:rPr lang="en-US" altLang="en-US" smtClean="0"/>
              <a:t> equals the least element of </a:t>
            </a:r>
            <a:r>
              <a:rPr lang="en-US" altLang="en-US" i="1" smtClean="0"/>
              <a:t>C</a:t>
            </a:r>
            <a:r>
              <a:rPr lang="en-US" altLang="en-US" smtClean="0"/>
              <a:t>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Thus the least element of </a:t>
            </a:r>
            <a:r>
              <a:rPr lang="en-US" altLang="en-US" i="1" smtClean="0"/>
              <a:t>A</a:t>
            </a:r>
            <a:r>
              <a:rPr lang="en-US" altLang="en-US" smtClean="0"/>
              <a:t> equals the least element of </a:t>
            </a:r>
            <a:r>
              <a:rPr lang="en-US" altLang="en-US" i="1" smtClean="0"/>
              <a:t>C</a:t>
            </a:r>
            <a:r>
              <a:rPr lang="en-US" altLang="en-US" smtClean="0"/>
              <a:t>, and so, by definition of </a:t>
            </a:r>
            <a:r>
              <a:rPr lang="en-US" altLang="en-US" b="1" smtClean="0"/>
              <a:t>R</a:t>
            </a:r>
            <a:r>
              <a:rPr lang="en-US" altLang="en-US" smtClean="0"/>
              <a:t>, </a:t>
            </a:r>
            <a:r>
              <a:rPr lang="en-US" altLang="en-US" i="1" smtClean="0"/>
              <a:t>A</a:t>
            </a:r>
            <a:r>
              <a:rPr lang="en-US" altLang="en-US" smtClean="0"/>
              <a:t> </a:t>
            </a:r>
            <a:r>
              <a:rPr lang="en-US" altLang="en-US" b="1" smtClean="0"/>
              <a:t>R</a:t>
            </a:r>
            <a:r>
              <a:rPr lang="en-US" altLang="en-US" smtClean="0"/>
              <a:t> </a:t>
            </a:r>
            <a:r>
              <a:rPr lang="en-US" altLang="en-US" i="1" smtClean="0"/>
              <a:t>C</a:t>
            </a:r>
            <a:r>
              <a:rPr lang="en-US" altLang="en-US" smtClean="0"/>
              <a:t>.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Equivalence Classes of an Equivalence Relation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Suppose there is an equivalence relation on a certain set. </a:t>
            </a:r>
            <a:br>
              <a:rPr lang="en-US" altLang="en-US" smtClean="0"/>
            </a:br>
            <a:r>
              <a:rPr lang="en-US" altLang="en-US" smtClean="0"/>
              <a:t>If </a:t>
            </a:r>
            <a:r>
              <a:rPr lang="en-US" altLang="en-US" i="1" smtClean="0"/>
              <a:t>a</a:t>
            </a:r>
            <a:r>
              <a:rPr lang="en-US" altLang="en-US" smtClean="0"/>
              <a:t> is any particular element of the set, then one can ask, “What is the subset of all elements that are related to </a:t>
            </a:r>
            <a:r>
              <a:rPr lang="en-US" altLang="en-US" i="1" smtClean="0"/>
              <a:t>a</a:t>
            </a:r>
            <a:r>
              <a:rPr lang="en-US" altLang="en-US" smtClean="0"/>
              <a:t>?” This subset is called the </a:t>
            </a:r>
            <a:r>
              <a:rPr lang="en-US" altLang="en-US" i="1" smtClean="0"/>
              <a:t>equivalence class </a:t>
            </a:r>
            <a:r>
              <a:rPr lang="en-US" altLang="en-US" smtClean="0"/>
              <a:t>of </a:t>
            </a:r>
            <a:r>
              <a:rPr lang="en-US" altLang="en-US" i="1" smtClean="0"/>
              <a:t>a</a:t>
            </a:r>
            <a:r>
              <a:rPr lang="en-US" altLang="en-US" smtClean="0"/>
              <a:t>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352800"/>
            <a:ext cx="78374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1660</TotalTime>
  <Words>1074</Words>
  <Application>Microsoft Office PowerPoint</Application>
  <PresentationFormat>全屏显示(4:3)</PresentationFormat>
  <Paragraphs>193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Arial</vt:lpstr>
      <vt:lpstr>Symbol</vt:lpstr>
      <vt:lpstr>Wingdings 2</vt:lpstr>
      <vt:lpstr>McKBAlgP8</vt:lpstr>
      <vt:lpstr>The Relation Induced by a Partition</vt:lpstr>
      <vt:lpstr>The Relation Induced by a Partition</vt:lpstr>
      <vt:lpstr>Example 1 – Relation Induced by a Partition</vt:lpstr>
      <vt:lpstr>The Relation Induced by a Partition</vt:lpstr>
      <vt:lpstr>Definition of an Equivalence Relation</vt:lpstr>
      <vt:lpstr>Example 2 – An Equivalence Relation on a Set of Subsets</vt:lpstr>
      <vt:lpstr>Example 2 – Solution</vt:lpstr>
      <vt:lpstr>Example 2 – Solution</vt:lpstr>
      <vt:lpstr>Equivalence Classes of an Equivalence Relation</vt:lpstr>
      <vt:lpstr>Equivalence Classes of an Equivalence Relation</vt:lpstr>
      <vt:lpstr>Example 5 – Equivalence Classes of a Relation Given as a set of Ordered Pairs</vt:lpstr>
      <vt:lpstr>Example 5 – Solution</vt:lpstr>
      <vt:lpstr>Equivalence Classes of an Equivalence Relation</vt:lpstr>
      <vt:lpstr>Example 10 – Equivalence Classes of Congruence Modulo 3</vt:lpstr>
      <vt:lpstr>Example 10 – Solution</vt:lpstr>
      <vt:lpstr>Congruence Modulo n</vt:lpstr>
      <vt:lpstr>Example 11 – Evaluating Congruences</vt:lpstr>
      <vt:lpstr>A Definition for Rational Numbers</vt:lpstr>
      <vt:lpstr>A Definition for Rational Numbers</vt:lpstr>
      <vt:lpstr>Example 12 – Rational Numbers Are Really Equivalence Classes</vt:lpstr>
      <vt:lpstr>Example 12(a) – Solution</vt:lpstr>
      <vt:lpstr>Example 12(a) – Solution</vt:lpstr>
      <vt:lpstr>Example 12(b) – Solution</vt:lpstr>
      <vt:lpstr>Example 12(b) – 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724</cp:revision>
  <dcterms:created xsi:type="dcterms:W3CDTF">2010-10-18T10:39:55Z</dcterms:created>
  <dcterms:modified xsi:type="dcterms:W3CDTF">2017-06-11T19:23:45Z</dcterms:modified>
</cp:coreProperties>
</file>