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301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60" r:id="rId10"/>
    <p:sldId id="361" r:id="rId11"/>
    <p:sldId id="308" r:id="rId12"/>
    <p:sldId id="302" r:id="rId13"/>
    <p:sldId id="363" r:id="rId14"/>
    <p:sldId id="346" r:id="rId15"/>
    <p:sldId id="358" r:id="rId16"/>
    <p:sldId id="362" r:id="rId17"/>
    <p:sldId id="353" r:id="rId18"/>
    <p:sldId id="356" r:id="rId19"/>
    <p:sldId id="309" r:id="rId20"/>
    <p:sldId id="319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  <a:srgbClr val="CBDB2B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2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D1D0278-D805-4F8B-9A89-42E61E5A0407}" type="datetimeFigureOut">
              <a:rPr lang="en-US"/>
              <a:pPr>
                <a:defRPr/>
              </a:pPr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804AE5-5576-44A5-B366-3E97A6375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629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B8B4B2-2B0E-4260-9A40-04FE91170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63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6249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9773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51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597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964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880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898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987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51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039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0850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99E0091-99F0-46B0-BE78-2F5ED4943AF3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750" dirty="0" smtClean="0"/>
              <a:t>Reflexivity, Symmetry, and Transitivity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Let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= {2, 3, 4, 6, 7, 9} and define a relation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on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as follows: For all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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Then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2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2 because 2 – 2 = 0, and 3 | 0.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	and similarly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3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3, 4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4, 6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6, 7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7, and 9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9.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Also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6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3 because 6 – 3 = 3, and 3 | 3.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3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6 because 3 – 6 = –(6 – 3) = –3, and 3 | (–3).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Similarly, 3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9, 9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3, 6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9, 9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6, 4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7, and 7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4.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3"/>
          <a:stretch>
            <a:fillRect/>
          </a:stretch>
        </p:blipFill>
        <p:spPr bwMode="auto">
          <a:xfrm>
            <a:off x="3128963" y="2454275"/>
            <a:ext cx="28908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Example 1 – </a:t>
            </a:r>
            <a:r>
              <a:rPr lang="en-US" altLang="en-US" sz="2800" i="1" smtClean="0"/>
              <a:t>Properties of Relations on Finite Sets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Let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= {0, 1, 2, 3} and define relation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on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as follows: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5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  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= {(0, 1), (2, 3)}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reflexive? symmetric? transitive?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>
              <a:solidFill>
                <a:srgbClr val="00ADEE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  <a:r>
              <a:rPr lang="en-US" altLang="en-US" dirty="0" smtClean="0"/>
              <a:t> The directed graph of </a:t>
            </a:r>
            <a:r>
              <a:rPr lang="en-US" altLang="en-US" i="1" dirty="0"/>
              <a:t>T</a:t>
            </a:r>
            <a:r>
              <a:rPr lang="en-US" altLang="en-US" dirty="0" smtClean="0"/>
              <a:t> is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>
              <a:solidFill>
                <a:srgbClr val="00ADEE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78325"/>
            <a:ext cx="180975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4911725"/>
            <a:ext cx="1771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67200" y="4267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Reflexive?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47961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Symmetric?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4796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5334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Transitive?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5329535"/>
            <a:ext cx="245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 (vacuously)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2437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700" smtClean="0"/>
              <a:t>Properties of Relations on Infinite Sets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Suppose a relation </a:t>
            </a:r>
            <a:r>
              <a:rPr lang="en-US" altLang="en-US" i="1" smtClean="0"/>
              <a:t>R</a:t>
            </a:r>
            <a:r>
              <a:rPr lang="en-US" altLang="en-US" smtClean="0"/>
              <a:t> is defined on an infinite set </a:t>
            </a:r>
            <a:r>
              <a:rPr lang="en-US" altLang="en-US" i="1" smtClean="0"/>
              <a:t>A</a:t>
            </a:r>
            <a:r>
              <a:rPr lang="en-US" altLang="en-US" smtClean="0"/>
              <a:t>. To prove the relation is reflexive, symmetric, or transitive, first write down what is to be proved. For instance, for symmetry you need to prove that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                           </a:t>
            </a:r>
            <a:r>
              <a:rPr lang="en-US" altLang="en-US" b="1" smtClean="0">
                <a:sym typeface="Symbol" panose="05050102010706020507" pitchFamily="18" charset="2"/>
              </a:rPr>
              <a:t></a:t>
            </a:r>
            <a:r>
              <a:rPr lang="en-US" altLang="en-US" smtClean="0">
                <a:sym typeface="Symbol" panose="05050102010706020507" pitchFamily="18" charset="2"/>
              </a:rPr>
              <a:t> </a:t>
            </a:r>
            <a:r>
              <a:rPr lang="en-US" altLang="en-US" i="1" smtClean="0"/>
              <a:t>x</a:t>
            </a:r>
            <a:r>
              <a:rPr lang="en-US" altLang="en-US" smtClean="0"/>
              <a:t>, </a:t>
            </a:r>
            <a:r>
              <a:rPr lang="en-US" altLang="en-US" i="1" smtClean="0"/>
              <a:t>y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A</a:t>
            </a:r>
            <a:r>
              <a:rPr lang="en-US" altLang="en-US" smtClean="0"/>
              <a:t>, if </a:t>
            </a:r>
            <a:r>
              <a:rPr lang="en-US" altLang="en-US" i="1" smtClean="0"/>
              <a:t>x R y</a:t>
            </a:r>
            <a:r>
              <a:rPr lang="en-US" altLang="en-US" smtClean="0"/>
              <a:t> then </a:t>
            </a:r>
            <a:r>
              <a:rPr lang="en-US" altLang="en-US" i="1" smtClean="0"/>
              <a:t>y R x</a:t>
            </a:r>
            <a:r>
              <a:rPr lang="en-US" altLang="en-US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Then use the definitions of </a:t>
            </a:r>
            <a:r>
              <a:rPr lang="en-US" altLang="en-US" i="1" smtClean="0"/>
              <a:t>A</a:t>
            </a:r>
            <a:r>
              <a:rPr lang="en-US" altLang="en-US" smtClean="0"/>
              <a:t> and </a:t>
            </a:r>
            <a:r>
              <a:rPr lang="en-US" altLang="en-US" i="1" smtClean="0"/>
              <a:t>R</a:t>
            </a:r>
            <a:r>
              <a:rPr lang="en-US" altLang="en-US" smtClean="0"/>
              <a:t> to rewrite the statement for the particular case in question. For instance, for the “equality” relation on the set of real numbers, the rewritten statement is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                           </a:t>
            </a:r>
            <a:r>
              <a:rPr lang="en-US" altLang="en-US" b="1" smtClean="0">
                <a:sym typeface="Symbol" panose="05050102010706020507" pitchFamily="18" charset="2"/>
              </a:rPr>
              <a:t></a:t>
            </a:r>
            <a:r>
              <a:rPr lang="en-US" altLang="en-US" smtClean="0">
                <a:sym typeface="Symbol" panose="05050102010706020507" pitchFamily="18" charset="2"/>
              </a:rPr>
              <a:t> </a:t>
            </a:r>
            <a:r>
              <a:rPr lang="en-US" altLang="en-US" i="1" smtClean="0"/>
              <a:t>x</a:t>
            </a:r>
            <a:r>
              <a:rPr lang="en-US" altLang="en-US" smtClean="0"/>
              <a:t>, </a:t>
            </a:r>
            <a:r>
              <a:rPr lang="en-US" altLang="en-US" i="1" smtClean="0"/>
              <a:t>y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mtClean="0"/>
              <a:t>, if </a:t>
            </a:r>
            <a:r>
              <a:rPr lang="en-US" altLang="en-US" i="1" smtClean="0"/>
              <a:t>x</a:t>
            </a:r>
            <a:r>
              <a:rPr lang="en-US" altLang="en-US" smtClean="0"/>
              <a:t> = </a:t>
            </a:r>
            <a:r>
              <a:rPr lang="en-US" altLang="en-US" i="1" smtClean="0"/>
              <a:t>y</a:t>
            </a:r>
            <a:r>
              <a:rPr lang="en-US" altLang="en-US" smtClean="0"/>
              <a:t> then </a:t>
            </a:r>
            <a:r>
              <a:rPr lang="en-US" altLang="en-US" i="1" smtClean="0"/>
              <a:t>y</a:t>
            </a:r>
            <a:r>
              <a:rPr lang="en-US" altLang="en-US" smtClean="0"/>
              <a:t> = </a:t>
            </a:r>
            <a:r>
              <a:rPr lang="en-US" altLang="en-US" i="1" smtClean="0"/>
              <a:t>x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Properties of Equality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Define a relation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on </a:t>
            </a:r>
            <a:r>
              <a:rPr lang="en-US" altLang="en-US" b="1" dirty="0" smtClean="0"/>
              <a:t>R</a:t>
            </a:r>
            <a:r>
              <a:rPr lang="en-US" altLang="en-US" dirty="0" smtClean="0"/>
              <a:t> (the set of all real numbers) as follows: For all real numbers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</a:t>
            </a:r>
            <a:r>
              <a:rPr lang="en-US" altLang="en-US" i="1" dirty="0" smtClean="0"/>
              <a:t>R</a:t>
            </a:r>
            <a:r>
              <a:rPr lang="en-US" altLang="en-US" dirty="0"/>
              <a:t> </a:t>
            </a:r>
            <a:r>
              <a:rPr lang="en-US" altLang="en-US" dirty="0" smtClean="0"/>
              <a:t>reflexive? </a:t>
            </a:r>
            <a:r>
              <a:rPr lang="en-US" altLang="en-US" dirty="0"/>
              <a:t>s</a:t>
            </a:r>
            <a:r>
              <a:rPr lang="en-US" altLang="en-US" dirty="0" smtClean="0"/>
              <a:t>ymmetric? transitive?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23399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4267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Reflexive?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7961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Symmetric?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4796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334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Transitive?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329535"/>
            <a:ext cx="245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 smtClean="0"/>
              <a:t>Example 4 – </a:t>
            </a:r>
            <a:r>
              <a:rPr lang="en-US" altLang="en-US" sz="2900" i="1" smtClean="0"/>
              <a:t>Properties of Congruence Modulo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Define a relation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on </a:t>
            </a:r>
            <a:r>
              <a:rPr lang="en-US" altLang="en-US" b="1" dirty="0" smtClean="0"/>
              <a:t>Z</a:t>
            </a:r>
            <a:r>
              <a:rPr lang="en-US" altLang="en-US" dirty="0" smtClean="0"/>
              <a:t> (the set of all integers) as follows: For all integers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This relation is called </a:t>
            </a:r>
            <a:r>
              <a:rPr lang="en-US" altLang="en-US" b="1" dirty="0" smtClean="0"/>
              <a:t>congruence modulo 3.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reflexive?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is reflexive if and only if </a:t>
            </a:r>
            <a:r>
              <a:rPr lang="en-US" altLang="en-US" i="1" dirty="0" smtClean="0"/>
              <a:t>m T m </a:t>
            </a:r>
            <a:r>
              <a:rPr lang="en-US" altLang="en-US" dirty="0" smtClean="0"/>
              <a:t>for any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in </a:t>
            </a:r>
            <a:r>
              <a:rPr lang="en-US" altLang="en-US" b="1" dirty="0" smtClean="0"/>
              <a:t>Z</a:t>
            </a:r>
            <a:r>
              <a:rPr lang="en-US" altLang="en-US" dirty="0" smtClean="0"/>
              <a:t>.  But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= 0 and 3 | 0 since 3 </a:t>
            </a:r>
            <a:r>
              <a:rPr lang="en-US" altLang="en-US" dirty="0" smtClean="0">
                <a:sym typeface="Symbol" panose="05050102010706020507" pitchFamily="18" charset="2"/>
              </a:rPr>
              <a:t> 0 = 0.   That is, </a:t>
            </a:r>
            <a:r>
              <a:rPr lang="en-US" altLang="en-US" i="1" dirty="0" smtClean="0">
                <a:sym typeface="Symbol" panose="05050102010706020507" pitchFamily="18" charset="2"/>
              </a:rPr>
              <a:t>m T m </a:t>
            </a:r>
            <a:r>
              <a:rPr lang="en-US" altLang="en-US" dirty="0" smtClean="0">
                <a:sym typeface="Symbol" panose="05050102010706020507" pitchFamily="18" charset="2"/>
              </a:rPr>
              <a:t>and so </a:t>
            </a:r>
            <a:r>
              <a:rPr lang="en-US" altLang="en-US" i="1" dirty="0" smtClean="0">
                <a:sym typeface="Symbol" panose="05050102010706020507" pitchFamily="18" charset="2"/>
              </a:rPr>
              <a:t>T</a:t>
            </a:r>
            <a:r>
              <a:rPr lang="en-US" altLang="en-US" dirty="0" smtClean="0">
                <a:sym typeface="Symbol" panose="05050102010706020507" pitchFamily="18" charset="2"/>
              </a:rPr>
              <a:t> is reflexive.</a:t>
            </a: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3243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638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 smtClean="0"/>
              <a:t>Example 4 – </a:t>
            </a:r>
            <a:r>
              <a:rPr lang="en-US" altLang="en-US" sz="2900" i="1" smtClean="0"/>
              <a:t>Properties of Congruence Modulo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Define a relation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on </a:t>
            </a:r>
            <a:r>
              <a:rPr lang="en-US" altLang="en-US" b="1" dirty="0" smtClean="0"/>
              <a:t>Z</a:t>
            </a:r>
            <a:r>
              <a:rPr lang="en-US" altLang="en-US" dirty="0" smtClean="0"/>
              <a:t> (the set of all integers) as follows: For all integers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This relation is called </a:t>
            </a:r>
            <a:r>
              <a:rPr lang="en-US" altLang="en-US" b="1" dirty="0" smtClean="0"/>
              <a:t>congruence modulo 3.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symmetric?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00ADEE"/>
                </a:solidFill>
              </a:rPr>
              <a:t>Solution: </a:t>
            </a:r>
            <a:r>
              <a:rPr lang="en-US" altLang="en-US" dirty="0"/>
              <a:t>To </a:t>
            </a:r>
            <a:r>
              <a:rPr lang="en-US" altLang="en-US" dirty="0" smtClean="0"/>
              <a:t>show that T is symmetric, we need to show that for </a:t>
            </a:r>
            <a:r>
              <a:rPr lang="en-US" altLang="en-US" dirty="0"/>
              <a:t>all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b="1" dirty="0"/>
              <a:t>Z</a:t>
            </a:r>
            <a:r>
              <a:rPr lang="en-US" altLang="en-US" dirty="0"/>
              <a:t>,  if </a:t>
            </a:r>
            <a:r>
              <a:rPr lang="en-US" altLang="en-US" i="1" dirty="0"/>
              <a:t>m T n</a:t>
            </a:r>
            <a:r>
              <a:rPr lang="en-US" altLang="en-US" dirty="0"/>
              <a:t> then </a:t>
            </a:r>
            <a:r>
              <a:rPr lang="en-US" altLang="en-US" i="1" dirty="0"/>
              <a:t>n T m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Suppose </a:t>
            </a:r>
            <a:r>
              <a:rPr lang="en-US" altLang="en-US" i="1" dirty="0"/>
              <a:t>m</a:t>
            </a:r>
            <a:r>
              <a:rPr lang="en-US" altLang="en-US" dirty="0"/>
              <a:t> and </a:t>
            </a:r>
            <a:r>
              <a:rPr lang="en-US" altLang="en-US" i="1" dirty="0"/>
              <a:t>n</a:t>
            </a:r>
            <a:r>
              <a:rPr lang="en-US" altLang="en-US" dirty="0"/>
              <a:t> are particular but arbitrarily chosen integers such that 3 | (</a:t>
            </a:r>
            <a:r>
              <a:rPr lang="en-US" altLang="en-US" i="1" dirty="0"/>
              <a:t>m</a:t>
            </a:r>
            <a:r>
              <a:rPr lang="en-US" altLang="en-US" dirty="0"/>
              <a:t> – </a:t>
            </a:r>
            <a:r>
              <a:rPr lang="en-US" altLang="en-US" i="1" dirty="0"/>
              <a:t>n</a:t>
            </a:r>
            <a:r>
              <a:rPr lang="en-US" altLang="en-US" dirty="0"/>
              <a:t>). </a:t>
            </a:r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3243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4(b) – </a:t>
            </a:r>
            <a:r>
              <a:rPr lang="en-US" altLang="en-US" i="1" smtClean="0"/>
              <a:t>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By definition of “divides,” since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600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	3 | (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600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t</a:t>
            </a:r>
            <a:r>
              <a:rPr lang="en-US" altLang="en-US" dirty="0" smtClean="0"/>
              <a:t>hen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600" i="1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 smtClean="0"/>
              <a:t>		m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	= 3</a:t>
            </a:r>
            <a:r>
              <a:rPr lang="en-US" altLang="en-US" i="1" dirty="0" smtClean="0"/>
              <a:t>k</a:t>
            </a:r>
            <a:r>
              <a:rPr lang="en-US" altLang="en-US" dirty="0"/>
              <a:t>	</a:t>
            </a:r>
            <a:r>
              <a:rPr lang="en-US" altLang="en-US" dirty="0" smtClean="0"/>
              <a:t>	for some integer </a:t>
            </a:r>
            <a:r>
              <a:rPr lang="en-US" altLang="en-US" i="1" dirty="0" smtClean="0"/>
              <a:t>k</a:t>
            </a: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</a:t>
            </a:r>
            <a:r>
              <a:rPr lang="en-US" altLang="en-US" dirty="0" smtClean="0"/>
              <a:t>	–(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	= –3</a:t>
            </a:r>
            <a:r>
              <a:rPr lang="en-US" altLang="en-US" i="1" dirty="0" smtClean="0"/>
              <a:t>k</a:t>
            </a: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/>
              <a:t>	</a:t>
            </a:r>
            <a:r>
              <a:rPr lang="en-US" altLang="en-US" i="1" dirty="0" smtClean="0"/>
              <a:t>	n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	= 3(–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600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Since –</a:t>
            </a:r>
            <a:r>
              <a:rPr lang="en-US" altLang="en-US" i="1" dirty="0"/>
              <a:t>k</a:t>
            </a:r>
            <a:r>
              <a:rPr lang="en-US" altLang="en-US" dirty="0"/>
              <a:t> is an integer, this equation shows that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                               3 | (</a:t>
            </a:r>
            <a:r>
              <a:rPr lang="en-US" altLang="en-US" i="1" dirty="0"/>
              <a:t>n</a:t>
            </a:r>
            <a:r>
              <a:rPr lang="en-US" altLang="en-US" dirty="0"/>
              <a:t> – </a:t>
            </a:r>
            <a:r>
              <a:rPr lang="en-US" altLang="en-US" i="1" dirty="0"/>
              <a:t>m</a:t>
            </a:r>
            <a:r>
              <a:rPr lang="en-US" altLang="en-US" dirty="0"/>
              <a:t>).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It follows that </a:t>
            </a:r>
            <a:r>
              <a:rPr lang="en-US" altLang="en-US" i="1" dirty="0"/>
              <a:t>T</a:t>
            </a:r>
            <a:r>
              <a:rPr lang="en-US" altLang="en-US" dirty="0"/>
              <a:t> is symmetric.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 smtClean="0"/>
              <a:t>Example 4 – </a:t>
            </a:r>
            <a:r>
              <a:rPr lang="en-US" altLang="en-US" sz="2900" i="1" smtClean="0"/>
              <a:t>Properties of Congruence Modulo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Define a relation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on </a:t>
            </a:r>
            <a:r>
              <a:rPr lang="en-US" altLang="en-US" b="1" dirty="0" smtClean="0"/>
              <a:t>Z</a:t>
            </a:r>
            <a:r>
              <a:rPr lang="en-US" altLang="en-US" dirty="0" smtClean="0"/>
              <a:t> (the set of all integers) as follows: For all integers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This relation is called </a:t>
            </a:r>
            <a:r>
              <a:rPr lang="en-US" altLang="en-US" b="1" dirty="0" smtClean="0"/>
              <a:t>congruence modulo 3.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transitive?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00ADEE"/>
                </a:solidFill>
              </a:rPr>
              <a:t>Solution: </a:t>
            </a:r>
            <a:r>
              <a:rPr lang="en-US" altLang="en-US" dirty="0"/>
              <a:t>To show that </a:t>
            </a:r>
            <a:r>
              <a:rPr lang="en-US" altLang="en-US" i="1" dirty="0"/>
              <a:t>T</a:t>
            </a:r>
            <a:r>
              <a:rPr lang="en-US" altLang="en-US" dirty="0"/>
              <a:t> is </a:t>
            </a:r>
            <a:r>
              <a:rPr lang="en-US" altLang="en-US" dirty="0" smtClean="0"/>
              <a:t>transitive, </a:t>
            </a:r>
            <a:r>
              <a:rPr lang="en-US" altLang="en-US" dirty="0"/>
              <a:t>we need to show that </a:t>
            </a:r>
            <a:r>
              <a:rPr lang="en-US" altLang="en-US" dirty="0" smtClean="0"/>
              <a:t>for all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n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b="1" dirty="0"/>
              <a:t>Z</a:t>
            </a:r>
            <a:r>
              <a:rPr lang="en-US" altLang="en-US" dirty="0"/>
              <a:t>, if </a:t>
            </a:r>
            <a:r>
              <a:rPr lang="en-US" altLang="en-US" i="1" dirty="0"/>
              <a:t>m T n</a:t>
            </a:r>
            <a:r>
              <a:rPr lang="en-US" altLang="en-US" dirty="0"/>
              <a:t> and </a:t>
            </a:r>
            <a:r>
              <a:rPr lang="en-US" altLang="en-US" i="1" dirty="0"/>
              <a:t>n T p</a:t>
            </a:r>
            <a:r>
              <a:rPr lang="en-US" altLang="en-US" dirty="0"/>
              <a:t> then </a:t>
            </a:r>
            <a:r>
              <a:rPr lang="en-US" altLang="en-US" i="1" dirty="0"/>
              <a:t>m T p</a:t>
            </a:r>
            <a:r>
              <a:rPr lang="en-US" altLang="en-US" dirty="0"/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3243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491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4(c)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229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By definition of “divides,” since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1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                      3 | (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and 3 | 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1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then         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3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         for some integer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1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and         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= 3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          for some integer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1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0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Add these two equations together to obtain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1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                     (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+ 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) = 3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+ 3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1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which is equivalent to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= 3(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).</a:t>
            </a:r>
            <a:r>
              <a:rPr lang="en-US" altLang="en-US" dirty="0"/>
              <a:t> Since </a:t>
            </a:r>
            <a:r>
              <a:rPr lang="en-US" altLang="en-US" i="1" dirty="0"/>
              <a:t>r</a:t>
            </a:r>
            <a:r>
              <a:rPr lang="en-US" altLang="en-US" dirty="0"/>
              <a:t> and </a:t>
            </a:r>
            <a:r>
              <a:rPr lang="en-US" altLang="en-US" i="1" dirty="0"/>
              <a:t>s</a:t>
            </a:r>
            <a:r>
              <a:rPr lang="en-US" altLang="en-US" dirty="0"/>
              <a:t> are integers, </a:t>
            </a:r>
            <a:r>
              <a:rPr lang="en-US" altLang="en-US" i="1" dirty="0"/>
              <a:t>r</a:t>
            </a:r>
            <a:r>
              <a:rPr lang="en-US" altLang="en-US" dirty="0"/>
              <a:t> + </a:t>
            </a:r>
            <a:r>
              <a:rPr lang="en-US" altLang="en-US" i="1" dirty="0"/>
              <a:t>s</a:t>
            </a:r>
            <a:r>
              <a:rPr lang="en-US" altLang="en-US" dirty="0"/>
              <a:t> is an integer. So this equation shows </a:t>
            </a:r>
            <a:r>
              <a:rPr lang="en-US" altLang="en-US" dirty="0" smtClean="0"/>
              <a:t>that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                                     3 | (</a:t>
            </a:r>
            <a:r>
              <a:rPr lang="en-US" altLang="en-US" i="1" dirty="0"/>
              <a:t>m</a:t>
            </a:r>
            <a:r>
              <a:rPr lang="en-US" altLang="en-US" dirty="0"/>
              <a:t> – </a:t>
            </a:r>
            <a:r>
              <a:rPr lang="en-US" altLang="en-US" i="1" dirty="0"/>
              <a:t>p</a:t>
            </a:r>
            <a:r>
              <a:rPr lang="en-US" altLang="en-US" dirty="0"/>
              <a:t>).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It follows that </a:t>
            </a:r>
            <a:r>
              <a:rPr lang="en-US" altLang="en-US" i="1" dirty="0"/>
              <a:t>T</a:t>
            </a:r>
            <a:r>
              <a:rPr lang="en-US" altLang="en-US" dirty="0"/>
              <a:t> is transitive.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900" smtClean="0"/>
              <a:t>The Transitive Closure of a Relation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dirty="0" smtClean="0"/>
              <a:t>he transitive closure of a relation is the smallest transitive relation that contains the relation.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57513"/>
            <a:ext cx="7791450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Example 5 – </a:t>
            </a:r>
            <a:r>
              <a:rPr lang="en-US" altLang="en-US" sz="3200" i="1" smtClean="0"/>
              <a:t>Transitive Closure of a Relation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Let </a:t>
            </a:r>
            <a:r>
              <a:rPr lang="en-US" altLang="en-US" i="1" smtClean="0"/>
              <a:t>A</a:t>
            </a:r>
            <a:r>
              <a:rPr lang="en-US" altLang="en-US" smtClean="0"/>
              <a:t> = {0, 1, 2, 3} and consider the relation </a:t>
            </a:r>
            <a:r>
              <a:rPr lang="en-US" altLang="en-US" i="1" smtClean="0"/>
              <a:t>R</a:t>
            </a:r>
            <a:r>
              <a:rPr lang="en-US" altLang="en-US" smtClean="0"/>
              <a:t> defined on </a:t>
            </a:r>
            <a:r>
              <a:rPr lang="en-US" altLang="en-US" i="1" smtClean="0"/>
              <a:t>A</a:t>
            </a:r>
            <a:r>
              <a:rPr lang="en-US" altLang="en-US" smtClean="0"/>
              <a:t> as follows: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                        </a:t>
            </a:r>
            <a:r>
              <a:rPr lang="en-US" altLang="en-US" i="1" smtClean="0"/>
              <a:t>R</a:t>
            </a:r>
            <a:r>
              <a:rPr lang="en-US" altLang="en-US" smtClean="0"/>
              <a:t> = {(0, 1), (1, 2), (2, 3)}.</a:t>
            </a:r>
            <a:endParaRPr lang="en-US" altLang="en-US" sz="5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2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Find the transitive closure of </a:t>
            </a:r>
            <a:r>
              <a:rPr lang="en-US" altLang="en-US" i="1" smtClean="0"/>
              <a:t>R</a:t>
            </a:r>
            <a:r>
              <a:rPr lang="en-US" altLang="en-US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ADEE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>
                <a:solidFill>
                  <a:srgbClr val="00ADEE"/>
                </a:solidFill>
              </a:rPr>
              <a:t>Solution: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         Every ordered pair in </a:t>
            </a:r>
            <a:r>
              <a:rPr lang="en-US" altLang="en-US" i="1" smtClean="0"/>
              <a:t>R</a:t>
            </a:r>
            <a:r>
              <a:rPr lang="en-US" altLang="en-US" smtClean="0"/>
              <a:t> is in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, so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2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                 {(0, 1), (1, 2), (2, 3)} ⊆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Thus the directed graph of </a:t>
            </a:r>
            <a:r>
              <a:rPr lang="en-US" altLang="en-US" i="1" smtClean="0"/>
              <a:t>R</a:t>
            </a:r>
            <a:r>
              <a:rPr lang="en-US" altLang="en-US" smtClean="0"/>
              <a:t> contains </a:t>
            </a:r>
            <a:br>
              <a:rPr lang="en-US" altLang="en-US" smtClean="0"/>
            </a:br>
            <a:r>
              <a:rPr lang="en-US" altLang="en-US" smtClean="0"/>
              <a:t>the arrows shown at the right.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939925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750" dirty="0" smtClean="0"/>
              <a:t>Reflexivity, Symmetry, and Transitivity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Thus the directed graph for </a:t>
            </a:r>
            <a:r>
              <a:rPr lang="en-US" altLang="en-US" i="1" smtClean="0"/>
              <a:t>R</a:t>
            </a:r>
            <a:r>
              <a:rPr lang="en-US" altLang="en-US" smtClean="0"/>
              <a:t> has </a:t>
            </a:r>
            <a:br>
              <a:rPr lang="en-US" altLang="en-US" smtClean="0"/>
            </a:br>
            <a:r>
              <a:rPr lang="en-US" altLang="en-US" smtClean="0"/>
              <a:t>the appearance shown at the right.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This graph has three important </a:t>
            </a:r>
            <a:br>
              <a:rPr lang="en-US" altLang="en-US" smtClean="0"/>
            </a:br>
            <a:r>
              <a:rPr lang="en-US" altLang="en-US" smtClean="0"/>
              <a:t>properties: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1. Each point of the graph has an arrow looping around </a:t>
            </a:r>
            <a:br>
              <a:rPr lang="en-US" altLang="en-US" smtClean="0"/>
            </a:br>
            <a:r>
              <a:rPr lang="en-US" altLang="en-US" smtClean="0"/>
              <a:t>    from it back to itself.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2. In each case where there is an arrow going from one </a:t>
            </a:r>
            <a:br>
              <a:rPr lang="en-US" altLang="en-US" smtClean="0"/>
            </a:br>
            <a:r>
              <a:rPr lang="en-US" altLang="en-US" smtClean="0"/>
              <a:t>    point to a second, there is an arrow going from the </a:t>
            </a:r>
            <a:br>
              <a:rPr lang="en-US" altLang="en-US" smtClean="0"/>
            </a:br>
            <a:r>
              <a:rPr lang="en-US" altLang="en-US" smtClean="0"/>
              <a:t>    second point back to the first.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3200400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5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Since there are arrows going from 0 to 1 and from 1 to 2, </a:t>
            </a:r>
            <a:br>
              <a:rPr lang="en-US" altLang="en-US" smtClean="0"/>
            </a:b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 must have an arrow going from 0 to 2.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4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Hence (0, 2)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. Then (0, 2)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 and (2, 3)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, so since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 is transitive, (0, 3)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4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Also, since (1, 2)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 and (2, 3)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, then (1, 3)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4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Thus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 contains at least the following ordered pairs: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4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           {(0, 1), (0, 2), (0, 3), (1, 2), (1, 3), (2, 3)}.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4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But this relation is transitive; hence it </a:t>
            </a:r>
            <a:br>
              <a:rPr lang="en-US" altLang="en-US" smtClean="0"/>
            </a:br>
            <a:r>
              <a:rPr lang="en-US" altLang="en-US" smtClean="0"/>
              <a:t>equals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. Note that the directed graph </a:t>
            </a:r>
            <a:br>
              <a:rPr lang="en-US" altLang="en-US" smtClean="0"/>
            </a:br>
            <a:r>
              <a:rPr lang="en-US" altLang="en-US" smtClean="0"/>
              <a:t>of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i="1" baseline="30000" smtClean="0"/>
              <a:t>t</a:t>
            </a:r>
            <a:r>
              <a:rPr lang="en-US" altLang="en-US" smtClean="0"/>
              <a:t> is as shown at the right.</a:t>
            </a:r>
          </a:p>
        </p:txBody>
      </p:sp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62538"/>
            <a:ext cx="2425700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750" dirty="0" smtClean="0"/>
              <a:t>Reflexivity, Symmetry, and Transitivity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3. In each case where there is an arrow going from one </a:t>
            </a:r>
            <a:br>
              <a:rPr lang="en-US" altLang="en-US" dirty="0" smtClean="0"/>
            </a:br>
            <a:r>
              <a:rPr lang="en-US" altLang="en-US" dirty="0" smtClean="0"/>
              <a:t>    point to a second and from the second point to a third, </a:t>
            </a:r>
            <a:br>
              <a:rPr lang="en-US" altLang="en-US" dirty="0" smtClean="0"/>
            </a:br>
            <a:r>
              <a:rPr lang="en-US" altLang="en-US" dirty="0" smtClean="0"/>
              <a:t>    there is an arrow going from the first point to the third. </a:t>
            </a:r>
            <a:br>
              <a:rPr lang="en-US" altLang="en-US" dirty="0" smtClean="0"/>
            </a:br>
            <a:endParaRPr lang="en-US" altLang="en-US" sz="1400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Properties (1), (2), and (3) correspond to properties of general relations called </a:t>
            </a:r>
            <a:r>
              <a:rPr lang="en-US" altLang="en-US" i="1" dirty="0" smtClean="0"/>
              <a:t>reflexivity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symmetry</a:t>
            </a:r>
            <a:r>
              <a:rPr lang="en-US" altLang="en-US" dirty="0" smtClean="0"/>
              <a:t>, and </a:t>
            </a:r>
            <a:r>
              <a:rPr lang="en-US" altLang="en-US" i="1" dirty="0" smtClean="0"/>
              <a:t>transitivity</a:t>
            </a:r>
            <a:r>
              <a:rPr lang="en-US" altLang="en-US" dirty="0" smtClean="0"/>
              <a:t>.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4343400"/>
            <a:ext cx="72040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750" dirty="0" smtClean="0"/>
              <a:t>Reflexivity, Symmetry, and Transitivity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Because of the equivalence of the expressions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and (</a:t>
            </a:r>
            <a:r>
              <a:rPr lang="en-US" altLang="en-US" i="1" smtClean="0"/>
              <a:t>x</a:t>
            </a:r>
            <a:r>
              <a:rPr lang="en-US" altLang="en-US" smtClean="0"/>
              <a:t>, </a:t>
            </a:r>
            <a:r>
              <a:rPr lang="en-US" altLang="en-US" i="1" smtClean="0"/>
              <a:t>y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smtClean="0"/>
              <a:t> for all </a:t>
            </a:r>
            <a:r>
              <a:rPr lang="en-US" altLang="en-US" i="1" smtClean="0"/>
              <a:t>x</a:t>
            </a:r>
            <a:r>
              <a:rPr lang="en-US" altLang="en-US" smtClean="0"/>
              <a:t> and </a:t>
            </a:r>
            <a:r>
              <a:rPr lang="en-US" altLang="en-US" i="1" smtClean="0"/>
              <a:t>y</a:t>
            </a:r>
            <a:r>
              <a:rPr lang="en-US" altLang="en-US" smtClean="0"/>
              <a:t> in </a:t>
            </a:r>
            <a:r>
              <a:rPr lang="en-US" altLang="en-US" i="1" smtClean="0"/>
              <a:t>A</a:t>
            </a:r>
            <a:r>
              <a:rPr lang="en-US" altLang="en-US" smtClean="0"/>
              <a:t>, the reflexive, symmetric, and transitive properties can also be written as follows: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16250"/>
            <a:ext cx="78581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750" dirty="0" smtClean="0"/>
              <a:t>Reflexivity, Symmetry, and Transitivity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6075" indent="-346075">
              <a:spcBef>
                <a:spcPct val="0"/>
              </a:spcBef>
              <a:buFontTx/>
              <a:buNone/>
            </a:pPr>
            <a:r>
              <a:rPr lang="en-US" altLang="en-US" smtClean="0"/>
              <a:t>In informal terms, properties (1)–(3) say the following:</a:t>
            </a:r>
          </a:p>
          <a:p>
            <a:pPr marL="346075" indent="-346075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346075" indent="-346075">
              <a:spcBef>
                <a:spcPct val="0"/>
              </a:spcBef>
              <a:buFontTx/>
              <a:buNone/>
            </a:pPr>
            <a:r>
              <a:rPr lang="en-US" altLang="en-US" smtClean="0"/>
              <a:t>1. </a:t>
            </a:r>
            <a:r>
              <a:rPr lang="en-US" altLang="en-US" b="1" smtClean="0"/>
              <a:t>Reflexive: </a:t>
            </a:r>
            <a:r>
              <a:rPr lang="en-US" altLang="en-US" smtClean="0"/>
              <a:t>Each element is related to itself.</a:t>
            </a:r>
          </a:p>
          <a:p>
            <a:pPr marL="346075" indent="-346075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346075" indent="-346075">
              <a:spcBef>
                <a:spcPct val="0"/>
              </a:spcBef>
              <a:buFontTx/>
              <a:buNone/>
            </a:pPr>
            <a:r>
              <a:rPr lang="en-US" altLang="en-US" smtClean="0"/>
              <a:t>2. </a:t>
            </a:r>
            <a:r>
              <a:rPr lang="en-US" altLang="en-US" b="1" smtClean="0"/>
              <a:t>Symmetric: </a:t>
            </a:r>
            <a:r>
              <a:rPr lang="en-US" altLang="en-US" smtClean="0"/>
              <a:t>If any one element is related to any other element, then the second element is related to the first.</a:t>
            </a:r>
          </a:p>
          <a:p>
            <a:pPr marL="346075" indent="-346075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346075" indent="-346075">
              <a:spcBef>
                <a:spcPct val="0"/>
              </a:spcBef>
              <a:buFontTx/>
              <a:buNone/>
            </a:pPr>
            <a:r>
              <a:rPr lang="en-US" altLang="en-US" smtClean="0"/>
              <a:t>3. </a:t>
            </a:r>
            <a:r>
              <a:rPr lang="en-US" altLang="en-US" b="1" smtClean="0"/>
              <a:t>Transitive:</a:t>
            </a:r>
            <a:r>
              <a:rPr lang="en-US" altLang="en-US" smtClean="0"/>
              <a:t> If any one element is related to a second and that second element is related to a third, then the first element is related to the third.</a:t>
            </a:r>
          </a:p>
          <a:p>
            <a:pPr marL="346075" indent="-346075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346075" indent="-346075">
              <a:spcBef>
                <a:spcPct val="0"/>
              </a:spcBef>
              <a:buFontTx/>
              <a:buNone/>
            </a:pPr>
            <a:r>
              <a:rPr lang="en-US" altLang="en-US" smtClean="0"/>
              <a:t>    Note that the definitions of reflexivity, symmetry, and transitivity are universal statements.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750" dirty="0" smtClean="0"/>
              <a:t>Reflexivity, Symmetry, and Transitivity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This means that to prove a relation has one of the properties, you use either the method of exhaustion or the method of generalizing from the generic particular.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Now consider what it means for a relation </a:t>
            </a:r>
            <a:r>
              <a:rPr lang="en-US" altLang="en-US" i="1" smtClean="0"/>
              <a:t>not</a:t>
            </a:r>
            <a:r>
              <a:rPr lang="en-US" altLang="en-US" smtClean="0"/>
              <a:t> to have one of the properties defined previously. We have known that the negation of a universal statement is existential.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20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Hence if </a:t>
            </a:r>
            <a:r>
              <a:rPr lang="en-US" altLang="en-US" i="1" smtClean="0"/>
              <a:t>R</a:t>
            </a:r>
            <a:r>
              <a:rPr lang="en-US" altLang="en-US" smtClean="0"/>
              <a:t> is a relation on a set </a:t>
            </a:r>
            <a:r>
              <a:rPr lang="en-US" altLang="en-US" i="1" smtClean="0"/>
              <a:t>A</a:t>
            </a:r>
            <a:r>
              <a:rPr lang="en-US" altLang="en-US" smtClean="0"/>
              <a:t>, then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1. </a:t>
            </a:r>
            <a:r>
              <a:rPr lang="en-US" altLang="en-US" i="1" smtClean="0"/>
              <a:t>R</a:t>
            </a:r>
            <a:r>
              <a:rPr lang="en-US" altLang="en-US" smtClean="0"/>
              <a:t> is </a:t>
            </a:r>
            <a:r>
              <a:rPr lang="en-US" altLang="en-US" b="1" smtClean="0"/>
              <a:t>not reflexive    </a:t>
            </a:r>
            <a:r>
              <a:rPr lang="en-US" altLang="en-US" smtClean="0"/>
              <a:t>⇔     there is an element </a:t>
            </a:r>
            <a:r>
              <a:rPr lang="en-US" altLang="en-US" i="1" smtClean="0"/>
              <a:t>x</a:t>
            </a:r>
            <a:r>
              <a:rPr lang="en-US" altLang="en-US" smtClean="0"/>
              <a:t> in </a:t>
            </a:r>
            <a:r>
              <a:rPr lang="en-US" altLang="en-US" i="1" smtClean="0"/>
              <a:t>A</a:t>
            </a:r>
            <a:r>
              <a:rPr lang="en-US" altLang="en-US" smtClean="0"/>
              <a:t> such  </a:t>
            </a:r>
            <a:br>
              <a:rPr lang="en-US" altLang="en-US" smtClean="0"/>
            </a:br>
            <a:r>
              <a:rPr lang="en-US" altLang="en-US" smtClean="0"/>
              <a:t>                                             that           </a:t>
            </a:r>
            <a:r>
              <a:rPr lang="en-US" altLang="en-US" i="1" smtClean="0"/>
              <a:t>[that is</a:t>
            </a:r>
            <a:r>
              <a:rPr lang="en-US" altLang="en-US" smtClean="0"/>
              <a:t>,</a:t>
            </a:r>
            <a:r>
              <a:rPr lang="en-US" altLang="en-US" i="1" smtClean="0"/>
              <a:t> such that </a:t>
            </a:r>
            <a:br>
              <a:rPr lang="en-US" altLang="en-US" i="1" smtClean="0"/>
            </a:br>
            <a:r>
              <a:rPr lang="en-US" altLang="en-US" i="1" smtClean="0"/>
              <a:t>                                            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,</a:t>
            </a:r>
            <a:r>
              <a:rPr lang="en-US" altLang="en-US" i="1" smtClean="0"/>
              <a:t> x</a:t>
            </a:r>
            <a:r>
              <a:rPr lang="en-US" altLang="en-US" smtClean="0"/>
              <a:t>)</a:t>
            </a:r>
            <a:r>
              <a:rPr lang="en-US" altLang="en-US" i="1" smtClean="0"/>
              <a:t>   R]</a:t>
            </a:r>
            <a:r>
              <a:rPr lang="en-US" altLang="en-US" smtClean="0"/>
              <a:t>.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5529263"/>
            <a:ext cx="7143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881688"/>
            <a:ext cx="209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750" dirty="0" smtClean="0"/>
              <a:t>Reflexivity, Symmetry, and Transitivity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tabLst>
                <a:tab pos="4165600" algn="l"/>
              </a:tabLst>
            </a:pPr>
            <a:r>
              <a:rPr lang="en-US" altLang="en-US" smtClean="0"/>
              <a:t>2. </a:t>
            </a:r>
            <a:r>
              <a:rPr lang="en-US" altLang="en-US" i="1" smtClean="0"/>
              <a:t>R</a:t>
            </a:r>
            <a:r>
              <a:rPr lang="en-US" altLang="en-US" smtClean="0"/>
              <a:t> is </a:t>
            </a:r>
            <a:r>
              <a:rPr lang="en-US" altLang="en-US" b="1" smtClean="0"/>
              <a:t>not symmetric     </a:t>
            </a:r>
            <a:r>
              <a:rPr lang="en-US" altLang="en-US" smtClean="0"/>
              <a:t>⇔</a:t>
            </a:r>
            <a:r>
              <a:rPr lang="en-US" altLang="en-US" b="1" smtClean="0"/>
              <a:t>     </a:t>
            </a:r>
            <a:r>
              <a:rPr lang="en-US" altLang="en-US" smtClean="0"/>
              <a:t>there are elements </a:t>
            </a:r>
            <a:r>
              <a:rPr lang="en-US" altLang="en-US" i="1" smtClean="0"/>
              <a:t>x</a:t>
            </a:r>
            <a:r>
              <a:rPr lang="en-US" altLang="en-US" smtClean="0"/>
              <a:t> and </a:t>
            </a:r>
            <a:r>
              <a:rPr lang="en-US" altLang="en-US" i="1" smtClean="0"/>
              <a:t>y</a:t>
            </a:r>
            <a:r>
              <a:rPr lang="en-US" altLang="en-US" smtClean="0"/>
              <a:t>  	in </a:t>
            </a:r>
            <a:r>
              <a:rPr lang="en-US" altLang="en-US" i="1" smtClean="0"/>
              <a:t>A</a:t>
            </a:r>
            <a:r>
              <a:rPr lang="en-US" altLang="en-US" smtClean="0"/>
              <a:t> such that </a:t>
            </a:r>
            <a:r>
              <a:rPr lang="en-US" altLang="en-US" i="1" smtClean="0"/>
              <a:t>x R y</a:t>
            </a:r>
            <a:r>
              <a:rPr lang="en-US" altLang="en-US" smtClean="0"/>
              <a:t> but </a:t>
            </a:r>
            <a:br>
              <a:rPr lang="en-US" altLang="en-US" smtClean="0"/>
            </a:br>
            <a:r>
              <a:rPr lang="en-US" altLang="en-US" smtClean="0"/>
              <a:t>	</a:t>
            </a:r>
            <a:r>
              <a:rPr lang="en-US" altLang="en-US" i="1" smtClean="0"/>
              <a:t>          [that is</a:t>
            </a:r>
            <a:r>
              <a:rPr lang="en-US" altLang="en-US" smtClean="0"/>
              <a:t>,</a:t>
            </a:r>
            <a:r>
              <a:rPr lang="en-US" altLang="en-US" i="1" smtClean="0"/>
              <a:t> such that </a:t>
            </a:r>
            <a:br>
              <a:rPr lang="en-US" altLang="en-US" i="1" smtClean="0"/>
            </a:br>
            <a:r>
              <a:rPr lang="en-US" altLang="en-US" i="1" smtClean="0"/>
              <a:t>	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,</a:t>
            </a:r>
            <a:r>
              <a:rPr lang="en-US" altLang="en-US" i="1" smtClean="0"/>
              <a:t> y</a:t>
            </a:r>
            <a:r>
              <a:rPr lang="en-US" altLang="en-US" smtClean="0"/>
              <a:t>)</a:t>
            </a:r>
            <a:r>
              <a:rPr lang="en-US" altLang="en-US" i="1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smtClean="0"/>
              <a:t> </a:t>
            </a:r>
            <a:r>
              <a:rPr lang="en-US" altLang="en-US" i="1" smtClean="0"/>
              <a:t>R but </a:t>
            </a:r>
            <a:r>
              <a:rPr lang="en-US" altLang="en-US" smtClean="0"/>
              <a:t>(</a:t>
            </a:r>
            <a:r>
              <a:rPr lang="en-US" altLang="en-US" i="1" smtClean="0"/>
              <a:t>y</a:t>
            </a:r>
            <a:r>
              <a:rPr lang="en-US" altLang="en-US" smtClean="0"/>
              <a:t>, </a:t>
            </a:r>
            <a:r>
              <a:rPr lang="en-US" altLang="en-US" i="1" smtClean="0"/>
              <a:t>x</a:t>
            </a:r>
            <a:r>
              <a:rPr lang="en-US" altLang="en-US" smtClean="0"/>
              <a:t>)    </a:t>
            </a:r>
            <a:r>
              <a:rPr lang="en-US" altLang="en-US" i="1" smtClean="0"/>
              <a:t>R]</a:t>
            </a:r>
            <a:r>
              <a:rPr lang="en-US" altLang="en-US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  <a:tabLst>
                <a:tab pos="4165600" algn="l"/>
              </a:tabLst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  <a:tabLst>
                <a:tab pos="4165600" algn="l"/>
              </a:tabLst>
            </a:pPr>
            <a:r>
              <a:rPr lang="en-US" altLang="en-US" smtClean="0"/>
              <a:t>3. </a:t>
            </a:r>
            <a:r>
              <a:rPr lang="en-US" altLang="en-US" i="1" smtClean="0"/>
              <a:t>R</a:t>
            </a:r>
            <a:r>
              <a:rPr lang="en-US" altLang="en-US" smtClean="0"/>
              <a:t> is </a:t>
            </a:r>
            <a:r>
              <a:rPr lang="en-US" altLang="en-US" b="1" smtClean="0"/>
              <a:t>not transitive       </a:t>
            </a:r>
            <a:r>
              <a:rPr lang="en-US" altLang="en-US" smtClean="0"/>
              <a:t>⇔     there are elements </a:t>
            </a:r>
            <a:r>
              <a:rPr lang="en-US" altLang="en-US" i="1" smtClean="0"/>
              <a:t>x</a:t>
            </a:r>
            <a:r>
              <a:rPr lang="en-US" altLang="en-US" smtClean="0"/>
              <a:t>, </a:t>
            </a:r>
            <a:r>
              <a:rPr lang="en-US" altLang="en-US" i="1" smtClean="0"/>
              <a:t>y</a:t>
            </a:r>
            <a:r>
              <a:rPr lang="en-US" altLang="en-US" smtClean="0"/>
              <a:t> and 	</a:t>
            </a:r>
            <a:r>
              <a:rPr lang="en-US" altLang="en-US" i="1" smtClean="0"/>
              <a:t>z</a:t>
            </a:r>
            <a:r>
              <a:rPr lang="en-US" altLang="en-US" smtClean="0"/>
              <a:t> in </a:t>
            </a:r>
            <a:r>
              <a:rPr lang="en-US" altLang="en-US" i="1" smtClean="0"/>
              <a:t>A</a:t>
            </a:r>
            <a:r>
              <a:rPr lang="en-US" altLang="en-US" smtClean="0"/>
              <a:t> such that </a:t>
            </a:r>
            <a:r>
              <a:rPr lang="en-US" altLang="en-US" i="1" smtClean="0"/>
              <a:t>x R y</a:t>
            </a:r>
            <a:r>
              <a:rPr lang="en-US" altLang="en-US" smtClean="0"/>
              <a:t> and </a:t>
            </a:r>
            <a:br>
              <a:rPr lang="en-US" altLang="en-US" smtClean="0"/>
            </a:br>
            <a:r>
              <a:rPr lang="en-US" altLang="en-US" smtClean="0"/>
              <a:t>	</a:t>
            </a:r>
            <a:r>
              <a:rPr lang="en-US" altLang="en-US" i="1" smtClean="0"/>
              <a:t>y R z</a:t>
            </a:r>
            <a:r>
              <a:rPr lang="en-US" altLang="en-US" smtClean="0"/>
              <a:t> but           </a:t>
            </a:r>
            <a:r>
              <a:rPr lang="en-US" altLang="en-US" i="1" smtClean="0"/>
              <a:t>[that is</a:t>
            </a:r>
            <a:r>
              <a:rPr lang="en-US" altLang="en-US" smtClean="0"/>
              <a:t>,</a:t>
            </a:r>
            <a:r>
              <a:rPr lang="en-US" altLang="en-US" i="1" smtClean="0"/>
              <a:t> such 	that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,</a:t>
            </a:r>
            <a:r>
              <a:rPr lang="en-US" altLang="en-US" i="1" smtClean="0"/>
              <a:t> y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i="1" smtClean="0"/>
              <a:t> R and  </a:t>
            </a:r>
            <a:br>
              <a:rPr lang="en-US" altLang="en-US" i="1" smtClean="0"/>
            </a:br>
            <a:r>
              <a:rPr lang="en-US" altLang="en-US" i="1" smtClean="0"/>
              <a:t>	</a:t>
            </a:r>
            <a:r>
              <a:rPr lang="en-US" altLang="en-US" smtClean="0"/>
              <a:t>(</a:t>
            </a:r>
            <a:r>
              <a:rPr lang="en-US" altLang="en-US" i="1" smtClean="0"/>
              <a:t>y</a:t>
            </a:r>
            <a:r>
              <a:rPr lang="en-US" altLang="en-US" smtClean="0"/>
              <a:t>, </a:t>
            </a:r>
            <a:r>
              <a:rPr lang="en-US" altLang="en-US" i="1" smtClean="0"/>
              <a:t>z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i="1" smtClean="0"/>
              <a:t> R but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,</a:t>
            </a:r>
            <a:r>
              <a:rPr lang="en-US" altLang="en-US" i="1" smtClean="0"/>
              <a:t> z</a:t>
            </a:r>
            <a:r>
              <a:rPr lang="en-US" altLang="en-US" smtClean="0"/>
              <a:t>)</a:t>
            </a:r>
            <a:r>
              <a:rPr lang="en-US" altLang="en-US" i="1" smtClean="0"/>
              <a:t>    R]</a:t>
            </a:r>
            <a:r>
              <a:rPr lang="en-US" altLang="en-US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  <a:tabLst>
                <a:tab pos="4165600" algn="l"/>
              </a:tabLst>
            </a:pPr>
            <a:endParaRPr lang="en-US" altLang="en-US" sz="1500" smtClean="0"/>
          </a:p>
          <a:p>
            <a:pPr marL="0" indent="0">
              <a:spcBef>
                <a:spcPct val="0"/>
              </a:spcBef>
              <a:buFontTx/>
              <a:buNone/>
              <a:tabLst>
                <a:tab pos="4165600" algn="l"/>
              </a:tabLst>
            </a:pPr>
            <a:r>
              <a:rPr lang="en-US" altLang="en-US" smtClean="0"/>
              <a:t>It follows that you can show that a relation does </a:t>
            </a:r>
            <a:r>
              <a:rPr lang="en-US" altLang="en-US" i="1" smtClean="0"/>
              <a:t>not</a:t>
            </a:r>
            <a:r>
              <a:rPr lang="en-US" altLang="en-US" smtClean="0"/>
              <a:t> have one of the properties by finding a counterexample.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67000"/>
            <a:ext cx="209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3" y="2286000"/>
            <a:ext cx="70961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00513"/>
            <a:ext cx="7524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876800"/>
            <a:ext cx="209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Example 1 – </a:t>
            </a:r>
            <a:r>
              <a:rPr lang="en-US" altLang="en-US" sz="2800" i="1" smtClean="0"/>
              <a:t>Properties of Relations on Finite Sets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Let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= {0, 1, 2, 3} and define relation </a:t>
            </a:r>
            <a:r>
              <a:rPr lang="en-US" altLang="en-US" i="1" dirty="0" smtClean="0"/>
              <a:t>R</a:t>
            </a:r>
            <a:r>
              <a:rPr lang="en-US" altLang="en-US" dirty="0"/>
              <a:t> </a:t>
            </a:r>
            <a:r>
              <a:rPr lang="en-US" altLang="en-US" dirty="0" smtClean="0"/>
              <a:t>on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as follows: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  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{(0, 0), (0, 1), (0, 3), (1, 0), (1, 1), (2, 2), (3, 0), (3, 3)},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5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8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reflexive? symmetric? transitive?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  <a:r>
              <a:rPr lang="en-US" altLang="en-US" dirty="0" smtClean="0"/>
              <a:t> The directed graph of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is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"/>
          <a:stretch>
            <a:fillRect/>
          </a:stretch>
        </p:blipFill>
        <p:spPr bwMode="auto">
          <a:xfrm>
            <a:off x="685800" y="4114800"/>
            <a:ext cx="251460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67200" y="4267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Reflexive?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47961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Symmetric?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4796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5334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Transitive?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Example 1 – </a:t>
            </a:r>
            <a:r>
              <a:rPr lang="en-US" altLang="en-US" sz="2800" i="1" smtClean="0"/>
              <a:t>Properties of Relations on Finite Sets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Let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= {0, 1, 2, 3} and define relation </a:t>
            </a:r>
            <a:r>
              <a:rPr lang="en-US" altLang="en-US" i="1" dirty="0" smtClean="0"/>
              <a:t>S</a:t>
            </a:r>
            <a:r>
              <a:rPr lang="en-US" altLang="en-US" dirty="0"/>
              <a:t> </a:t>
            </a:r>
            <a:r>
              <a:rPr lang="en-US" altLang="en-US" dirty="0" smtClean="0"/>
              <a:t>on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as follows: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5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  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 = {(0, 0), (0, 2), (0, 3), (2, 3)}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 reflexive? symmetric? transitive?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  <a:r>
              <a:rPr lang="en-US" altLang="en-US" dirty="0" smtClean="0"/>
              <a:t> The directed graph of </a:t>
            </a:r>
            <a:r>
              <a:rPr lang="en-US" altLang="en-US" i="1" dirty="0"/>
              <a:t>S</a:t>
            </a:r>
            <a:r>
              <a:rPr lang="en-US" altLang="en-US" dirty="0" smtClean="0"/>
              <a:t> is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>
              <a:solidFill>
                <a:srgbClr val="00ADE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276725"/>
            <a:ext cx="270668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67200" y="4267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Reflexive?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47961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Symmetric?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4796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5334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Transitive?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299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1907</TotalTime>
  <Words>1291</Words>
  <Application>Microsoft Office PowerPoint</Application>
  <PresentationFormat>全屏显示(4:3)</PresentationFormat>
  <Paragraphs>213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Arial</vt:lpstr>
      <vt:lpstr>Symbol</vt:lpstr>
      <vt:lpstr>McKBAlgP8</vt:lpstr>
      <vt:lpstr>Reflexivity, Symmetry, and Transitivity</vt:lpstr>
      <vt:lpstr>Reflexivity, Symmetry, and Transitivity</vt:lpstr>
      <vt:lpstr>Reflexivity, Symmetry, and Transitivity</vt:lpstr>
      <vt:lpstr>Reflexivity, Symmetry, and Transitivity</vt:lpstr>
      <vt:lpstr>Reflexivity, Symmetry, and Transitivity</vt:lpstr>
      <vt:lpstr>Reflexivity, Symmetry, and Transitivity</vt:lpstr>
      <vt:lpstr>Reflexivity, Symmetry, and Transitivity</vt:lpstr>
      <vt:lpstr>Example 1 – Properties of Relations on Finite Sets</vt:lpstr>
      <vt:lpstr>Example 1 – Properties of Relations on Finite Sets</vt:lpstr>
      <vt:lpstr>Example 1 – Properties of Relations on Finite Sets</vt:lpstr>
      <vt:lpstr>Properties of Relations on Infinite Sets</vt:lpstr>
      <vt:lpstr>Example 2 – Properties of Equality</vt:lpstr>
      <vt:lpstr>Example 4 – Properties of Congruence Modulo 3</vt:lpstr>
      <vt:lpstr>Example 4 – Properties of Congruence Modulo 3</vt:lpstr>
      <vt:lpstr>Example 4(b) – Solution</vt:lpstr>
      <vt:lpstr>Example 4 – Properties of Congruence Modulo 3</vt:lpstr>
      <vt:lpstr>Example 4(c) – Solution</vt:lpstr>
      <vt:lpstr>The Transitive Closure of a Relation</vt:lpstr>
      <vt:lpstr>Example 5 – Transitive Closure of a Relation</vt:lpstr>
      <vt:lpstr>Example 5 – 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588</cp:revision>
  <dcterms:created xsi:type="dcterms:W3CDTF">2010-10-18T10:39:55Z</dcterms:created>
  <dcterms:modified xsi:type="dcterms:W3CDTF">2017-06-11T18:59:13Z</dcterms:modified>
</cp:coreProperties>
</file>