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301" r:id="rId2"/>
    <p:sldId id="328" r:id="rId3"/>
    <p:sldId id="329" r:id="rId4"/>
    <p:sldId id="330" r:id="rId5"/>
    <p:sldId id="331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33" r:id="rId14"/>
    <p:sldId id="334" r:id="rId15"/>
    <p:sldId id="335" r:id="rId16"/>
    <p:sldId id="33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A11C3CD-A60A-4989-8CD5-D1A045BDA5E8}" type="datetimeFigureOut">
              <a:rPr lang="en-US"/>
              <a:pPr>
                <a:defRPr/>
              </a:pPr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AF5AC8-EC8F-4FFC-B06A-DFB3C3564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9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6DFB0A-DE4E-490D-A230-D55F232C7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44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141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768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680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476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760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963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23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697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91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774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65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49434B9-4890-489A-9AF8-17A9D63F3439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Relations on Sets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A </a:t>
            </a:r>
            <a:r>
              <a:rPr lang="en-US" altLang="en-US" b="1" dirty="0" smtClean="0"/>
              <a:t>binary relation </a:t>
            </a:r>
            <a:r>
              <a:rPr lang="en-US" altLang="en-US" dirty="0" smtClean="0"/>
              <a:t>is a subset of a Cartesian product of two sets.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>
              <a:spcBef>
                <a:spcPts val="0"/>
              </a:spcBef>
              <a:defRPr/>
            </a:pPr>
            <a:r>
              <a:rPr lang="en-US" altLang="zh-CN" dirty="0"/>
              <a:t>The notation for a relation </a:t>
            </a:r>
            <a:r>
              <a:rPr lang="en-US" altLang="zh-CN" i="1" dirty="0"/>
              <a:t>R</a:t>
            </a:r>
            <a:r>
              <a:rPr lang="en-US" altLang="zh-CN" dirty="0"/>
              <a:t> may be written symbolically as follows:</a:t>
            </a:r>
          </a:p>
          <a:p>
            <a:pPr>
              <a:spcBef>
                <a:spcPts val="0"/>
              </a:spcBef>
              <a:defRPr/>
            </a:pPr>
            <a:endParaRPr lang="en-US" altLang="zh-CN" dirty="0"/>
          </a:p>
          <a:p>
            <a:pPr algn="ctr">
              <a:spcBef>
                <a:spcPts val="0"/>
              </a:spcBef>
              <a:defRPr/>
            </a:pPr>
            <a:r>
              <a:rPr lang="en-US" altLang="zh-CN" i="1" dirty="0"/>
              <a:t> x R y</a:t>
            </a:r>
            <a:r>
              <a:rPr lang="en-US" altLang="zh-CN" dirty="0"/>
              <a:t> means that (</a:t>
            </a:r>
            <a:r>
              <a:rPr lang="en-US" altLang="zh-CN" i="1" dirty="0"/>
              <a:t>x</a:t>
            </a:r>
            <a:r>
              <a:rPr lang="en-US" altLang="zh-CN" dirty="0"/>
              <a:t>, </a:t>
            </a:r>
            <a:r>
              <a:rPr lang="en-US" altLang="zh-CN" i="1" dirty="0"/>
              <a:t>y</a:t>
            </a:r>
            <a:r>
              <a:rPr lang="en-US" altLang="zh-CN" sz="400" i="1" dirty="0"/>
              <a:t> </a:t>
            </a:r>
            <a:r>
              <a:rPr lang="en-US" altLang="zh-CN" dirty="0"/>
              <a:t>) </a:t>
            </a:r>
            <a:r>
              <a:rPr lang="en-US" altLang="zh-CN" dirty="0">
                <a:latin typeface="Arial" charset="0"/>
                <a:sym typeface="Symbol"/>
              </a:rPr>
              <a:t></a:t>
            </a:r>
            <a:r>
              <a:rPr lang="en-US" altLang="zh-CN" i="1" dirty="0"/>
              <a:t> R.</a:t>
            </a:r>
          </a:p>
          <a:p>
            <a:pPr>
              <a:spcBef>
                <a:spcPts val="0"/>
              </a:spcBef>
              <a:defRPr/>
            </a:pPr>
            <a:endParaRPr lang="en-US" altLang="zh-CN" i="1" dirty="0"/>
          </a:p>
          <a:p>
            <a:pPr>
              <a:spcBef>
                <a:spcPts val="0"/>
              </a:spcBef>
              <a:defRPr/>
            </a:pPr>
            <a:r>
              <a:rPr lang="en-US" altLang="zh-CN" dirty="0"/>
              <a:t>The notation x    y means that </a:t>
            </a:r>
            <a:r>
              <a:rPr lang="en-US" altLang="zh-CN" i="1" dirty="0"/>
              <a:t>x</a:t>
            </a:r>
            <a:r>
              <a:rPr lang="en-US" altLang="zh-CN" dirty="0"/>
              <a:t> is not related to </a:t>
            </a:r>
            <a:r>
              <a:rPr lang="en-US" altLang="zh-CN" i="1" dirty="0"/>
              <a:t>y</a:t>
            </a:r>
            <a:r>
              <a:rPr lang="en-US" altLang="zh-CN" dirty="0"/>
              <a:t> by </a:t>
            </a:r>
            <a:r>
              <a:rPr lang="en-US" altLang="zh-CN" i="1" dirty="0"/>
              <a:t>R</a:t>
            </a:r>
            <a:r>
              <a:rPr lang="en-US" altLang="zh-CN" dirty="0"/>
              <a:t>:</a:t>
            </a:r>
          </a:p>
          <a:p>
            <a:pPr>
              <a:spcBef>
                <a:spcPts val="0"/>
              </a:spcBef>
              <a:defRPr/>
            </a:pPr>
            <a:endParaRPr lang="en-US" altLang="zh-CN" dirty="0"/>
          </a:p>
          <a:p>
            <a:pPr algn="ctr">
              <a:spcBef>
                <a:spcPts val="0"/>
              </a:spcBef>
              <a:defRPr/>
            </a:pPr>
            <a:r>
              <a:rPr lang="en-US" altLang="zh-CN" i="1" dirty="0"/>
              <a:t>x</a:t>
            </a:r>
            <a:r>
              <a:rPr lang="en-US" altLang="zh-CN" dirty="0"/>
              <a:t>    </a:t>
            </a:r>
            <a:r>
              <a:rPr lang="en-US" altLang="zh-CN" i="1" dirty="0"/>
              <a:t>y</a:t>
            </a:r>
            <a:r>
              <a:rPr lang="en-US" altLang="zh-CN" dirty="0"/>
              <a:t> means that </a:t>
            </a:r>
            <a:r>
              <a:rPr lang="en-US" altLang="zh-CN" dirty="0">
                <a:latin typeface="Arial" charset="0"/>
              </a:rPr>
              <a:t>(</a:t>
            </a:r>
            <a:r>
              <a:rPr lang="en-US" altLang="zh-CN" i="1" dirty="0">
                <a:latin typeface="Arial" charset="0"/>
              </a:rPr>
              <a:t>x</a:t>
            </a:r>
            <a:r>
              <a:rPr lang="en-US" altLang="zh-CN" dirty="0">
                <a:latin typeface="Arial" charset="0"/>
              </a:rPr>
              <a:t>, </a:t>
            </a:r>
            <a:r>
              <a:rPr lang="en-US" altLang="zh-CN" i="1" dirty="0">
                <a:latin typeface="Arial" charset="0"/>
              </a:rPr>
              <a:t>y</a:t>
            </a:r>
            <a:r>
              <a:rPr lang="en-US" altLang="zh-CN" sz="400" i="1" dirty="0">
                <a:latin typeface="Arial" charset="0"/>
              </a:rPr>
              <a:t> </a:t>
            </a:r>
            <a:r>
              <a:rPr lang="en-US" altLang="zh-CN" dirty="0">
                <a:latin typeface="Arial" charset="0"/>
              </a:rPr>
              <a:t>) </a:t>
            </a:r>
            <a:r>
              <a:rPr lang="en-US" altLang="zh-CN" dirty="0">
                <a:latin typeface="Arial" charset="0"/>
                <a:sym typeface="Symbol"/>
              </a:rPr>
              <a:t></a:t>
            </a:r>
            <a:r>
              <a:rPr lang="en-US" altLang="zh-CN" dirty="0">
                <a:latin typeface="Arial" charset="0"/>
              </a:rPr>
              <a:t> </a:t>
            </a:r>
            <a:r>
              <a:rPr lang="en-US" altLang="zh-CN" i="1" dirty="0">
                <a:latin typeface="Arial" charset="0"/>
              </a:rPr>
              <a:t>R</a:t>
            </a:r>
            <a:r>
              <a:rPr lang="en-US" altLang="zh-CN" dirty="0">
                <a:latin typeface="Arial" charset="0"/>
              </a:rPr>
              <a:t>.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For example, in the database language SQL, if the above database is denoted </a:t>
            </a:r>
            <a:r>
              <a:rPr lang="en-US" altLang="en-US" i="1" smtClean="0"/>
              <a:t>S</a:t>
            </a:r>
            <a:r>
              <a:rPr lang="en-US" altLang="en-US" smtClean="0"/>
              <a:t>, the result of the query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	SELECT Patient_ID#, Name FROM </a:t>
            </a:r>
            <a:r>
              <a:rPr lang="en-US" altLang="en-US" i="1" smtClean="0"/>
              <a:t>S</a:t>
            </a:r>
            <a:r>
              <a:rPr lang="en-US" altLang="en-US" smtClean="0"/>
              <a:t> WHERE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	Admission_Date = 010310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would be a list of the ID numbers and names of all patients admitted on 01-03-10: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	          466581   Mary Lazars,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		          244388   Sarah Wu.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This is obtained by taking the intersection of the set </a:t>
            </a:r>
            <a:br>
              <a:rPr lang="en-US" dirty="0" smtClean="0"/>
            </a:b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/>
              <a:t> {010310} </a:t>
            </a:r>
            <a:r>
              <a:rPr lang="en-US" b="1" dirty="0" smtClean="0">
                <a:sym typeface="Symbol"/>
              </a:rPr>
              <a:t></a:t>
            </a:r>
            <a:r>
              <a:rPr lang="en-US" i="1" dirty="0" smtClean="0"/>
              <a:t> A</a:t>
            </a:r>
            <a:r>
              <a:rPr lang="en-US" baseline="-25000" dirty="0" smtClean="0"/>
              <a:t>4</a:t>
            </a:r>
            <a:r>
              <a:rPr lang="en-US" dirty="0" smtClean="0"/>
              <a:t> with the database and then projecting onto the first two coordinates.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Similarly, SELECT can be used to obtain a list of all admission dates of a given patient.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For John Schmidt this list is</a:t>
            </a:r>
          </a:p>
          <a:p>
            <a:pPr marL="0" indent="0">
              <a:buFontTx/>
              <a:buNone/>
              <a:defRPr/>
            </a:pPr>
            <a:endParaRPr lang="en-US" sz="500" dirty="0" smtClean="0"/>
          </a:p>
          <a:p>
            <a:pPr lvl="4"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        02-07-10   and</a:t>
            </a:r>
          </a:p>
          <a:p>
            <a:pPr lvl="4">
              <a:buFont typeface="Arial" charset="0"/>
              <a:buNone/>
              <a:defRPr/>
            </a:pPr>
            <a:endParaRPr lang="en-US" sz="9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4"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         02-17-10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4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Individual entries in a database can be added, deleted, or updated, and most databases can sort data entries in various ways. </a:t>
            </a:r>
          </a:p>
          <a:p>
            <a:pPr marL="0" lvl="4" indent="0">
              <a:buFont typeface="Arial" charset="0"/>
              <a:buNone/>
              <a:defRPr/>
            </a:pPr>
            <a:endParaRPr lang="en-US" sz="24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0" lvl="4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In addition, entire databases can be merged, and the entries common to two databases can be moved to a new database.</a:t>
            </a:r>
            <a:endParaRPr lang="en-US" sz="6000" dirty="0" smtClean="0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Directed Graph of a Relation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When a relation </a:t>
            </a:r>
            <a:r>
              <a:rPr lang="en-US" altLang="en-US" i="1" smtClean="0"/>
              <a:t>R</a:t>
            </a:r>
            <a:r>
              <a:rPr lang="en-US" altLang="en-US" smtClean="0"/>
              <a:t> is defined </a:t>
            </a:r>
            <a:r>
              <a:rPr lang="en-US" altLang="en-US" i="1" smtClean="0"/>
              <a:t>on</a:t>
            </a:r>
            <a:r>
              <a:rPr lang="en-US" altLang="en-US" smtClean="0"/>
              <a:t> a set </a:t>
            </a:r>
            <a:r>
              <a:rPr lang="en-US" altLang="en-US" i="1" smtClean="0"/>
              <a:t>A</a:t>
            </a:r>
            <a:r>
              <a:rPr lang="en-US" altLang="en-US" smtClean="0"/>
              <a:t>, the arrow diagram of the relation can be modified so that it becomes a </a:t>
            </a:r>
            <a:r>
              <a:rPr lang="en-US" altLang="en-US" b="1" smtClean="0"/>
              <a:t>directed graph</a:t>
            </a:r>
            <a:r>
              <a:rPr lang="en-US" altLang="en-US" smtClean="0"/>
              <a:t>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Instead of representing </a:t>
            </a:r>
            <a:r>
              <a:rPr lang="en-US" altLang="en-US" i="1" smtClean="0"/>
              <a:t>A</a:t>
            </a:r>
            <a:r>
              <a:rPr lang="en-US" altLang="en-US" smtClean="0"/>
              <a:t> as two separate sets of points, represent </a:t>
            </a:r>
            <a:r>
              <a:rPr lang="en-US" altLang="en-US" i="1" smtClean="0"/>
              <a:t>A</a:t>
            </a:r>
            <a:r>
              <a:rPr lang="en-US" altLang="en-US" smtClean="0"/>
              <a:t> only once, and draw an arrow from each point of </a:t>
            </a:r>
            <a:r>
              <a:rPr lang="en-US" altLang="en-US" i="1" smtClean="0"/>
              <a:t>A </a:t>
            </a:r>
            <a:r>
              <a:rPr lang="en-US" altLang="en-US" smtClean="0"/>
              <a:t>to each related point. 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21848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Directed Graph of a Relation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As with an ordinary arrow diagram,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If a point is related to itself, a loop is drawn that extends out from the point and goes back to it.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2049463"/>
            <a:ext cx="658336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Example 6 – </a:t>
            </a:r>
            <a:r>
              <a:rPr lang="en-US" altLang="en-US" sz="3400" i="1" smtClean="0"/>
              <a:t>Directed Graph of a Relation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= {3, 4, 5, 6, 7, 8} and define a relation </a:t>
            </a:r>
            <a:r>
              <a:rPr lang="en-US" i="1" dirty="0" smtClean="0"/>
              <a:t>R</a:t>
            </a:r>
            <a:r>
              <a:rPr lang="en-US" dirty="0" smtClean="0"/>
              <a:t> on </a:t>
            </a:r>
            <a:r>
              <a:rPr lang="en-US" i="1" dirty="0" smtClean="0"/>
              <a:t>A</a:t>
            </a:r>
            <a:r>
              <a:rPr lang="en-US" dirty="0" smtClean="0"/>
              <a:t> as follows: For all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∈ 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endParaRPr lang="en-US" sz="110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s-ES" sz="1100" dirty="0" smtClean="0"/>
              <a:t>	</a:t>
            </a:r>
            <a:r>
              <a:rPr lang="es-ES" sz="1000" dirty="0" smtClean="0"/>
              <a:t>	</a:t>
            </a:r>
            <a:r>
              <a:rPr lang="es-ES" sz="1050" dirty="0" smtClean="0"/>
              <a:t>	</a:t>
            </a:r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dirty="0" smtClean="0"/>
              <a:t>					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  <a:r>
              <a:rPr lang="es-ES" i="1" dirty="0" smtClean="0"/>
              <a:t>R</a:t>
            </a:r>
            <a:r>
              <a:rPr lang="es-ES" dirty="0" smtClean="0"/>
              <a:t> </a:t>
            </a:r>
            <a:r>
              <a:rPr lang="es-ES" i="1" dirty="0" smtClean="0"/>
              <a:t>y</a:t>
            </a:r>
            <a:r>
              <a:rPr lang="es-ES" dirty="0" smtClean="0"/>
              <a:t> ⇔ 2 | (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  <a:r>
              <a:rPr lang="en-US" dirty="0" smtClean="0"/>
              <a:t>–</a:t>
            </a:r>
            <a:r>
              <a:rPr lang="es-ES" i="1" dirty="0" smtClean="0"/>
              <a:t> y</a:t>
            </a:r>
            <a:r>
              <a:rPr lang="es-ES" dirty="0" smtClean="0"/>
              <a:t>).</a:t>
            </a:r>
            <a:endParaRPr lang="en-US" dirty="0" smtClean="0"/>
          </a:p>
          <a:p>
            <a:pPr marL="347663" indent="-347663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sz="140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Draw the directed graph of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  <a:endParaRPr 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>
              <a:solidFill>
                <a:srgbClr val="00ADEE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00ADEE"/>
                </a:solidFill>
              </a:rPr>
              <a:t>Solution:</a:t>
            </a:r>
            <a:br>
              <a:rPr lang="en-US" dirty="0" smtClean="0">
                <a:solidFill>
                  <a:srgbClr val="00ADEE"/>
                </a:solidFill>
              </a:rPr>
            </a:br>
            <a:r>
              <a:rPr lang="en-US" dirty="0" smtClean="0"/>
              <a:t>Note that 3 </a:t>
            </a:r>
            <a:r>
              <a:rPr lang="en-US" i="1" dirty="0" smtClean="0"/>
              <a:t>R</a:t>
            </a:r>
            <a:r>
              <a:rPr lang="en-US" dirty="0" smtClean="0"/>
              <a:t> 3 because 3 – 3 = 0 and 2 | 0 since 0 = 2 </a:t>
            </a:r>
            <a:r>
              <a:rPr lang="en-US" sz="2000" b="1" dirty="0" smtClean="0">
                <a:sym typeface="Wingdings 2"/>
              </a:rPr>
              <a:t></a:t>
            </a:r>
            <a:r>
              <a:rPr lang="en-US" dirty="0" smtClean="0"/>
              <a:t> 0. Thus there is a loop from 3 to itself. 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sz="1400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Similarly, there is a loop from 4 to itself, from 5 to itself, and so forth, since the difference of each integer with itself is 0, and 2 | 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Note also that 3 </a:t>
            </a:r>
            <a:r>
              <a:rPr lang="en-US" sz="2400" i="1" dirty="0">
                <a:latin typeface="Arial" charset="0"/>
              </a:rPr>
              <a:t>R</a:t>
            </a:r>
            <a:r>
              <a:rPr lang="en-US" sz="2400" dirty="0">
                <a:latin typeface="Arial" charset="0"/>
              </a:rPr>
              <a:t> 5 because 3 – 5 = –2 = 2 </a:t>
            </a:r>
            <a:r>
              <a:rPr lang="en-US" sz="2000" b="1" dirty="0">
                <a:latin typeface="Arial" charset="0"/>
                <a:sym typeface="Wingdings 2"/>
              </a:rPr>
              <a:t></a:t>
            </a:r>
            <a:r>
              <a:rPr lang="en-US" sz="2400" dirty="0">
                <a:latin typeface="Arial" charset="0"/>
              </a:rPr>
              <a:t> (–1). And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5 </a:t>
            </a:r>
            <a:r>
              <a:rPr lang="en-US" sz="2400" i="1" dirty="0">
                <a:latin typeface="Arial" charset="0"/>
              </a:rPr>
              <a:t>R</a:t>
            </a:r>
            <a:r>
              <a:rPr lang="en-US" sz="2400" dirty="0">
                <a:latin typeface="Arial" charset="0"/>
              </a:rPr>
              <a:t> 3 because 5 – 3 = 2 = 2 </a:t>
            </a:r>
            <a:r>
              <a:rPr lang="en-US" sz="2000" b="1" dirty="0">
                <a:latin typeface="Arial" charset="0"/>
                <a:sym typeface="Wingdings 2"/>
              </a:rPr>
              <a:t></a:t>
            </a:r>
            <a:r>
              <a:rPr lang="en-US" sz="2400" dirty="0">
                <a:latin typeface="Arial" charset="0"/>
              </a:rPr>
              <a:t> 1. 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Hence there is an arrow from 3 to 5 and also an arrow from 5 to 3. </a:t>
            </a:r>
          </a:p>
          <a:p>
            <a:pPr>
              <a:defRPr/>
            </a:pPr>
            <a:endParaRPr lang="en-US" sz="12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The other arrows in the directed graph, as shown below, are obtained by similar reasoning.</a:t>
            </a:r>
            <a:endParaRPr lang="en-US" sz="2400" kern="0" dirty="0">
              <a:latin typeface="+mn-lt"/>
            </a:endParaRPr>
          </a:p>
        </p:txBody>
      </p:sp>
      <p:pic>
        <p:nvPicPr>
          <p:cNvPr id="1843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2163" y="4103688"/>
            <a:ext cx="2306637" cy="25336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Inverse of a 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If </a:t>
            </a:r>
            <a:r>
              <a:rPr lang="en-US" altLang="en-US" i="1" smtClean="0"/>
              <a:t>R</a:t>
            </a:r>
            <a:r>
              <a:rPr lang="en-US" altLang="en-US" smtClean="0"/>
              <a:t> is a relation from </a:t>
            </a:r>
            <a:r>
              <a:rPr lang="en-US" altLang="en-US" i="1" smtClean="0"/>
              <a:t>A</a:t>
            </a:r>
            <a:r>
              <a:rPr lang="en-US" altLang="en-US" smtClean="0"/>
              <a:t> to </a:t>
            </a:r>
            <a:r>
              <a:rPr lang="en-US" altLang="en-US" i="1" smtClean="0"/>
              <a:t>B</a:t>
            </a:r>
            <a:r>
              <a:rPr lang="en-US" altLang="en-US" smtClean="0"/>
              <a:t>, then a relation </a:t>
            </a:r>
            <a:r>
              <a:rPr lang="en-US" altLang="en-US" i="1" smtClean="0"/>
              <a:t>R</a:t>
            </a:r>
            <a:r>
              <a:rPr lang="en-US" altLang="en-US" sz="400" i="1" smtClean="0"/>
              <a:t> </a:t>
            </a:r>
            <a:r>
              <a:rPr lang="en-US" altLang="en-US" baseline="30000" smtClean="0"/>
              <a:t>–1 </a:t>
            </a:r>
            <a:r>
              <a:rPr lang="en-US" altLang="en-US" smtClean="0"/>
              <a:t>from </a:t>
            </a:r>
            <a:r>
              <a:rPr lang="en-US" altLang="en-US" i="1" smtClean="0"/>
              <a:t>B</a:t>
            </a:r>
            <a:r>
              <a:rPr lang="en-US" altLang="en-US" smtClean="0"/>
              <a:t> to </a:t>
            </a:r>
            <a:r>
              <a:rPr lang="en-US" altLang="en-US" i="1" smtClean="0"/>
              <a:t>A</a:t>
            </a:r>
            <a:r>
              <a:rPr lang="en-US" altLang="en-US" smtClean="0"/>
              <a:t> can be defined by interchanging the elements of all the ordered pairs of </a:t>
            </a:r>
            <a:r>
              <a:rPr lang="en-US" altLang="en-US" i="1" smtClean="0"/>
              <a:t>R</a:t>
            </a:r>
            <a:r>
              <a:rPr lang="en-US" altLang="en-US" smtClean="0"/>
              <a:t>.</a:t>
            </a:r>
          </a:p>
          <a:p>
            <a:pPr marL="0" indent="0">
              <a:buFontTx/>
              <a:buNone/>
            </a:pPr>
            <a:endParaRPr lang="en-US" altLang="en-US" i="1" smtClean="0"/>
          </a:p>
          <a:p>
            <a:pPr marL="0" indent="0">
              <a:buFontTx/>
              <a:buNone/>
            </a:pPr>
            <a:endParaRPr lang="en-US" altLang="en-US" i="1" smtClean="0"/>
          </a:p>
          <a:p>
            <a:pPr marL="0" indent="0">
              <a:buFontTx/>
              <a:buNone/>
            </a:pPr>
            <a:endParaRPr lang="en-US" altLang="en-US" i="1" smtClean="0"/>
          </a:p>
          <a:p>
            <a:pPr marL="0" indent="0">
              <a:buFontTx/>
              <a:buNone/>
            </a:pPr>
            <a:endParaRPr lang="en-US" altLang="en-US" i="1" smtClean="0"/>
          </a:p>
          <a:p>
            <a:pPr marL="0" indent="0">
              <a:buFontTx/>
              <a:buNone/>
            </a:pPr>
            <a:endParaRPr lang="en-US" altLang="en-US" sz="3600" i="1" smtClean="0"/>
          </a:p>
          <a:p>
            <a:pPr marL="0" indent="0">
              <a:buFontTx/>
              <a:buNone/>
            </a:pPr>
            <a:r>
              <a:rPr lang="en-US" altLang="en-US" smtClean="0"/>
              <a:t>This definition can be written operationally as follows:</a:t>
            </a:r>
            <a:endParaRPr lang="en-US" altLang="en-US" i="1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0350"/>
            <a:ext cx="82518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30875"/>
            <a:ext cx="60960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Example 4 – </a:t>
            </a:r>
            <a:r>
              <a:rPr lang="en-US" altLang="en-US" sz="3200" i="1" smtClean="0"/>
              <a:t>The Inverse of a Finite Relation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= {2, 3, 4} and </a:t>
            </a:r>
            <a:r>
              <a:rPr lang="en-US" i="1" dirty="0" smtClean="0"/>
              <a:t>B</a:t>
            </a:r>
            <a:r>
              <a:rPr lang="en-US" dirty="0" smtClean="0"/>
              <a:t> = {2, 6, 8} and let </a:t>
            </a:r>
            <a:r>
              <a:rPr lang="en-US" i="1" dirty="0" smtClean="0"/>
              <a:t>R</a:t>
            </a:r>
            <a:r>
              <a:rPr lang="en-US" dirty="0" smtClean="0"/>
              <a:t> be the “divides” relation from </a:t>
            </a:r>
            <a:r>
              <a:rPr lang="en-US" i="1" dirty="0" smtClean="0"/>
              <a:t>A</a:t>
            </a:r>
            <a:r>
              <a:rPr lang="en-US" dirty="0" smtClean="0"/>
              <a:t> to </a:t>
            </a:r>
            <a:r>
              <a:rPr lang="en-US" i="1" dirty="0" smtClean="0"/>
              <a:t>B</a:t>
            </a:r>
            <a:r>
              <a:rPr lang="en-US" dirty="0" smtClean="0"/>
              <a:t>: For all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∈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endParaRPr lang="en-US" dirty="0" smtClean="0"/>
          </a:p>
          <a:p>
            <a:pPr marL="347663" indent="-347663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State explicitly which ordered pairs are in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sz="400" i="1" dirty="0" smtClean="0"/>
              <a:t> </a:t>
            </a:r>
            <a:r>
              <a:rPr lang="en-US" baseline="30000" dirty="0" smtClean="0"/>
              <a:t>–1</a:t>
            </a:r>
            <a:r>
              <a:rPr lang="en-US" dirty="0" smtClean="0"/>
              <a:t>, and draw arrow diagrams for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sz="400" i="1" dirty="0" smtClean="0"/>
              <a:t> </a:t>
            </a:r>
            <a:r>
              <a:rPr lang="en-US" baseline="30000" dirty="0" smtClean="0"/>
              <a:t>–1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>
                <a:solidFill>
                  <a:srgbClr val="00ADEE"/>
                </a:solidFill>
              </a:rPr>
              <a:t>Solution:</a:t>
            </a:r>
            <a:br>
              <a:rPr lang="en-US" dirty="0" smtClean="0">
                <a:solidFill>
                  <a:srgbClr val="00ADEE"/>
                </a:solidFill>
              </a:rPr>
            </a:br>
            <a:r>
              <a:rPr lang="pt-BR" i="1" dirty="0" smtClean="0"/>
              <a:t>R</a:t>
            </a:r>
            <a:r>
              <a:rPr lang="pt-BR" dirty="0" smtClean="0"/>
              <a:t> = {(2, 2), (2, 6), (2, 8), (3, 6), (4, 8)}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pt-BR" i="1" dirty="0" smtClean="0"/>
              <a:t>R</a:t>
            </a:r>
            <a:r>
              <a:rPr lang="en-US" sz="400" i="1" dirty="0" smtClean="0"/>
              <a:t> </a:t>
            </a:r>
            <a:r>
              <a:rPr lang="en-US" baseline="30000" dirty="0" smtClean="0"/>
              <a:t>–1</a:t>
            </a:r>
            <a:r>
              <a:rPr lang="pt-BR" dirty="0" smtClean="0"/>
              <a:t> = {(2, 2), (6, 2), (8, 2), (6, 3), (8, 4)}</a:t>
            </a:r>
            <a:endParaRPr lang="en-US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" y="2514600"/>
            <a:ext cx="43529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229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7838" y="1676400"/>
            <a:ext cx="2620962" cy="1608138"/>
          </a:xfr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To draw the arrow diagram for </a:t>
            </a:r>
            <a:r>
              <a:rPr lang="en-US" sz="2400" i="1" dirty="0">
                <a:latin typeface="Arial" charset="0"/>
              </a:rPr>
              <a:t>R</a:t>
            </a:r>
            <a:r>
              <a:rPr lang="en-US" sz="400" i="1" dirty="0">
                <a:latin typeface="Arial" charset="0"/>
              </a:rPr>
              <a:t> </a:t>
            </a:r>
            <a:r>
              <a:rPr lang="en-US" sz="2400" baseline="30000" dirty="0">
                <a:latin typeface="Arial" charset="0"/>
              </a:rPr>
              <a:t>–1</a:t>
            </a:r>
            <a:r>
              <a:rPr lang="en-US" sz="2400" dirty="0">
                <a:latin typeface="Arial" charset="0"/>
              </a:rPr>
              <a:t>, you can copy the arrow diagram for </a:t>
            </a:r>
            <a:r>
              <a:rPr lang="en-US" sz="2400" i="1" dirty="0">
                <a:latin typeface="Arial" charset="0"/>
              </a:rPr>
              <a:t>R</a:t>
            </a:r>
            <a:r>
              <a:rPr lang="en-US" sz="2400" dirty="0">
                <a:latin typeface="Arial" charset="0"/>
              </a:rPr>
              <a:t> but reverse the directions of the arrows.</a:t>
            </a:r>
            <a:endParaRPr lang="en-US" sz="2400" kern="0" dirty="0">
              <a:latin typeface="+mn-lt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4724400"/>
            <a:ext cx="2598737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Or you can redraw the diagram so that </a:t>
            </a:r>
            <a:r>
              <a:rPr lang="en-US" sz="2400" i="1" dirty="0">
                <a:latin typeface="Arial" charset="0"/>
              </a:rPr>
              <a:t>B</a:t>
            </a:r>
            <a:r>
              <a:rPr lang="en-US" sz="2400" dirty="0">
                <a:latin typeface="Arial" charset="0"/>
              </a:rPr>
              <a:t> is on the left.</a:t>
            </a:r>
          </a:p>
          <a:p>
            <a:pPr>
              <a:defRPr/>
            </a:pPr>
            <a:endParaRPr lang="en-US" sz="2400" kern="0" dirty="0">
              <a:latin typeface="+mn-lt"/>
            </a:endParaRPr>
          </a:p>
          <a:p>
            <a:pPr>
              <a:defRPr/>
            </a:pPr>
            <a:endParaRPr lang="en-US" sz="2400" kern="0" dirty="0">
              <a:latin typeface="+mn-lt"/>
            </a:endParaRPr>
          </a:p>
          <a:p>
            <a:pPr>
              <a:defRPr/>
            </a:pPr>
            <a:endParaRPr lang="en-US" sz="2400" kern="0" dirty="0">
              <a:latin typeface="+mn-lt"/>
            </a:endParaRPr>
          </a:p>
          <a:p>
            <a:pPr>
              <a:defRPr/>
            </a:pPr>
            <a:endParaRPr lang="en-US" sz="2400" kern="0" dirty="0">
              <a:latin typeface="+mn-lt"/>
            </a:endParaRPr>
          </a:p>
          <a:p>
            <a:pPr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2057400"/>
            <a:ext cx="2479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N-ary Relations and Relational Databases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i="1" dirty="0" smtClean="0"/>
              <a:t>N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ary</a:t>
            </a:r>
            <a:r>
              <a:rPr lang="en-US" altLang="en-US" dirty="0" smtClean="0"/>
              <a:t> relations form the mathematical foundation for relational database theory.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A binary relation is a subset of a Cartesian product of two sets.  Similarly, an </a:t>
            </a:r>
            <a:r>
              <a:rPr lang="en-US" altLang="en-US" i="1" dirty="0" smtClean="0"/>
              <a:t>n-</a:t>
            </a:r>
            <a:r>
              <a:rPr lang="en-US" altLang="en-US" i="1" dirty="0" err="1" smtClean="0"/>
              <a:t>ary</a:t>
            </a:r>
            <a:r>
              <a:rPr lang="en-US" altLang="en-US" dirty="0" smtClean="0"/>
              <a:t> relation is a subset of a Cartesian product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sets.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82756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The following is a radically simplified version of a database that might be used in a hospital. 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Let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be a set of positive integers,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 a set of alphabetic character strings,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3</a:t>
            </a:r>
            <a:r>
              <a:rPr lang="en-US" altLang="en-US" smtClean="0"/>
              <a:t> a set of numeric character strings, and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4</a:t>
            </a:r>
            <a:r>
              <a:rPr lang="en-US" altLang="en-US" smtClean="0"/>
              <a:t> a set of alphabetic character strings.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Define a quaternary relation </a:t>
            </a:r>
            <a:r>
              <a:rPr lang="en-US" altLang="en-US" i="1" smtClean="0"/>
              <a:t>R</a:t>
            </a:r>
            <a:r>
              <a:rPr lang="en-US" altLang="en-US" smtClean="0"/>
              <a:t> on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3</a:t>
            </a:r>
            <a:r>
              <a:rPr lang="en-US" altLang="en-US" smtClean="0"/>
              <a:t> </a:t>
            </a:r>
            <a:r>
              <a:rPr lang="en-US" altLang="en-US" b="1" smtClean="0">
                <a:sym typeface="Symbol" panose="05050102010706020507" pitchFamily="18" charset="2"/>
              </a:rPr>
              <a:t></a:t>
            </a:r>
            <a:r>
              <a:rPr lang="en-US" altLang="en-US" i="1" smtClean="0"/>
              <a:t> A</a:t>
            </a:r>
            <a:r>
              <a:rPr lang="en-US" altLang="en-US" baseline="-25000" smtClean="0"/>
              <a:t>4</a:t>
            </a:r>
            <a:r>
              <a:rPr lang="en-US" altLang="en-US" smtClean="0"/>
              <a:t> as follows: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(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3</a:t>
            </a:r>
            <a:r>
              <a:rPr lang="en-US" altLang="en-US" smtClean="0"/>
              <a:t>,</a:t>
            </a:r>
            <a:r>
              <a:rPr lang="en-US" altLang="en-US" i="1" smtClean="0"/>
              <a:t> a</a:t>
            </a:r>
            <a:r>
              <a:rPr lang="en-US" altLang="en-US" baseline="-25000" smtClean="0"/>
              <a:t>4</a:t>
            </a:r>
            <a:r>
              <a:rPr lang="en-US" altLang="en-US" smtClean="0"/>
              <a:t>) ∈ </a:t>
            </a:r>
            <a:r>
              <a:rPr lang="en-US" altLang="en-US" i="1" smtClean="0"/>
              <a:t>R</a:t>
            </a:r>
            <a:r>
              <a:rPr lang="en-US" altLang="en-US" smtClean="0"/>
              <a:t> ⇔   a patient with patient ID number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 					    named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, was admitted on date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3</a:t>
            </a:r>
            <a:r>
              <a:rPr lang="en-US" altLang="en-US" smtClean="0"/>
              <a:t>, 					    with primary diagnosis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4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dirty="0" smtClean="0"/>
              <a:t>At a particular hospital, this relation might contain the following 4-tuples:</a:t>
            </a:r>
          </a:p>
          <a:p>
            <a:pPr marL="91440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  <a:defRPr/>
            </a:pP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de-DE" dirty="0" smtClean="0"/>
              <a:t>(011985, John Schmidt, 020710, asthma)</a:t>
            </a:r>
            <a:br>
              <a:rPr lang="de-DE" dirty="0" smtClean="0"/>
            </a:br>
            <a:endParaRPr lang="de-DE" sz="1100" dirty="0" smtClean="0"/>
          </a:p>
          <a:p>
            <a:pPr marL="914400" indent="0">
              <a:buFontTx/>
              <a:buNone/>
              <a:defRPr/>
            </a:pPr>
            <a:r>
              <a:rPr lang="pl-PL" dirty="0" smtClean="0"/>
              <a:t>(574329, Tak Kurosawa, </a:t>
            </a:r>
            <a:r>
              <a:rPr lang="pl-PL" dirty="0" smtClean="0"/>
              <a:t>011410</a:t>
            </a:r>
            <a:r>
              <a:rPr lang="pl-PL" dirty="0" smtClean="0"/>
              <a:t>, pneumonia)</a:t>
            </a:r>
            <a:r>
              <a:rPr lang="en-US" dirty="0" smtClean="0"/>
              <a:t/>
            </a:r>
            <a:br>
              <a:rPr lang="en-US" dirty="0" smtClean="0"/>
            </a:br>
            <a:endParaRPr lang="pl-PL" sz="1100" dirty="0" smtClean="0"/>
          </a:p>
          <a:p>
            <a:pPr marL="914400" indent="0">
              <a:buFontTx/>
              <a:buNone/>
              <a:defRPr/>
            </a:pPr>
            <a:r>
              <a:rPr lang="en-US" dirty="0" smtClean="0"/>
              <a:t>(466581, Mary Lazars, </a:t>
            </a:r>
            <a:r>
              <a:rPr lang="en-US" dirty="0" smtClean="0"/>
              <a:t>010310</a:t>
            </a:r>
            <a:r>
              <a:rPr lang="en-US" dirty="0" smtClean="0"/>
              <a:t>, appendicitis)</a:t>
            </a:r>
            <a:br>
              <a:rPr lang="en-US" dirty="0" smtClean="0"/>
            </a:br>
            <a:endParaRPr lang="en-US" sz="1100" dirty="0" smtClean="0"/>
          </a:p>
          <a:p>
            <a:pPr marL="914400" indent="0">
              <a:buFontTx/>
              <a:buNone/>
              <a:defRPr/>
            </a:pPr>
            <a:r>
              <a:rPr lang="sv-SE" dirty="0" smtClean="0"/>
              <a:t>(008352, Joan Kaplan, 112409, gastritis)</a:t>
            </a:r>
          </a:p>
          <a:p>
            <a:pPr marL="914400" indent="0">
              <a:buFontTx/>
              <a:buNone/>
              <a:defRPr/>
            </a:pPr>
            <a:endParaRPr lang="sv-SE" sz="1100" dirty="0" smtClean="0"/>
          </a:p>
          <a:p>
            <a:pPr marL="914400" indent="0">
              <a:buFontTx/>
              <a:buNone/>
              <a:defRPr/>
            </a:pPr>
            <a:r>
              <a:rPr lang="en-US" dirty="0" smtClean="0"/>
              <a:t>(011985, John Schmidt, 021710, pneumonia)</a:t>
            </a:r>
          </a:p>
          <a:p>
            <a:pPr marL="914400" indent="0">
              <a:buFontTx/>
              <a:buNone/>
              <a:defRPr/>
            </a:pPr>
            <a:endParaRPr lang="en-US" sz="1100" dirty="0" smtClean="0"/>
          </a:p>
          <a:p>
            <a:pPr marL="914400" indent="0">
              <a:buFontTx/>
              <a:buNone/>
              <a:defRPr/>
            </a:pPr>
            <a:r>
              <a:rPr lang="nl-NL" dirty="0" smtClean="0"/>
              <a:t>(244388, Sarah Wu, 010310, broken leg)</a:t>
            </a:r>
          </a:p>
          <a:p>
            <a:pPr marL="914400" indent="0">
              <a:buFontTx/>
              <a:buNone/>
              <a:defRPr/>
            </a:pPr>
            <a:endParaRPr lang="nl-NL" sz="1100" dirty="0" smtClean="0"/>
          </a:p>
          <a:p>
            <a:pPr marL="914400" indent="0">
              <a:buFontTx/>
              <a:buNone/>
              <a:defRPr/>
            </a:pPr>
            <a:r>
              <a:rPr lang="en-US" dirty="0" smtClean="0"/>
              <a:t>(778400, Jamal </a:t>
            </a:r>
            <a:r>
              <a:rPr lang="en-US" dirty="0" err="1" smtClean="0"/>
              <a:t>Baskers</a:t>
            </a:r>
            <a:r>
              <a:rPr lang="en-US" dirty="0" smtClean="0"/>
              <a:t>, 122709, appendicitis)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A Simple Database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In discussions of relational databases, the tuples are normally thought of as being written in tables. 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Each row of the table corresponds to one tuple, and the header for each column gives the descriptive attribute for the elements in the column. 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Operations within a database allow the data to be manipulated in many different ways.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1435</TotalTime>
  <Words>744</Words>
  <Application>Microsoft Office PowerPoint</Application>
  <PresentationFormat>全屏显示(4:3)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Arial</vt:lpstr>
      <vt:lpstr>Symbol</vt:lpstr>
      <vt:lpstr>Wingdings 2</vt:lpstr>
      <vt:lpstr>McKBAlgP8</vt:lpstr>
      <vt:lpstr>Relations on Sets</vt:lpstr>
      <vt:lpstr>The Inverse of a Relation</vt:lpstr>
      <vt:lpstr>Example 4 – The Inverse of a Finite Relation</vt:lpstr>
      <vt:lpstr>Example 4 – Solution</vt:lpstr>
      <vt:lpstr>Example 4 – Solution</vt:lpstr>
      <vt:lpstr>N-ary Relations and Relational Databases</vt:lpstr>
      <vt:lpstr>Example 7 – A Simple Database</vt:lpstr>
      <vt:lpstr>Example 7 – A Simple Database</vt:lpstr>
      <vt:lpstr>Example 7 – A Simple Database</vt:lpstr>
      <vt:lpstr>Example 7 – A Simple Database</vt:lpstr>
      <vt:lpstr>Example 7 – A Simple Database</vt:lpstr>
      <vt:lpstr>Example 7 – A Simple Database</vt:lpstr>
      <vt:lpstr>Directed Graph of a Relation</vt:lpstr>
      <vt:lpstr>Directed Graph of a Relation</vt:lpstr>
      <vt:lpstr>Example 6 – Directed Graph of a Relation</vt:lpstr>
      <vt:lpstr>Example 6 – 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371</cp:revision>
  <dcterms:created xsi:type="dcterms:W3CDTF">2010-10-18T10:39:55Z</dcterms:created>
  <dcterms:modified xsi:type="dcterms:W3CDTF">2017-06-11T20:35:55Z</dcterms:modified>
</cp:coreProperties>
</file>