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28"/>
  </p:notesMasterIdLst>
  <p:handoutMasterIdLst>
    <p:handoutMasterId r:id="rId29"/>
  </p:handoutMasterIdLst>
  <p:sldIdLst>
    <p:sldId id="361" r:id="rId2"/>
    <p:sldId id="363" r:id="rId3"/>
    <p:sldId id="409" r:id="rId4"/>
    <p:sldId id="330" r:id="rId5"/>
    <p:sldId id="331" r:id="rId6"/>
    <p:sldId id="423" r:id="rId7"/>
    <p:sldId id="375" r:id="rId8"/>
    <p:sldId id="376" r:id="rId9"/>
    <p:sldId id="379" r:id="rId10"/>
    <p:sldId id="344" r:id="rId11"/>
    <p:sldId id="425" r:id="rId12"/>
    <p:sldId id="350" r:id="rId13"/>
    <p:sldId id="392" r:id="rId14"/>
    <p:sldId id="414" r:id="rId15"/>
    <p:sldId id="415" r:id="rId16"/>
    <p:sldId id="416" r:id="rId17"/>
    <p:sldId id="426" r:id="rId18"/>
    <p:sldId id="419" r:id="rId19"/>
    <p:sldId id="420" r:id="rId20"/>
    <p:sldId id="352" r:id="rId21"/>
    <p:sldId id="401" r:id="rId22"/>
    <p:sldId id="402" r:id="rId23"/>
    <p:sldId id="403" r:id="rId24"/>
    <p:sldId id="404" r:id="rId25"/>
    <p:sldId id="405" r:id="rId26"/>
    <p:sldId id="406" r:id="rId27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DEE"/>
    <a:srgbClr val="CBDB2B"/>
    <a:srgbClr val="16669E"/>
    <a:srgbClr val="E1332A"/>
    <a:srgbClr val="0D7295"/>
    <a:srgbClr val="C7EBFC"/>
    <a:srgbClr val="FFF8AA"/>
    <a:srgbClr val="9E0B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94" autoAdjust="0"/>
    <p:restoredTop sz="99139" autoAdjust="0"/>
  </p:normalViewPr>
  <p:slideViewPr>
    <p:cSldViewPr>
      <p:cViewPr varScale="1">
        <p:scale>
          <a:sx n="79" d="100"/>
          <a:sy n="79" d="100"/>
        </p:scale>
        <p:origin x="98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C9C217B-F38B-4B55-9543-588BC0E8A960}" type="datetimeFigureOut">
              <a:rPr lang="en-US"/>
              <a:pPr>
                <a:defRPr/>
              </a:pPr>
              <a:t>6/9/2017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2D03399-325C-45AE-B98E-87B5C08FB8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65422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7DCEA8E-68E2-4726-8F17-E10D4DC88D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18598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94864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2215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4000" y="228600"/>
            <a:ext cx="2082800" cy="6489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228600"/>
            <a:ext cx="6096000" cy="6489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00637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203200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48507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90356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62088"/>
            <a:ext cx="403860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62088"/>
            <a:ext cx="403860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5554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92664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77095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46609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3394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706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7391400" y="60198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02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62088"/>
            <a:ext cx="8229600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8496300" y="6388100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CAAD446B-D3DB-452D-ACEA-234C244A196E}" type="slidenum">
              <a:rPr lang="en-US" altLang="en-US"/>
              <a:pPr eaLnBrk="1" hangingPunct="1">
                <a:spcBef>
                  <a:spcPct val="50000"/>
                </a:spcBef>
              </a:pPr>
              <a:t>‹#›</a:t>
            </a:fld>
            <a:endParaRPr lang="en-US" altLang="en-US"/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2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52400"/>
            <a:ext cx="8153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04800" y="384175"/>
            <a:ext cx="8763000" cy="831850"/>
          </a:xfrm>
          <a:prstGeom prst="rect">
            <a:avLst/>
          </a:prstGeom>
          <a:solidFill>
            <a:srgbClr val="16669E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Diamond 12"/>
          <p:cNvSpPr/>
          <p:nvPr userDrawn="1"/>
        </p:nvSpPr>
        <p:spPr>
          <a:xfrm>
            <a:off x="12700" y="38100"/>
            <a:ext cx="609600" cy="609600"/>
          </a:xfrm>
          <a:prstGeom prst="diamond">
            <a:avLst/>
          </a:prstGeom>
          <a:solidFill>
            <a:srgbClr val="CBD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Diamond 13"/>
          <p:cNvSpPr/>
          <p:nvPr userDrawn="1"/>
        </p:nvSpPr>
        <p:spPr>
          <a:xfrm>
            <a:off x="127000" y="152400"/>
            <a:ext cx="381000" cy="381000"/>
          </a:xfrm>
          <a:prstGeom prst="diamond">
            <a:avLst/>
          </a:prstGeom>
          <a:solidFill>
            <a:srgbClr val="1666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>
          <a:solidFill>
            <a:srgbClr val="0073AE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rgbClr val="0073AE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rgbClr val="0073AE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rgbClr val="0073AE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rgbClr val="0073AE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rgbClr val="0073AE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Injections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 dirty="0" smtClean="0"/>
              <a:t>A function is </a:t>
            </a:r>
            <a:r>
              <a:rPr lang="en-US" altLang="en-US" i="1" dirty="0" smtClean="0"/>
              <a:t>one-to-one</a:t>
            </a:r>
            <a:r>
              <a:rPr lang="en-US" altLang="en-US" dirty="0" smtClean="0"/>
              <a:t> (</a:t>
            </a:r>
            <a:r>
              <a:rPr lang="en-US" altLang="en-US" i="1" dirty="0" smtClean="0">
                <a:solidFill>
                  <a:srgbClr val="C00000"/>
                </a:solidFill>
              </a:rPr>
              <a:t>injective</a:t>
            </a:r>
            <a:r>
              <a:rPr lang="en-US" altLang="en-US" dirty="0" smtClean="0"/>
              <a:t>) if each element of the range is the image of at most one element of the domain.</a:t>
            </a:r>
          </a:p>
          <a:p>
            <a:pPr marL="0" indent="0">
              <a:buFontTx/>
              <a:buNone/>
            </a:pPr>
            <a:endParaRPr lang="en-US" altLang="en-US" dirty="0" smtClean="0"/>
          </a:p>
          <a:p>
            <a:pPr marL="0" indent="0">
              <a:buFontTx/>
              <a:buNone/>
            </a:pPr>
            <a:endParaRPr lang="en-US" altLang="en-US" dirty="0" smtClean="0"/>
          </a:p>
          <a:p>
            <a:pPr marL="0" indent="0">
              <a:buFontTx/>
              <a:buNone/>
            </a:pPr>
            <a:endParaRPr lang="en-US" altLang="en-US" dirty="0" smtClean="0"/>
          </a:p>
          <a:p>
            <a:pPr marL="0" indent="0">
              <a:buFontTx/>
              <a:buNone/>
            </a:pPr>
            <a:endParaRPr lang="en-US" altLang="en-US" dirty="0" smtClean="0"/>
          </a:p>
          <a:p>
            <a:pPr marL="0" indent="0">
              <a:buFontTx/>
              <a:buNone/>
            </a:pPr>
            <a:endParaRPr lang="en-US" altLang="en-US" dirty="0" smtClean="0"/>
          </a:p>
          <a:p>
            <a:pPr marL="0" indent="0">
              <a:buFontTx/>
              <a:buNone/>
            </a:pPr>
            <a:endParaRPr lang="en-US" altLang="en-US" dirty="0" smtClean="0"/>
          </a:p>
          <a:p>
            <a:pPr marL="0" indent="0">
              <a:buFontTx/>
              <a:buNone/>
            </a:pPr>
            <a:endParaRPr lang="en-US" altLang="en-US" dirty="0" smtClean="0"/>
          </a:p>
          <a:p>
            <a:pPr marL="0" indent="0">
              <a:buFontTx/>
              <a:buNone/>
            </a:pPr>
            <a:r>
              <a:rPr lang="en-US" altLang="en-US" dirty="0" smtClean="0"/>
              <a:t>To obtain a precise statement of what it means for a function </a:t>
            </a:r>
            <a:r>
              <a:rPr lang="en-US" altLang="en-US" i="1" dirty="0" smtClean="0"/>
              <a:t>not</a:t>
            </a:r>
            <a:r>
              <a:rPr lang="en-US" altLang="en-US" dirty="0" smtClean="0"/>
              <a:t> to be injective, take the negation of one of the equivalent versions of the definition above. </a:t>
            </a:r>
          </a:p>
          <a:p>
            <a:pPr marL="0" indent="0">
              <a:buFontTx/>
              <a:buNone/>
            </a:pPr>
            <a:endParaRPr lang="en-US" altLang="en-US" dirty="0" smtClean="0"/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560638"/>
            <a:ext cx="6203950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203200"/>
            <a:ext cx="8597900" cy="1143000"/>
          </a:xfrm>
        </p:spPr>
        <p:txBody>
          <a:bodyPr/>
          <a:lstStyle/>
          <a:p>
            <a:pPr eaLnBrk="1" hangingPunct="1"/>
            <a:r>
              <a:rPr lang="en-US" altLang="en-US" sz="2300" dirty="0" smtClean="0"/>
              <a:t>Example 5 – </a:t>
            </a:r>
            <a:r>
              <a:rPr lang="en-US" altLang="en-US" sz="2300" i="1" dirty="0" smtClean="0"/>
              <a:t>Proving or Disproving That Functions Are Surjective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 smtClean="0"/>
              <a:t>Define </a:t>
            </a:r>
            <a:r>
              <a:rPr lang="en-US" altLang="en-US" i="1" dirty="0" smtClean="0"/>
              <a:t>f</a:t>
            </a:r>
            <a:r>
              <a:rPr lang="en-US" altLang="en-US" sz="500" dirty="0" smtClean="0"/>
              <a:t> </a:t>
            </a:r>
            <a:r>
              <a:rPr lang="en-US" altLang="en-US" dirty="0" smtClean="0"/>
              <a:t>: </a:t>
            </a:r>
            <a:r>
              <a:rPr lang="en-US" altLang="en-US" b="1" dirty="0" smtClean="0"/>
              <a:t>R</a:t>
            </a:r>
            <a:r>
              <a:rPr lang="en-US" altLang="en-US" dirty="0" smtClean="0"/>
              <a:t> → </a:t>
            </a:r>
            <a:r>
              <a:rPr lang="en-US" altLang="en-US" b="1" dirty="0" smtClean="0"/>
              <a:t>R</a:t>
            </a:r>
            <a:r>
              <a:rPr lang="en-US" altLang="en-US" dirty="0" smtClean="0"/>
              <a:t> as follows:</a:t>
            </a:r>
          </a:p>
          <a:p>
            <a:pPr marL="0" indent="0" eaLnBrk="1" hangingPunct="1">
              <a:buFontTx/>
              <a:buNone/>
              <a:tabLst>
                <a:tab pos="457200" algn="l"/>
                <a:tab pos="1371600" algn="l"/>
                <a:tab pos="1547813" algn="l"/>
              </a:tabLst>
            </a:pPr>
            <a:endParaRPr lang="en-US" altLang="en-US" dirty="0"/>
          </a:p>
          <a:p>
            <a:pPr marL="0" indent="0" eaLnBrk="1" hangingPunct="1">
              <a:buFontTx/>
              <a:buNone/>
              <a:tabLst>
                <a:tab pos="457200" algn="l"/>
                <a:tab pos="1371600" algn="l"/>
                <a:tab pos="1547813" algn="l"/>
              </a:tabLst>
            </a:pPr>
            <a:endParaRPr lang="en-US" altLang="en-US" sz="1200" dirty="0" smtClean="0"/>
          </a:p>
          <a:p>
            <a:pPr marL="0" indent="0" eaLnBrk="1" hangingPunct="1">
              <a:buFontTx/>
              <a:buNone/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 smtClean="0"/>
              <a:t>Is</a:t>
            </a:r>
            <a:r>
              <a:rPr lang="en-US" altLang="en-US" i="1" dirty="0" smtClean="0"/>
              <a:t> f </a:t>
            </a:r>
            <a:r>
              <a:rPr lang="en-US" altLang="en-US" dirty="0" smtClean="0"/>
              <a:t>surjective?</a:t>
            </a:r>
          </a:p>
          <a:p>
            <a:pPr marL="0" indent="0" eaLnBrk="1" hangingPunct="1">
              <a:buFontTx/>
              <a:buNone/>
              <a:tabLst>
                <a:tab pos="457200" algn="l"/>
                <a:tab pos="1371600" algn="l"/>
                <a:tab pos="1547813" algn="l"/>
              </a:tabLst>
            </a:pPr>
            <a:endParaRPr lang="en-US" altLang="en-US" dirty="0"/>
          </a:p>
          <a:p>
            <a:pPr marL="0" indent="0" eaLnBrk="1" hangingPunct="1">
              <a:buFontTx/>
              <a:buNone/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 smtClean="0"/>
              <a:t>Yes.  Let </a:t>
            </a:r>
            <a:r>
              <a:rPr lang="en-US" altLang="en-US" i="1" dirty="0" smtClean="0"/>
              <a:t>y</a:t>
            </a:r>
            <a:r>
              <a:rPr lang="en-US" altLang="en-US" dirty="0" smtClean="0"/>
              <a:t> be any real number, and let </a:t>
            </a:r>
            <a:r>
              <a:rPr lang="en-US" altLang="en-US" i="1" dirty="0" smtClean="0"/>
              <a:t>x</a:t>
            </a:r>
            <a:r>
              <a:rPr lang="en-US" altLang="en-US" dirty="0" smtClean="0"/>
              <a:t> = (</a:t>
            </a:r>
            <a:r>
              <a:rPr lang="en-US" altLang="en-US" i="1" dirty="0" smtClean="0"/>
              <a:t>y</a:t>
            </a:r>
            <a:r>
              <a:rPr lang="en-US" altLang="en-US" dirty="0" smtClean="0"/>
              <a:t>+1)/4.  Then, x is a real number, and</a:t>
            </a:r>
          </a:p>
          <a:p>
            <a:pPr marL="0" indent="0" eaLnBrk="1" hangingPunct="1">
              <a:buFontTx/>
              <a:buNone/>
              <a:tabLst>
                <a:tab pos="457200" algn="l"/>
                <a:tab pos="1371600" algn="l"/>
                <a:tab pos="1547813" algn="l"/>
              </a:tabLst>
            </a:pPr>
            <a:endParaRPr lang="en-US" altLang="en-US" dirty="0"/>
          </a:p>
          <a:p>
            <a:pPr marL="0" indent="0" eaLnBrk="1" hangingPunct="1">
              <a:buFontTx/>
              <a:buNone/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 smtClean="0"/>
              <a:t>	f(</a:t>
            </a:r>
            <a:r>
              <a:rPr lang="en-US" altLang="en-US" i="1" dirty="0" smtClean="0"/>
              <a:t>x</a:t>
            </a:r>
            <a:r>
              <a:rPr lang="en-US" altLang="en-US" dirty="0" smtClean="0"/>
              <a:t>) 	= 4</a:t>
            </a:r>
            <a:r>
              <a:rPr lang="en-US" altLang="en-US" i="1" dirty="0" smtClean="0"/>
              <a:t>x</a:t>
            </a:r>
            <a:r>
              <a:rPr lang="en-US" altLang="en-US" dirty="0" smtClean="0"/>
              <a:t> – 1 </a:t>
            </a:r>
          </a:p>
          <a:p>
            <a:pPr marL="0" indent="0" eaLnBrk="1" hangingPunct="1">
              <a:buFontTx/>
              <a:buNone/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/>
              <a:t>	</a:t>
            </a:r>
            <a:r>
              <a:rPr lang="en-US" altLang="en-US" dirty="0" smtClean="0"/>
              <a:t>	= 4 ((</a:t>
            </a:r>
            <a:r>
              <a:rPr lang="en-US" altLang="en-US" i="1" dirty="0" smtClean="0"/>
              <a:t>y</a:t>
            </a:r>
            <a:r>
              <a:rPr lang="en-US" altLang="en-US" dirty="0" smtClean="0"/>
              <a:t>+1)/4) – 1 </a:t>
            </a:r>
          </a:p>
          <a:p>
            <a:pPr marL="0" indent="0" eaLnBrk="1" hangingPunct="1">
              <a:buFontTx/>
              <a:buNone/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/>
              <a:t>	</a:t>
            </a:r>
            <a:r>
              <a:rPr lang="en-US" altLang="en-US" dirty="0" smtClean="0"/>
              <a:t>	= (</a:t>
            </a:r>
            <a:r>
              <a:rPr lang="en-US" altLang="en-US" i="1" dirty="0" smtClean="0"/>
              <a:t>y</a:t>
            </a:r>
            <a:r>
              <a:rPr lang="en-US" altLang="en-US" dirty="0" smtClean="0"/>
              <a:t>+1) – 1 </a:t>
            </a:r>
          </a:p>
          <a:p>
            <a:pPr marL="0" indent="0" eaLnBrk="1" hangingPunct="1">
              <a:buFontTx/>
              <a:buNone/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/>
              <a:t>	</a:t>
            </a:r>
            <a:r>
              <a:rPr lang="en-US" altLang="en-US" dirty="0" smtClean="0"/>
              <a:t>	= </a:t>
            </a:r>
            <a:r>
              <a:rPr lang="en-US" altLang="en-US" i="1" dirty="0" smtClean="0"/>
              <a:t>y</a:t>
            </a:r>
            <a:endParaRPr lang="en-US" altLang="en-US" dirty="0" smtClean="0"/>
          </a:p>
          <a:p>
            <a:pPr marL="0" indent="0" eaLnBrk="1" hangingPunct="1">
              <a:buFontTx/>
              <a:buNone/>
              <a:tabLst>
                <a:tab pos="457200" algn="l"/>
                <a:tab pos="1371600" algn="l"/>
                <a:tab pos="1547813" algn="l"/>
              </a:tabLst>
            </a:pPr>
            <a:endParaRPr lang="en-US" altLang="en-US" dirty="0"/>
          </a:p>
          <a:p>
            <a:pPr marL="0" indent="0" eaLnBrk="1" hangingPunct="1">
              <a:buFontTx/>
              <a:buNone/>
              <a:tabLst>
                <a:tab pos="457200" algn="l"/>
                <a:tab pos="1371600" algn="l"/>
                <a:tab pos="1547813" algn="l"/>
              </a:tabLst>
            </a:pPr>
            <a:endParaRPr lang="en-US" altLang="en-US" dirty="0" smtClean="0"/>
          </a:p>
        </p:txBody>
      </p:sp>
      <p:pic>
        <p:nvPicPr>
          <p:cNvPr id="4198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057400"/>
            <a:ext cx="3810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2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203200"/>
            <a:ext cx="8597900" cy="1143000"/>
          </a:xfrm>
        </p:spPr>
        <p:txBody>
          <a:bodyPr/>
          <a:lstStyle/>
          <a:p>
            <a:pPr eaLnBrk="1" hangingPunct="1"/>
            <a:r>
              <a:rPr lang="en-US" altLang="en-US" sz="2300" dirty="0" smtClean="0"/>
              <a:t>Example 5 – </a:t>
            </a:r>
            <a:r>
              <a:rPr lang="en-US" altLang="en-US" sz="2300" i="1" dirty="0" smtClean="0"/>
              <a:t>Proving or Disproving That Functions Are Surjective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 smtClean="0"/>
              <a:t>Define </a:t>
            </a:r>
            <a:r>
              <a:rPr lang="en-US" altLang="en-US" i="1" dirty="0" smtClean="0"/>
              <a:t>h</a:t>
            </a:r>
            <a:r>
              <a:rPr lang="en-US" altLang="en-US" dirty="0" smtClean="0"/>
              <a:t>: </a:t>
            </a:r>
            <a:r>
              <a:rPr lang="en-US" altLang="en-US" b="1" dirty="0" smtClean="0"/>
              <a:t>Z</a:t>
            </a:r>
            <a:r>
              <a:rPr lang="en-US" altLang="en-US" dirty="0" smtClean="0"/>
              <a:t> → </a:t>
            </a:r>
            <a:r>
              <a:rPr lang="en-US" altLang="en-US" b="1" dirty="0" smtClean="0"/>
              <a:t>Z</a:t>
            </a:r>
            <a:r>
              <a:rPr lang="en-US" altLang="en-US" dirty="0" smtClean="0"/>
              <a:t> as follows:</a:t>
            </a:r>
          </a:p>
          <a:p>
            <a:pPr marL="0" indent="0" eaLnBrk="1" hangingPunct="1">
              <a:buFontTx/>
              <a:buNone/>
              <a:tabLst>
                <a:tab pos="457200" algn="l"/>
                <a:tab pos="1371600" algn="l"/>
                <a:tab pos="1547813" algn="l"/>
              </a:tabLst>
            </a:pPr>
            <a:endParaRPr lang="en-US" altLang="en-US" dirty="0" smtClean="0"/>
          </a:p>
          <a:p>
            <a:pPr marL="0" indent="0" eaLnBrk="1" hangingPunct="1">
              <a:buFontTx/>
              <a:buNone/>
              <a:tabLst>
                <a:tab pos="457200" algn="l"/>
                <a:tab pos="1371600" algn="l"/>
                <a:tab pos="1547813" algn="l"/>
              </a:tabLst>
            </a:pPr>
            <a:endParaRPr lang="en-US" altLang="en-US" dirty="0"/>
          </a:p>
          <a:p>
            <a:pPr marL="0" indent="0" eaLnBrk="1" hangingPunct="1">
              <a:buFontTx/>
              <a:buNone/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 smtClean="0"/>
              <a:t>Is</a:t>
            </a:r>
            <a:r>
              <a:rPr lang="en-US" altLang="en-US" i="1" dirty="0" smtClean="0"/>
              <a:t> h </a:t>
            </a:r>
            <a:r>
              <a:rPr lang="en-US" altLang="en-US" dirty="0" smtClean="0"/>
              <a:t>surjective?</a:t>
            </a:r>
          </a:p>
          <a:p>
            <a:pPr marL="0" indent="0" eaLnBrk="1" hangingPunct="1">
              <a:buFontTx/>
              <a:buNone/>
              <a:tabLst>
                <a:tab pos="457200" algn="l"/>
                <a:tab pos="1371600" algn="l"/>
                <a:tab pos="1547813" algn="l"/>
              </a:tabLst>
            </a:pPr>
            <a:endParaRPr lang="en-US" altLang="en-US" dirty="0"/>
          </a:p>
          <a:p>
            <a:pPr marL="0" indent="0" eaLnBrk="1" hangingPunct="1">
              <a:buFontTx/>
              <a:buNone/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 smtClean="0"/>
              <a:t>No.  Suppose there is an </a:t>
            </a:r>
            <a:r>
              <a:rPr lang="en-US" altLang="en-US" i="1" dirty="0" smtClean="0"/>
              <a:t>n</a:t>
            </a:r>
            <a:r>
              <a:rPr lang="en-US" altLang="en-US" dirty="0" smtClean="0"/>
              <a:t> </a:t>
            </a:r>
            <a:r>
              <a:rPr lang="en-US" altLang="en-US" dirty="0" smtClean="0">
                <a:sym typeface="Symbol" panose="05050102010706020507" pitchFamily="18" charset="2"/>
              </a:rPr>
              <a:t> </a:t>
            </a:r>
            <a:r>
              <a:rPr lang="en-US" altLang="en-US" b="1" dirty="0" smtClean="0">
                <a:sym typeface="Symbol" panose="05050102010706020507" pitchFamily="18" charset="2"/>
              </a:rPr>
              <a:t>Z</a:t>
            </a:r>
            <a:r>
              <a:rPr lang="en-US" altLang="en-US" dirty="0" smtClean="0">
                <a:sym typeface="Symbol" panose="05050102010706020507" pitchFamily="18" charset="2"/>
              </a:rPr>
              <a:t> such that </a:t>
            </a:r>
            <a:r>
              <a:rPr lang="en-US" altLang="en-US" i="1" dirty="0" smtClean="0">
                <a:sym typeface="Symbol" panose="05050102010706020507" pitchFamily="18" charset="2"/>
              </a:rPr>
              <a:t>h</a:t>
            </a:r>
            <a:r>
              <a:rPr lang="en-US" altLang="en-US" dirty="0" smtClean="0">
                <a:sym typeface="Symbol" panose="05050102010706020507" pitchFamily="18" charset="2"/>
              </a:rPr>
              <a:t>(</a:t>
            </a:r>
            <a:r>
              <a:rPr lang="en-US" altLang="en-US" i="1" dirty="0" smtClean="0">
                <a:sym typeface="Symbol" panose="05050102010706020507" pitchFamily="18" charset="2"/>
              </a:rPr>
              <a:t>n</a:t>
            </a:r>
            <a:r>
              <a:rPr lang="en-US" altLang="en-US" dirty="0" smtClean="0">
                <a:sym typeface="Symbol" panose="05050102010706020507" pitchFamily="18" charset="2"/>
              </a:rPr>
              <a:t>) = 0.  Then,</a:t>
            </a:r>
          </a:p>
          <a:p>
            <a:pPr marL="0" indent="0" eaLnBrk="1" hangingPunct="1">
              <a:buFontTx/>
              <a:buNone/>
              <a:tabLst>
                <a:tab pos="457200" algn="l"/>
                <a:tab pos="1371600" algn="l"/>
                <a:tab pos="1547813" algn="l"/>
              </a:tabLst>
            </a:pPr>
            <a:endParaRPr lang="en-US" altLang="en-US" dirty="0">
              <a:sym typeface="Symbol" panose="05050102010706020507" pitchFamily="18" charset="2"/>
            </a:endParaRPr>
          </a:p>
          <a:p>
            <a:pPr marL="0" indent="0" eaLnBrk="1" hangingPunct="1">
              <a:buFontTx/>
              <a:buNone/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 smtClean="0">
                <a:sym typeface="Symbol" panose="05050102010706020507" pitchFamily="18" charset="2"/>
              </a:rPr>
              <a:t>	</a:t>
            </a:r>
            <a:r>
              <a:rPr lang="en-US" altLang="en-US" i="1" dirty="0" smtClean="0">
                <a:sym typeface="Symbol" panose="05050102010706020507" pitchFamily="18" charset="2"/>
              </a:rPr>
              <a:t>h</a:t>
            </a:r>
            <a:r>
              <a:rPr lang="en-US" altLang="en-US" dirty="0" smtClean="0">
                <a:sym typeface="Symbol" panose="05050102010706020507" pitchFamily="18" charset="2"/>
              </a:rPr>
              <a:t>(</a:t>
            </a:r>
            <a:r>
              <a:rPr lang="en-US" altLang="en-US" i="1" dirty="0" smtClean="0">
                <a:sym typeface="Symbol" panose="05050102010706020507" pitchFamily="18" charset="2"/>
              </a:rPr>
              <a:t>n</a:t>
            </a:r>
            <a:r>
              <a:rPr lang="en-US" altLang="en-US" dirty="0" smtClean="0">
                <a:sym typeface="Symbol" panose="05050102010706020507" pitchFamily="18" charset="2"/>
              </a:rPr>
              <a:t>) = 0			4</a:t>
            </a:r>
            <a:r>
              <a:rPr lang="en-US" altLang="en-US" i="1" dirty="0" smtClean="0">
                <a:sym typeface="Symbol" panose="05050102010706020507" pitchFamily="18" charset="2"/>
              </a:rPr>
              <a:t>n</a:t>
            </a:r>
            <a:r>
              <a:rPr lang="en-US" altLang="en-US" dirty="0" smtClean="0">
                <a:sym typeface="Symbol" panose="05050102010706020507" pitchFamily="18" charset="2"/>
              </a:rPr>
              <a:t> – 1 = 0</a:t>
            </a:r>
          </a:p>
          <a:p>
            <a:pPr marL="0" indent="0" eaLnBrk="1" hangingPunct="1">
              <a:buFontTx/>
              <a:buNone/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>
                <a:sym typeface="Symbol" panose="05050102010706020507" pitchFamily="18" charset="2"/>
              </a:rPr>
              <a:t>	</a:t>
            </a:r>
            <a:r>
              <a:rPr lang="en-US" altLang="en-US" dirty="0" smtClean="0">
                <a:sym typeface="Symbol" panose="05050102010706020507" pitchFamily="18" charset="2"/>
              </a:rPr>
              <a:t>				</a:t>
            </a:r>
            <a:r>
              <a:rPr lang="en-US" altLang="en-US" i="1" dirty="0" smtClean="0">
                <a:sym typeface="Symbol" panose="05050102010706020507" pitchFamily="18" charset="2"/>
              </a:rPr>
              <a:t>n</a:t>
            </a:r>
            <a:r>
              <a:rPr lang="en-US" altLang="en-US" dirty="0" smtClean="0">
                <a:sym typeface="Symbol" panose="05050102010706020507" pitchFamily="18" charset="2"/>
              </a:rPr>
              <a:t> = ¼</a:t>
            </a:r>
          </a:p>
          <a:p>
            <a:pPr marL="0" indent="0" eaLnBrk="1" hangingPunct="1">
              <a:buFontTx/>
              <a:buNone/>
              <a:tabLst>
                <a:tab pos="457200" algn="l"/>
                <a:tab pos="1371600" algn="l"/>
                <a:tab pos="1547813" algn="l"/>
              </a:tabLst>
            </a:pPr>
            <a:endParaRPr lang="en-US" altLang="en-US" dirty="0">
              <a:sym typeface="Symbol" panose="05050102010706020507" pitchFamily="18" charset="2"/>
            </a:endParaRPr>
          </a:p>
          <a:p>
            <a:pPr marL="0" indent="0" eaLnBrk="1" hangingPunct="1">
              <a:buFontTx/>
              <a:buNone/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 smtClean="0">
                <a:sym typeface="Symbol" panose="05050102010706020507" pitchFamily="18" charset="2"/>
              </a:rPr>
              <a:t>But ¼ is not an integer.</a:t>
            </a:r>
            <a:endParaRPr lang="en-US" altLang="en-US" dirty="0" smtClean="0"/>
          </a:p>
        </p:txBody>
      </p:sp>
      <p:pic>
        <p:nvPicPr>
          <p:cNvPr id="4198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244" y="2057400"/>
            <a:ext cx="3719512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2126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Bijections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 dirty="0" smtClean="0"/>
              <a:t>Suppose </a:t>
            </a:r>
            <a:r>
              <a:rPr lang="en-US" altLang="en-US" i="1" dirty="0" smtClean="0"/>
              <a:t>F</a:t>
            </a:r>
            <a:r>
              <a:rPr lang="en-US" altLang="en-US" dirty="0" smtClean="0"/>
              <a:t>: </a:t>
            </a:r>
            <a:r>
              <a:rPr lang="en-US" altLang="en-US" i="1" dirty="0" smtClean="0"/>
              <a:t>X</a:t>
            </a:r>
            <a:r>
              <a:rPr lang="en-US" altLang="en-US" dirty="0" smtClean="0"/>
              <a:t> → </a:t>
            </a:r>
            <a:r>
              <a:rPr lang="en-US" altLang="en-US" i="1" dirty="0" smtClean="0"/>
              <a:t>Y</a:t>
            </a:r>
            <a:r>
              <a:rPr lang="en-US" altLang="en-US" dirty="0" smtClean="0"/>
              <a:t> is both injective and surjective. </a:t>
            </a:r>
          </a:p>
          <a:p>
            <a:r>
              <a:rPr lang="en-US" altLang="en-US" dirty="0" smtClean="0"/>
              <a:t>It’s a function: every element in X has </a:t>
            </a:r>
            <a:r>
              <a:rPr lang="en-US" altLang="en-US" dirty="0" smtClean="0">
                <a:solidFill>
                  <a:srgbClr val="C00000"/>
                </a:solidFill>
              </a:rPr>
              <a:t>exactly</a:t>
            </a:r>
            <a:r>
              <a:rPr lang="en-US" altLang="en-US" dirty="0" smtClean="0"/>
              <a:t> one outgoing arrow.</a:t>
            </a:r>
          </a:p>
          <a:p>
            <a:r>
              <a:rPr lang="en-US" altLang="en-US" dirty="0" smtClean="0"/>
              <a:t>It’s injective: every element in Y has </a:t>
            </a:r>
            <a:r>
              <a:rPr lang="en-US" altLang="en-US" dirty="0" smtClean="0">
                <a:solidFill>
                  <a:srgbClr val="C00000"/>
                </a:solidFill>
              </a:rPr>
              <a:t>at most </a:t>
            </a:r>
            <a:r>
              <a:rPr lang="en-US" altLang="en-US" dirty="0" smtClean="0"/>
              <a:t>one incoming arrow.</a:t>
            </a:r>
          </a:p>
          <a:p>
            <a:r>
              <a:rPr lang="en-US" altLang="en-US" dirty="0" smtClean="0"/>
              <a:t>It’s surjective: every element in Y has </a:t>
            </a:r>
            <a:r>
              <a:rPr lang="en-US" altLang="en-US" dirty="0" smtClean="0">
                <a:solidFill>
                  <a:srgbClr val="C00000"/>
                </a:solidFill>
              </a:rPr>
              <a:t>at least </a:t>
            </a:r>
            <a:r>
              <a:rPr lang="en-US" altLang="en-US" dirty="0" smtClean="0"/>
              <a:t>one incoming arrow.</a:t>
            </a:r>
          </a:p>
          <a:p>
            <a:r>
              <a:rPr lang="en-US" altLang="en-US" dirty="0" smtClean="0"/>
              <a:t>Therefore, every element in Y has </a:t>
            </a:r>
            <a:r>
              <a:rPr lang="en-US" altLang="en-US" dirty="0" smtClean="0">
                <a:solidFill>
                  <a:srgbClr val="C00000"/>
                </a:solidFill>
              </a:rPr>
              <a:t>exactly</a:t>
            </a:r>
            <a:r>
              <a:rPr lang="en-US" altLang="en-US" dirty="0" smtClean="0"/>
              <a:t> one incoming arrow.</a:t>
            </a:r>
            <a:endParaRPr lang="en-US" altLang="en-US" dirty="0"/>
          </a:p>
          <a:p>
            <a:pPr marL="0" indent="0">
              <a:buNone/>
            </a:pPr>
            <a:endParaRPr lang="en-US" altLang="en-US" dirty="0" smtClean="0"/>
          </a:p>
          <a:p>
            <a:pPr marL="0" indent="0">
              <a:buNone/>
            </a:pPr>
            <a:r>
              <a:rPr lang="en-US" altLang="en-US" sz="2000" dirty="0" smtClean="0"/>
              <a:t>Thus, a function that is injective and surjective sets up a </a:t>
            </a:r>
            <a:r>
              <a:rPr lang="en-US" altLang="en-US" sz="2000" dirty="0" smtClean="0">
                <a:solidFill>
                  <a:srgbClr val="C00000"/>
                </a:solidFill>
              </a:rPr>
              <a:t>pairing</a:t>
            </a:r>
            <a:r>
              <a:rPr lang="en-US" altLang="en-US" sz="2000" dirty="0" smtClean="0"/>
              <a:t> between the elements of </a:t>
            </a:r>
            <a:r>
              <a:rPr lang="en-US" altLang="en-US" sz="2000" i="1" dirty="0" smtClean="0"/>
              <a:t>X</a:t>
            </a:r>
            <a:r>
              <a:rPr lang="en-US" altLang="en-US" sz="2000" dirty="0" smtClean="0"/>
              <a:t> and the elements of </a:t>
            </a:r>
            <a:r>
              <a:rPr lang="en-US" altLang="en-US" sz="2000" i="1" dirty="0" smtClean="0"/>
              <a:t>Y</a:t>
            </a:r>
            <a:r>
              <a:rPr lang="en-US" altLang="en-US" sz="2000" dirty="0" smtClean="0"/>
              <a:t> that matches each element of </a:t>
            </a:r>
            <a:r>
              <a:rPr lang="en-US" altLang="en-US" sz="2000" i="1" dirty="0" smtClean="0"/>
              <a:t>X</a:t>
            </a:r>
            <a:r>
              <a:rPr lang="en-US" altLang="en-US" sz="2000" dirty="0" smtClean="0"/>
              <a:t> with exactly one element of </a:t>
            </a:r>
            <a:r>
              <a:rPr lang="en-US" altLang="en-US" sz="2000" i="1" dirty="0" smtClean="0"/>
              <a:t>Y</a:t>
            </a:r>
            <a:r>
              <a:rPr lang="en-US" altLang="en-US" sz="2000" dirty="0" smtClean="0"/>
              <a:t> and each element of </a:t>
            </a:r>
            <a:r>
              <a:rPr lang="en-US" altLang="en-US" sz="2000" i="1" dirty="0" smtClean="0"/>
              <a:t>Y</a:t>
            </a:r>
            <a:r>
              <a:rPr lang="en-US" altLang="en-US" sz="2000" dirty="0" smtClean="0"/>
              <a:t> with exactly one element of </a:t>
            </a:r>
            <a:r>
              <a:rPr lang="en-US" altLang="en-US" sz="2000" i="1" dirty="0" smtClean="0"/>
              <a:t>X</a:t>
            </a:r>
            <a:r>
              <a:rPr lang="en-US" altLang="en-US" sz="2000" dirty="0" smtClean="0"/>
              <a:t>.</a:t>
            </a:r>
          </a:p>
          <a:p>
            <a:pPr marL="0" indent="0">
              <a:buNone/>
            </a:pPr>
            <a:endParaRPr lang="en-US" alt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Bijections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 dirty="0"/>
              <a:t>A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one-to-one correspondence </a:t>
            </a:r>
            <a:r>
              <a:rPr lang="en-US" altLang="en-US" dirty="0" smtClean="0"/>
              <a:t>or </a:t>
            </a:r>
            <a:r>
              <a:rPr lang="en-US" altLang="en-US" i="1" dirty="0" smtClean="0">
                <a:solidFill>
                  <a:srgbClr val="C00000"/>
                </a:solidFill>
              </a:rPr>
              <a:t>bijection</a:t>
            </a:r>
            <a:r>
              <a:rPr lang="en-US" altLang="en-US" dirty="0" smtClean="0"/>
              <a:t> and is illustrated by the arrow diagram below. </a:t>
            </a:r>
          </a:p>
          <a:p>
            <a:pPr marL="0" indent="0">
              <a:buFontTx/>
              <a:buNone/>
            </a:pPr>
            <a:endParaRPr lang="en-US" altLang="en-US" dirty="0"/>
          </a:p>
          <a:p>
            <a:pPr marL="0" indent="0">
              <a:buFontTx/>
              <a:buNone/>
            </a:pPr>
            <a:endParaRPr lang="en-US" altLang="en-US" dirty="0" smtClean="0"/>
          </a:p>
          <a:p>
            <a:pPr marL="0" indent="0">
              <a:buFontTx/>
              <a:buNone/>
            </a:pPr>
            <a:endParaRPr lang="en-US" altLang="en-US" dirty="0"/>
          </a:p>
          <a:p>
            <a:pPr marL="0" indent="0">
              <a:buFontTx/>
              <a:buNone/>
            </a:pPr>
            <a:endParaRPr lang="en-US" altLang="en-US" dirty="0" smtClean="0"/>
          </a:p>
          <a:p>
            <a:pPr marL="0" indent="0">
              <a:buFontTx/>
              <a:buNone/>
            </a:pPr>
            <a:endParaRPr lang="en-US" altLang="en-US" dirty="0" smtClean="0"/>
          </a:p>
          <a:p>
            <a:pPr marL="0" indent="0">
              <a:buFontTx/>
              <a:buNone/>
            </a:pPr>
            <a:endParaRPr lang="en-US" altLang="en-US" dirty="0" smtClean="0"/>
          </a:p>
          <a:p>
            <a:pPr marL="0" indent="0">
              <a:buFontTx/>
              <a:buNone/>
            </a:pPr>
            <a:endParaRPr lang="en-US" altLang="en-US" dirty="0" smtClean="0"/>
          </a:p>
        </p:txBody>
      </p:sp>
      <p:pic>
        <p:nvPicPr>
          <p:cNvPr id="604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275" y="2362200"/>
            <a:ext cx="341312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Rectangle 4"/>
          <p:cNvSpPr>
            <a:spLocks noChangeArrowheads="1"/>
          </p:cNvSpPr>
          <p:nvPr/>
        </p:nvSpPr>
        <p:spPr bwMode="auto">
          <a:xfrm>
            <a:off x="2984500" y="3978275"/>
            <a:ext cx="28956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dirty="0"/>
              <a:t>An Arrow Diagram for a </a:t>
            </a:r>
            <a:r>
              <a:rPr lang="en-US" altLang="en-US" sz="1400" dirty="0" smtClean="0"/>
              <a:t>Bijection</a:t>
            </a:r>
            <a:endParaRPr lang="en-US" altLang="en-US" sz="1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7" y="4916487"/>
            <a:ext cx="8289925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300" smtClean="0"/>
              <a:t>Example 10 – </a:t>
            </a:r>
            <a:r>
              <a:rPr lang="en-US" altLang="en-US" sz="3300" i="1" smtClean="0"/>
              <a:t>A Function of Two Variables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 eaLnBrk="1" hangingPunct="1">
              <a:buFontTx/>
              <a:buNone/>
              <a:tabLst>
                <a:tab pos="457200" algn="l"/>
                <a:tab pos="1371600" algn="l"/>
                <a:tab pos="1547813" algn="l"/>
              </a:tabLst>
            </a:pPr>
            <a:r>
              <a:rPr lang="pt-BR" altLang="en-US" dirty="0" smtClean="0"/>
              <a:t>Define a function </a:t>
            </a:r>
          </a:p>
          <a:p>
            <a:pPr marL="0" indent="0" eaLnBrk="1" hangingPunct="1">
              <a:buFontTx/>
              <a:buNone/>
              <a:tabLst>
                <a:tab pos="457200" algn="l"/>
                <a:tab pos="1371600" algn="l"/>
                <a:tab pos="1547813" algn="l"/>
              </a:tabLst>
            </a:pPr>
            <a:endParaRPr lang="pt-BR" altLang="en-US" sz="1200" dirty="0" smtClean="0"/>
          </a:p>
          <a:p>
            <a:pPr marL="0" indent="0" eaLnBrk="1" hangingPunct="1">
              <a:buFontTx/>
              <a:buNone/>
              <a:tabLst>
                <a:tab pos="457200" algn="l"/>
                <a:tab pos="1371600" algn="l"/>
                <a:tab pos="1547813" algn="l"/>
              </a:tabLst>
            </a:pPr>
            <a:r>
              <a:rPr lang="pt-BR" altLang="en-US" i="1" dirty="0" smtClean="0"/>
              <a:t>F</a:t>
            </a:r>
            <a:r>
              <a:rPr lang="pt-BR" altLang="en-US" dirty="0" smtClean="0"/>
              <a:t>: </a:t>
            </a:r>
            <a:r>
              <a:rPr lang="pt-BR" altLang="en-US" b="1" dirty="0" smtClean="0"/>
              <a:t>R</a:t>
            </a:r>
            <a:r>
              <a:rPr lang="pt-BR" altLang="en-US" dirty="0" smtClean="0"/>
              <a:t> </a:t>
            </a:r>
            <a:r>
              <a:rPr lang="en-US" altLang="en-US" b="1" dirty="0" smtClean="0">
                <a:sym typeface="Symbol" panose="05050102010706020507" pitchFamily="18" charset="2"/>
              </a:rPr>
              <a:t></a:t>
            </a:r>
            <a:r>
              <a:rPr lang="pt-BR" altLang="en-US" dirty="0" smtClean="0"/>
              <a:t> </a:t>
            </a:r>
            <a:r>
              <a:rPr lang="pt-BR" altLang="en-US" b="1" dirty="0" smtClean="0"/>
              <a:t>R</a:t>
            </a:r>
            <a:r>
              <a:rPr lang="pt-BR" altLang="en-US" dirty="0" smtClean="0"/>
              <a:t> → </a:t>
            </a:r>
            <a:r>
              <a:rPr lang="pt-BR" altLang="en-US" b="1" dirty="0" smtClean="0"/>
              <a:t>R</a:t>
            </a:r>
            <a:r>
              <a:rPr lang="pt-BR" altLang="en-US" dirty="0" smtClean="0"/>
              <a:t> </a:t>
            </a:r>
            <a:r>
              <a:rPr lang="en-US" altLang="en-US" b="1" dirty="0" smtClean="0">
                <a:sym typeface="Symbol" panose="05050102010706020507" pitchFamily="18" charset="2"/>
              </a:rPr>
              <a:t></a:t>
            </a:r>
            <a:r>
              <a:rPr lang="pt-BR" altLang="en-US" dirty="0" smtClean="0"/>
              <a:t> </a:t>
            </a:r>
            <a:r>
              <a:rPr lang="pt-BR" altLang="en-US" b="1" dirty="0" smtClean="0"/>
              <a:t>R</a:t>
            </a:r>
            <a:r>
              <a:rPr lang="pt-BR" altLang="en-US" dirty="0" smtClean="0"/>
              <a:t> as follows: For all (</a:t>
            </a:r>
            <a:r>
              <a:rPr lang="pt-BR" altLang="en-US" i="1" dirty="0" smtClean="0"/>
              <a:t>x</a:t>
            </a:r>
            <a:r>
              <a:rPr lang="pt-BR" altLang="en-US" dirty="0" smtClean="0"/>
              <a:t>, </a:t>
            </a:r>
            <a:r>
              <a:rPr lang="pt-BR" altLang="en-US" i="1" dirty="0" smtClean="0"/>
              <a:t>y</a:t>
            </a:r>
            <a:r>
              <a:rPr lang="pt-BR" altLang="en-US" dirty="0" smtClean="0"/>
              <a:t>) </a:t>
            </a:r>
            <a:r>
              <a:rPr lang="en-US" altLang="en-US" dirty="0" smtClean="0">
                <a:sym typeface="Symbol" panose="05050102010706020507" pitchFamily="18" charset="2"/>
              </a:rPr>
              <a:t></a:t>
            </a:r>
            <a:r>
              <a:rPr lang="pt-BR" altLang="en-US" dirty="0" smtClean="0"/>
              <a:t> </a:t>
            </a:r>
            <a:r>
              <a:rPr lang="pt-BR" altLang="en-US" b="1" dirty="0" smtClean="0"/>
              <a:t>R</a:t>
            </a:r>
            <a:r>
              <a:rPr lang="pt-BR" altLang="en-US" dirty="0" smtClean="0"/>
              <a:t> </a:t>
            </a:r>
            <a:r>
              <a:rPr lang="en-US" altLang="en-US" b="1" dirty="0" smtClean="0">
                <a:sym typeface="Symbol" panose="05050102010706020507" pitchFamily="18" charset="2"/>
              </a:rPr>
              <a:t></a:t>
            </a:r>
            <a:r>
              <a:rPr lang="pt-BR" altLang="en-US" dirty="0" smtClean="0"/>
              <a:t> </a:t>
            </a:r>
            <a:r>
              <a:rPr lang="pt-BR" altLang="en-US" b="1" dirty="0" smtClean="0"/>
              <a:t>R</a:t>
            </a:r>
            <a:r>
              <a:rPr lang="pt-BR" altLang="en-US" dirty="0" smtClean="0"/>
              <a:t>,</a:t>
            </a:r>
          </a:p>
          <a:p>
            <a:pPr marL="0" indent="0" eaLnBrk="1" hangingPunct="1">
              <a:buFontTx/>
              <a:buNone/>
              <a:tabLst>
                <a:tab pos="457200" algn="l"/>
                <a:tab pos="1371600" algn="l"/>
                <a:tab pos="1547813" algn="l"/>
              </a:tabLst>
            </a:pPr>
            <a:endParaRPr lang="pt-BR" altLang="en-US" dirty="0" smtClean="0"/>
          </a:p>
          <a:p>
            <a:pPr marL="0" indent="0" eaLnBrk="1" hangingPunct="1">
              <a:buFontTx/>
              <a:buNone/>
              <a:tabLst>
                <a:tab pos="457200" algn="l"/>
                <a:tab pos="1371600" algn="l"/>
                <a:tab pos="1547813" algn="l"/>
              </a:tabLst>
            </a:pPr>
            <a:endParaRPr lang="pt-BR" altLang="en-US" dirty="0" smtClean="0"/>
          </a:p>
          <a:p>
            <a:pPr marL="0" indent="0" eaLnBrk="1" hangingPunct="1">
              <a:buFontTx/>
              <a:buNone/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 smtClean="0"/>
              <a:t>Is </a:t>
            </a:r>
            <a:r>
              <a:rPr lang="en-US" altLang="en-US" i="1" dirty="0" smtClean="0"/>
              <a:t>F</a:t>
            </a:r>
            <a:r>
              <a:rPr lang="en-US" altLang="en-US" dirty="0" smtClean="0"/>
              <a:t> a bijection from </a:t>
            </a:r>
            <a:r>
              <a:rPr lang="en-US" altLang="en-US" b="1" dirty="0" smtClean="0"/>
              <a:t>R</a:t>
            </a:r>
            <a:r>
              <a:rPr lang="en-US" altLang="en-US" dirty="0" smtClean="0"/>
              <a:t> </a:t>
            </a:r>
            <a:r>
              <a:rPr lang="en-US" altLang="en-US" b="1" dirty="0" smtClean="0">
                <a:sym typeface="Symbol" panose="05050102010706020507" pitchFamily="18" charset="2"/>
              </a:rPr>
              <a:t>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R</a:t>
            </a:r>
            <a:r>
              <a:rPr lang="en-US" altLang="en-US" dirty="0" smtClean="0"/>
              <a:t> to itself?</a:t>
            </a:r>
          </a:p>
          <a:p>
            <a:pPr marL="0" indent="0" eaLnBrk="1" hangingPunct="1">
              <a:buFontTx/>
              <a:buNone/>
              <a:tabLst>
                <a:tab pos="457200" algn="l"/>
                <a:tab pos="1371600" algn="l"/>
                <a:tab pos="1547813" algn="l"/>
              </a:tabLst>
            </a:pPr>
            <a:endParaRPr lang="en-US" altLang="en-US" dirty="0" smtClean="0"/>
          </a:p>
          <a:p>
            <a:pPr marL="0" indent="0" eaLnBrk="1" hangingPunct="1">
              <a:buFontTx/>
              <a:buNone/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 smtClean="0">
                <a:solidFill>
                  <a:srgbClr val="00ADEE"/>
                </a:solidFill>
              </a:rPr>
              <a:t>Solution:</a:t>
            </a:r>
            <a:br>
              <a:rPr lang="en-US" altLang="en-US" dirty="0" smtClean="0">
                <a:solidFill>
                  <a:srgbClr val="00ADEE"/>
                </a:solidFill>
              </a:rPr>
            </a:br>
            <a:r>
              <a:rPr lang="en-US" altLang="en-US" dirty="0" smtClean="0"/>
              <a:t>The answer is yes. To show that </a:t>
            </a:r>
            <a:r>
              <a:rPr lang="en-US" altLang="en-US" i="1" dirty="0" smtClean="0"/>
              <a:t>F</a:t>
            </a:r>
            <a:r>
              <a:rPr lang="en-US" altLang="en-US" dirty="0" smtClean="0"/>
              <a:t> is a bijection, you need to show both that </a:t>
            </a:r>
            <a:r>
              <a:rPr lang="en-US" altLang="en-US" i="1" dirty="0" smtClean="0"/>
              <a:t>F</a:t>
            </a:r>
            <a:r>
              <a:rPr lang="en-US" altLang="en-US" dirty="0" smtClean="0"/>
              <a:t> is injective and that </a:t>
            </a:r>
            <a:r>
              <a:rPr lang="en-US" altLang="en-US" i="1" dirty="0" smtClean="0"/>
              <a:t>F</a:t>
            </a:r>
            <a:r>
              <a:rPr lang="en-US" altLang="en-US" dirty="0" smtClean="0"/>
              <a:t> is surjective.</a:t>
            </a:r>
          </a:p>
        </p:txBody>
      </p:sp>
      <p:pic>
        <p:nvPicPr>
          <p:cNvPr id="624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b="20000"/>
          <a:stretch>
            <a:fillRect/>
          </a:stretch>
        </p:blipFill>
        <p:spPr bwMode="auto">
          <a:xfrm>
            <a:off x="2924175" y="2819400"/>
            <a:ext cx="32956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 10 – </a:t>
            </a:r>
            <a:r>
              <a:rPr lang="en-US" altLang="en-US" i="1" smtClean="0"/>
              <a:t>Solution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5256213"/>
          </a:xfrm>
          <a:noFill/>
        </p:spPr>
        <p:txBody>
          <a:bodyPr/>
          <a:lstStyle/>
          <a:p>
            <a:pPr marL="0" indent="0" eaLnBrk="1" hangingPunct="1">
              <a:buFontTx/>
              <a:buNone/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b="1" dirty="0" smtClean="0"/>
              <a:t>Proof that </a:t>
            </a:r>
            <a:r>
              <a:rPr lang="en-US" altLang="en-US" b="1" i="1" dirty="0" smtClean="0"/>
              <a:t>F</a:t>
            </a:r>
            <a:r>
              <a:rPr lang="en-US" altLang="en-US" b="1" dirty="0" smtClean="0"/>
              <a:t> is injective: </a:t>
            </a:r>
            <a:br>
              <a:rPr lang="en-US" altLang="en-US" b="1" dirty="0" smtClean="0"/>
            </a:br>
            <a:r>
              <a:rPr lang="en-US" altLang="en-US" dirty="0" smtClean="0"/>
              <a:t>Suppose that (</a:t>
            </a:r>
            <a:r>
              <a:rPr lang="en-US" altLang="en-US" i="1" dirty="0" smtClean="0"/>
              <a:t>x</a:t>
            </a:r>
            <a:r>
              <a:rPr lang="en-US" altLang="en-US" baseline="-25000" dirty="0" smtClean="0"/>
              <a:t>1</a:t>
            </a:r>
            <a:r>
              <a:rPr lang="en-US" altLang="en-US" dirty="0" smtClean="0"/>
              <a:t>, </a:t>
            </a:r>
            <a:r>
              <a:rPr lang="en-US" altLang="en-US" i="1" dirty="0" smtClean="0"/>
              <a:t>y</a:t>
            </a:r>
            <a:r>
              <a:rPr lang="en-US" altLang="en-US" baseline="-25000" dirty="0" smtClean="0"/>
              <a:t>1</a:t>
            </a:r>
            <a:r>
              <a:rPr lang="en-US" altLang="en-US" dirty="0" smtClean="0"/>
              <a:t>) and (</a:t>
            </a:r>
            <a:r>
              <a:rPr lang="en-US" altLang="en-US" i="1" dirty="0" smtClean="0"/>
              <a:t>x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, </a:t>
            </a:r>
            <a:r>
              <a:rPr lang="en-US" altLang="en-US" i="1" dirty="0" smtClean="0"/>
              <a:t>y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) are any ordered pairs in </a:t>
            </a:r>
            <a:br>
              <a:rPr lang="en-US" altLang="en-US" dirty="0" smtClean="0"/>
            </a:br>
            <a:r>
              <a:rPr lang="en-US" altLang="en-US" b="1" dirty="0" smtClean="0"/>
              <a:t>R</a:t>
            </a:r>
            <a:r>
              <a:rPr lang="en-US" altLang="en-US" dirty="0" smtClean="0"/>
              <a:t> </a:t>
            </a:r>
            <a:r>
              <a:rPr lang="en-US" altLang="en-US" b="1" dirty="0" smtClean="0">
                <a:sym typeface="Symbol" panose="05050102010706020507" pitchFamily="18" charset="2"/>
              </a:rPr>
              <a:t>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R</a:t>
            </a:r>
            <a:r>
              <a:rPr lang="en-US" altLang="en-US" dirty="0" smtClean="0"/>
              <a:t> such that</a:t>
            </a:r>
          </a:p>
          <a:p>
            <a:pPr marL="0" indent="0" eaLnBrk="1" hangingPunct="1">
              <a:buFontTx/>
              <a:buNone/>
              <a:tabLst>
                <a:tab pos="457200" algn="l"/>
                <a:tab pos="1371600" algn="l"/>
                <a:tab pos="1547813" algn="l"/>
              </a:tabLst>
            </a:pPr>
            <a:endParaRPr lang="en-US" altLang="en-US" sz="1200" dirty="0" smtClean="0"/>
          </a:p>
          <a:p>
            <a:pPr marL="0" indent="0" eaLnBrk="1" hangingPunct="1">
              <a:buFontTx/>
              <a:buNone/>
              <a:tabLst>
                <a:tab pos="457200" algn="l"/>
                <a:tab pos="1371600" algn="l"/>
                <a:tab pos="1547813" algn="l"/>
              </a:tabLst>
            </a:pPr>
            <a:endParaRPr lang="en-US" altLang="en-US" sz="1500" i="1" dirty="0" smtClean="0"/>
          </a:p>
          <a:p>
            <a:pPr marL="0" indent="0" eaLnBrk="1" hangingPunct="1">
              <a:buFontTx/>
              <a:buNone/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i="1" dirty="0" smtClean="0"/>
              <a:t>[We must show that </a:t>
            </a:r>
            <a:r>
              <a:rPr lang="en-US" altLang="en-US" dirty="0" smtClean="0"/>
              <a:t>(</a:t>
            </a:r>
            <a:r>
              <a:rPr lang="en-US" altLang="en-US" i="1" dirty="0" smtClean="0"/>
              <a:t>x</a:t>
            </a:r>
            <a:r>
              <a:rPr lang="en-US" altLang="en-US" baseline="-25000" dirty="0" smtClean="0"/>
              <a:t>1</a:t>
            </a:r>
            <a:r>
              <a:rPr lang="en-US" altLang="en-US" dirty="0" smtClean="0"/>
              <a:t>, </a:t>
            </a:r>
            <a:r>
              <a:rPr lang="en-US" altLang="en-US" i="1" dirty="0" smtClean="0"/>
              <a:t>y</a:t>
            </a:r>
            <a:r>
              <a:rPr lang="en-US" altLang="en-US" baseline="-25000" dirty="0" smtClean="0"/>
              <a:t>1</a:t>
            </a:r>
            <a:r>
              <a:rPr lang="en-US" altLang="en-US" dirty="0" smtClean="0"/>
              <a:t>) = (</a:t>
            </a:r>
            <a:r>
              <a:rPr lang="en-US" altLang="en-US" i="1" dirty="0" smtClean="0"/>
              <a:t>x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, </a:t>
            </a:r>
            <a:r>
              <a:rPr lang="en-US" altLang="en-US" i="1" dirty="0" smtClean="0"/>
              <a:t>y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)</a:t>
            </a:r>
            <a:r>
              <a:rPr lang="en-US" altLang="en-US" i="1" dirty="0" smtClean="0"/>
              <a:t>.]</a:t>
            </a:r>
            <a:r>
              <a:rPr lang="en-US" altLang="en-US" dirty="0" smtClean="0"/>
              <a:t> By definition of </a:t>
            </a:r>
            <a:r>
              <a:rPr lang="en-US" altLang="en-US" i="1" dirty="0" smtClean="0"/>
              <a:t>F</a:t>
            </a:r>
            <a:r>
              <a:rPr lang="en-US" altLang="en-US" dirty="0" smtClean="0"/>
              <a:t>,</a:t>
            </a:r>
          </a:p>
          <a:p>
            <a:pPr marL="0" indent="0">
              <a:buFontTx/>
              <a:buNone/>
              <a:tabLst>
                <a:tab pos="457200" algn="l"/>
                <a:tab pos="1371600" algn="l"/>
                <a:tab pos="1547813" algn="l"/>
              </a:tabLst>
            </a:pPr>
            <a:endParaRPr lang="en-US" altLang="en-US" dirty="0" smtClean="0"/>
          </a:p>
          <a:p>
            <a:pPr marL="0" indent="0">
              <a:buFontTx/>
              <a:buNone/>
              <a:tabLst>
                <a:tab pos="457200" algn="l"/>
                <a:tab pos="1371600" algn="l"/>
                <a:tab pos="1547813" algn="l"/>
              </a:tabLst>
            </a:pPr>
            <a:endParaRPr lang="en-US" altLang="en-US" sz="1500" dirty="0" smtClean="0"/>
          </a:p>
          <a:p>
            <a:pPr marL="0" indent="0">
              <a:buFontTx/>
              <a:buNone/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 smtClean="0"/>
              <a:t>For two ordered pairs to be equal, both the first and second components must be equal. Thus </a:t>
            </a:r>
            <a:r>
              <a:rPr lang="en-US" altLang="en-US" i="1" dirty="0" smtClean="0"/>
              <a:t>x</a:t>
            </a:r>
            <a:r>
              <a:rPr lang="en-US" altLang="en-US" baseline="-25000" dirty="0" smtClean="0"/>
              <a:t>1</a:t>
            </a:r>
            <a:r>
              <a:rPr lang="en-US" altLang="en-US" dirty="0" smtClean="0"/>
              <a:t>, </a:t>
            </a:r>
            <a:r>
              <a:rPr lang="en-US" altLang="en-US" i="1" dirty="0" smtClean="0"/>
              <a:t>y</a:t>
            </a:r>
            <a:r>
              <a:rPr lang="en-US" altLang="en-US" baseline="-25000" dirty="0" smtClean="0"/>
              <a:t>1</a:t>
            </a:r>
            <a:r>
              <a:rPr lang="en-US" altLang="en-US" dirty="0" smtClean="0"/>
              <a:t>, </a:t>
            </a:r>
            <a:r>
              <a:rPr lang="en-US" altLang="en-US" i="1" dirty="0" smtClean="0"/>
              <a:t>x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, and </a:t>
            </a:r>
            <a:r>
              <a:rPr lang="en-US" altLang="en-US" i="1" dirty="0" smtClean="0"/>
              <a:t>y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 satisfy the following system of equations:</a:t>
            </a:r>
          </a:p>
        </p:txBody>
      </p:sp>
      <p:pic>
        <p:nvPicPr>
          <p:cNvPr id="634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5"/>
          <a:stretch>
            <a:fillRect/>
          </a:stretch>
        </p:blipFill>
        <p:spPr bwMode="auto">
          <a:xfrm>
            <a:off x="2995613" y="2590800"/>
            <a:ext cx="28575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8" b="46243"/>
          <a:stretch>
            <a:fillRect/>
          </a:stretch>
        </p:blipFill>
        <p:spPr bwMode="auto">
          <a:xfrm>
            <a:off x="1600200" y="5638800"/>
            <a:ext cx="6372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4" name="Rectangle 7"/>
          <p:cNvSpPr>
            <a:spLocks noChangeArrowheads="1"/>
          </p:cNvSpPr>
          <p:nvPr/>
        </p:nvSpPr>
        <p:spPr bwMode="auto">
          <a:xfrm>
            <a:off x="8289925" y="842963"/>
            <a:ext cx="84137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cont’d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92"/>
          <a:stretch>
            <a:fillRect/>
          </a:stretch>
        </p:blipFill>
        <p:spPr bwMode="auto">
          <a:xfrm>
            <a:off x="1600200" y="6172200"/>
            <a:ext cx="6372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8" y="3752850"/>
            <a:ext cx="479107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 10 – </a:t>
            </a:r>
            <a:r>
              <a:rPr lang="en-US" altLang="en-US" i="1" smtClean="0"/>
              <a:t>Solution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5256213"/>
          </a:xfrm>
          <a:noFill/>
        </p:spPr>
        <p:txBody>
          <a:bodyPr/>
          <a:lstStyle/>
          <a:p>
            <a:pPr marL="0" indent="0" eaLnBrk="1" hangingPunct="1">
              <a:buFontTx/>
              <a:buNone/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 smtClean="0"/>
              <a:t>Adding equations (1) and (2) gives that</a:t>
            </a:r>
          </a:p>
          <a:p>
            <a:pPr marL="0" indent="0" eaLnBrk="1" hangingPunct="1">
              <a:buFontTx/>
              <a:buNone/>
              <a:tabLst>
                <a:tab pos="457200" algn="l"/>
                <a:tab pos="1371600" algn="l"/>
                <a:tab pos="1547813" algn="l"/>
              </a:tabLst>
            </a:pPr>
            <a:endParaRPr lang="en-US" altLang="en-US" dirty="0" smtClean="0"/>
          </a:p>
          <a:p>
            <a:pPr marL="0" indent="0" eaLnBrk="1" hangingPunct="1">
              <a:buFontTx/>
              <a:buNone/>
              <a:tabLst>
                <a:tab pos="457200" algn="l"/>
                <a:tab pos="1371600" algn="l"/>
                <a:tab pos="1547813" algn="l"/>
              </a:tabLst>
            </a:pPr>
            <a:endParaRPr lang="en-US" altLang="en-US" sz="1200" dirty="0" smtClean="0"/>
          </a:p>
          <a:p>
            <a:pPr marL="0" indent="0" eaLnBrk="1" hangingPunct="1">
              <a:buFontTx/>
              <a:buNone/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 smtClean="0"/>
              <a:t>Substituting </a:t>
            </a:r>
            <a:r>
              <a:rPr lang="en-US" altLang="en-US" i="1" dirty="0" smtClean="0"/>
              <a:t>x</a:t>
            </a:r>
            <a:r>
              <a:rPr lang="en-US" altLang="en-US" baseline="-25000" dirty="0" smtClean="0"/>
              <a:t>1</a:t>
            </a:r>
            <a:r>
              <a:rPr lang="en-US" altLang="en-US" dirty="0" smtClean="0"/>
              <a:t> = </a:t>
            </a:r>
            <a:r>
              <a:rPr lang="en-US" altLang="en-US" i="1" dirty="0" smtClean="0"/>
              <a:t>x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 into equation (1) yields</a:t>
            </a:r>
          </a:p>
          <a:p>
            <a:pPr marL="0" indent="0" eaLnBrk="1" hangingPunct="1">
              <a:buFontTx/>
              <a:buNone/>
              <a:tabLst>
                <a:tab pos="457200" algn="l"/>
                <a:tab pos="1371600" algn="l"/>
                <a:tab pos="1547813" algn="l"/>
              </a:tabLst>
            </a:pPr>
            <a:endParaRPr lang="en-US" altLang="en-US" dirty="0" smtClean="0"/>
          </a:p>
          <a:p>
            <a:pPr marL="0" indent="0" eaLnBrk="1" hangingPunct="1">
              <a:buFontTx/>
              <a:buNone/>
              <a:tabLst>
                <a:tab pos="457200" algn="l"/>
                <a:tab pos="1371600" algn="l"/>
                <a:tab pos="1547813" algn="l"/>
              </a:tabLst>
            </a:pPr>
            <a:endParaRPr lang="en-US" altLang="en-US" sz="1200" dirty="0" smtClean="0"/>
          </a:p>
          <a:p>
            <a:pPr marL="0" indent="0" eaLnBrk="1" hangingPunct="1">
              <a:buFontTx/>
              <a:buNone/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 smtClean="0"/>
              <a:t>Thus, by definition of equality of ordered pairs, </a:t>
            </a:r>
            <a:br>
              <a:rPr lang="en-US" altLang="en-US" dirty="0" smtClean="0"/>
            </a:br>
            <a:r>
              <a:rPr lang="en-US" altLang="en-US" dirty="0" smtClean="0"/>
              <a:t>(</a:t>
            </a:r>
            <a:r>
              <a:rPr lang="en-US" altLang="en-US" i="1" dirty="0" smtClean="0"/>
              <a:t>x</a:t>
            </a:r>
            <a:r>
              <a:rPr lang="en-US" altLang="en-US" baseline="-25000" dirty="0" smtClean="0"/>
              <a:t>1</a:t>
            </a:r>
            <a:r>
              <a:rPr lang="en-US" altLang="en-US" dirty="0" smtClean="0"/>
              <a:t>, </a:t>
            </a:r>
            <a:r>
              <a:rPr lang="en-US" altLang="en-US" i="1" dirty="0" smtClean="0"/>
              <a:t>y</a:t>
            </a:r>
            <a:r>
              <a:rPr lang="en-US" altLang="en-US" baseline="-25000" dirty="0" smtClean="0"/>
              <a:t>1</a:t>
            </a:r>
            <a:r>
              <a:rPr lang="en-US" altLang="en-US" dirty="0" smtClean="0"/>
              <a:t>) = (</a:t>
            </a:r>
            <a:r>
              <a:rPr lang="en-US" altLang="en-US" i="1" dirty="0" smtClean="0"/>
              <a:t>x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, </a:t>
            </a:r>
            <a:r>
              <a:rPr lang="en-US" altLang="en-US" i="1" dirty="0" smtClean="0"/>
              <a:t>y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). </a:t>
            </a:r>
            <a:r>
              <a:rPr lang="en-US" altLang="en-US" i="1" dirty="0" smtClean="0"/>
              <a:t>[as was to be shown].</a:t>
            </a:r>
          </a:p>
          <a:p>
            <a:pPr marL="0" indent="0" eaLnBrk="1" hangingPunct="1">
              <a:buFontTx/>
              <a:buNone/>
              <a:tabLst>
                <a:tab pos="457200" algn="l"/>
                <a:tab pos="1371600" algn="l"/>
                <a:tab pos="1547813" algn="l"/>
              </a:tabLst>
            </a:pPr>
            <a:endParaRPr lang="en-US" altLang="en-US" sz="1200" dirty="0" smtClean="0"/>
          </a:p>
        </p:txBody>
      </p:sp>
      <p:pic>
        <p:nvPicPr>
          <p:cNvPr id="645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22" b="13913"/>
          <a:stretch>
            <a:fillRect/>
          </a:stretch>
        </p:blipFill>
        <p:spPr bwMode="auto">
          <a:xfrm>
            <a:off x="2743200" y="1981200"/>
            <a:ext cx="37766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3009900"/>
            <a:ext cx="48006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8" name="Rectangle 7"/>
          <p:cNvSpPr>
            <a:spLocks noChangeArrowheads="1"/>
          </p:cNvSpPr>
          <p:nvPr/>
        </p:nvSpPr>
        <p:spPr bwMode="auto">
          <a:xfrm>
            <a:off x="8289925" y="842963"/>
            <a:ext cx="84137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cont’d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 10 – </a:t>
            </a:r>
            <a:r>
              <a:rPr lang="en-US" altLang="en-US" i="1" smtClean="0"/>
              <a:t>Solution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5256213"/>
          </a:xfrm>
          <a:noFill/>
        </p:spPr>
        <p:txBody>
          <a:bodyPr/>
          <a:lstStyle/>
          <a:p>
            <a:pPr marL="0" indent="0" eaLnBrk="1" hangingPunct="1">
              <a:buFontTx/>
              <a:buNone/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b="1" dirty="0" smtClean="0"/>
              <a:t>Scratch Work for the Proof that </a:t>
            </a:r>
            <a:r>
              <a:rPr lang="en-US" altLang="en-US" b="1" i="1" dirty="0" smtClean="0"/>
              <a:t>F</a:t>
            </a:r>
            <a:r>
              <a:rPr lang="en-US" altLang="en-US" b="1" dirty="0" smtClean="0"/>
              <a:t> is surjective: </a:t>
            </a:r>
            <a:br>
              <a:rPr lang="en-US" altLang="en-US" b="1" dirty="0" smtClean="0"/>
            </a:br>
            <a:r>
              <a:rPr lang="en-US" altLang="en-US" dirty="0" smtClean="0"/>
              <a:t>To prove that </a:t>
            </a:r>
            <a:r>
              <a:rPr lang="en-US" altLang="en-US" i="1" dirty="0" smtClean="0"/>
              <a:t>F</a:t>
            </a:r>
            <a:r>
              <a:rPr lang="en-US" altLang="en-US" dirty="0" smtClean="0"/>
              <a:t> is surjective, you suppose you have any ordered pair in the co-domain </a:t>
            </a:r>
            <a:r>
              <a:rPr lang="en-US" altLang="en-US" b="1" dirty="0" smtClean="0"/>
              <a:t>R</a:t>
            </a:r>
            <a:r>
              <a:rPr lang="en-US" altLang="en-US" dirty="0" smtClean="0"/>
              <a:t> </a:t>
            </a:r>
            <a:r>
              <a:rPr lang="en-US" altLang="en-US" b="1" dirty="0" smtClean="0">
                <a:sym typeface="Symbol" panose="05050102010706020507" pitchFamily="18" charset="2"/>
              </a:rPr>
              <a:t>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R</a:t>
            </a:r>
            <a:r>
              <a:rPr lang="en-US" altLang="en-US" dirty="0" smtClean="0"/>
              <a:t>, say (</a:t>
            </a:r>
            <a:r>
              <a:rPr lang="en-US" altLang="en-US" i="1" dirty="0" smtClean="0"/>
              <a:t>u</a:t>
            </a:r>
            <a:r>
              <a:rPr lang="en-US" altLang="en-US" dirty="0" smtClean="0"/>
              <a:t>, </a:t>
            </a:r>
            <a:r>
              <a:rPr lang="en-US" altLang="en-US" i="1" dirty="0" smtClean="0"/>
              <a:t>v</a:t>
            </a:r>
            <a:r>
              <a:rPr lang="en-US" altLang="en-US" dirty="0" smtClean="0"/>
              <a:t>), and then you show that there is an ordered pair in the domain that is sent to (</a:t>
            </a:r>
            <a:r>
              <a:rPr lang="en-US" altLang="en-US" i="1" dirty="0" smtClean="0"/>
              <a:t>u</a:t>
            </a:r>
            <a:r>
              <a:rPr lang="en-US" altLang="en-US" dirty="0" smtClean="0"/>
              <a:t>, </a:t>
            </a:r>
            <a:r>
              <a:rPr lang="en-US" altLang="en-US" i="1" dirty="0" smtClean="0"/>
              <a:t>v</a:t>
            </a:r>
            <a:r>
              <a:rPr lang="en-US" altLang="en-US" dirty="0" smtClean="0"/>
              <a:t>) by </a:t>
            </a:r>
            <a:r>
              <a:rPr lang="en-US" altLang="en-US" i="1" dirty="0" smtClean="0"/>
              <a:t>F</a:t>
            </a:r>
            <a:r>
              <a:rPr lang="en-US" altLang="en-US" dirty="0" smtClean="0"/>
              <a:t>.</a:t>
            </a:r>
          </a:p>
          <a:p>
            <a:pPr marL="0" indent="0" eaLnBrk="1" hangingPunct="1">
              <a:buFontTx/>
              <a:buNone/>
              <a:tabLst>
                <a:tab pos="457200" algn="l"/>
                <a:tab pos="1371600" algn="l"/>
                <a:tab pos="1547813" algn="l"/>
              </a:tabLst>
            </a:pPr>
            <a:endParaRPr lang="en-US" altLang="en-US" dirty="0"/>
          </a:p>
          <a:p>
            <a:pPr marL="0" indent="0" eaLnBrk="1" hangingPunct="1">
              <a:buFontTx/>
              <a:buNone/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 smtClean="0"/>
              <a:t>If there is such a pair (</a:t>
            </a:r>
            <a:r>
              <a:rPr lang="en-US" altLang="en-US" i="1" dirty="0" smtClean="0"/>
              <a:t>r</a:t>
            </a:r>
            <a:r>
              <a:rPr lang="en-US" altLang="en-US" dirty="0" smtClean="0"/>
              <a:t>, </a:t>
            </a:r>
            <a:r>
              <a:rPr lang="en-US" altLang="en-US" i="1" dirty="0" smtClean="0"/>
              <a:t>s</a:t>
            </a:r>
            <a:r>
              <a:rPr lang="en-US" altLang="en-US" dirty="0" smtClean="0"/>
              <a:t>), then</a:t>
            </a:r>
          </a:p>
          <a:p>
            <a:pPr marL="0" indent="0" eaLnBrk="1" hangingPunct="1">
              <a:buFontTx/>
              <a:buNone/>
              <a:tabLst>
                <a:tab pos="457200" algn="l"/>
                <a:tab pos="1371600" algn="l"/>
                <a:tab pos="1547813" algn="l"/>
              </a:tabLst>
            </a:pPr>
            <a:endParaRPr lang="en-US" altLang="en-US" sz="1100" dirty="0" smtClean="0"/>
          </a:p>
          <a:p>
            <a:pPr marL="0" indent="0" eaLnBrk="1" hangingPunct="1">
              <a:buFontTx/>
              <a:buNone/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/>
              <a:t>	</a:t>
            </a:r>
            <a:r>
              <a:rPr lang="en-US" altLang="en-US" i="1" dirty="0" smtClean="0"/>
              <a:t>F</a:t>
            </a:r>
            <a:r>
              <a:rPr lang="en-US" altLang="en-US" dirty="0" smtClean="0"/>
              <a:t>(</a:t>
            </a:r>
            <a:r>
              <a:rPr lang="en-US" altLang="en-US" i="1" dirty="0" smtClean="0"/>
              <a:t>r</a:t>
            </a:r>
            <a:r>
              <a:rPr lang="en-US" altLang="en-US" dirty="0" smtClean="0"/>
              <a:t>, </a:t>
            </a:r>
            <a:r>
              <a:rPr lang="en-US" altLang="en-US" i="1" dirty="0" smtClean="0"/>
              <a:t>s</a:t>
            </a:r>
            <a:r>
              <a:rPr lang="en-US" altLang="en-US" dirty="0" smtClean="0"/>
              <a:t>) = (</a:t>
            </a:r>
            <a:r>
              <a:rPr lang="en-US" altLang="en-US" i="1" dirty="0" smtClean="0"/>
              <a:t>r</a:t>
            </a:r>
            <a:r>
              <a:rPr lang="en-US" altLang="en-US" dirty="0" smtClean="0"/>
              <a:t> + </a:t>
            </a:r>
            <a:r>
              <a:rPr lang="en-US" altLang="en-US" i="1" dirty="0" smtClean="0"/>
              <a:t>s</a:t>
            </a:r>
            <a:r>
              <a:rPr lang="en-US" altLang="en-US" dirty="0" smtClean="0"/>
              <a:t>, </a:t>
            </a:r>
            <a:r>
              <a:rPr lang="en-US" altLang="en-US" i="1" dirty="0" smtClean="0"/>
              <a:t>r</a:t>
            </a:r>
            <a:r>
              <a:rPr lang="en-US" altLang="en-US" dirty="0" smtClean="0"/>
              <a:t> – </a:t>
            </a:r>
            <a:r>
              <a:rPr lang="en-US" altLang="en-US" i="1" dirty="0" smtClean="0"/>
              <a:t>s</a:t>
            </a:r>
            <a:r>
              <a:rPr lang="en-US" altLang="en-US" dirty="0" smtClean="0"/>
              <a:t>) = (</a:t>
            </a:r>
            <a:r>
              <a:rPr lang="en-US" altLang="en-US" i="1" dirty="0" smtClean="0"/>
              <a:t>u</a:t>
            </a:r>
            <a:r>
              <a:rPr lang="en-US" altLang="en-US" dirty="0" smtClean="0"/>
              <a:t>, </a:t>
            </a:r>
            <a:r>
              <a:rPr lang="en-US" altLang="en-US" i="1" dirty="0" smtClean="0"/>
              <a:t>v</a:t>
            </a:r>
            <a:r>
              <a:rPr lang="en-US" altLang="en-US" dirty="0" smtClean="0"/>
              <a:t>)</a:t>
            </a:r>
          </a:p>
          <a:p>
            <a:pPr marL="0" indent="0" eaLnBrk="1" hangingPunct="1">
              <a:buFontTx/>
              <a:buNone/>
              <a:tabLst>
                <a:tab pos="457200" algn="l"/>
                <a:tab pos="1371600" algn="l"/>
                <a:tab pos="1547813" algn="l"/>
              </a:tabLst>
            </a:pPr>
            <a:endParaRPr lang="en-US" altLang="en-US" sz="1200" dirty="0"/>
          </a:p>
          <a:p>
            <a:pPr marL="0" indent="0" eaLnBrk="1" hangingPunct="1">
              <a:buFontTx/>
              <a:buNone/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 smtClean="0"/>
              <a:t>and so</a:t>
            </a:r>
          </a:p>
          <a:p>
            <a:pPr marL="0" indent="0" eaLnBrk="1" hangingPunct="1">
              <a:buFontTx/>
              <a:buNone/>
              <a:tabLst>
                <a:tab pos="457200" algn="l"/>
                <a:tab pos="1371600" algn="l"/>
                <a:tab pos="1547813" algn="l"/>
              </a:tabLst>
            </a:pPr>
            <a:endParaRPr lang="en-US" altLang="en-US" sz="1050" dirty="0"/>
          </a:p>
          <a:p>
            <a:pPr marL="0" indent="0" eaLnBrk="1" hangingPunct="1">
              <a:buFontTx/>
              <a:buNone/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 smtClean="0"/>
              <a:t>	</a:t>
            </a:r>
            <a:r>
              <a:rPr lang="en-US" altLang="en-US" i="1" dirty="0" smtClean="0"/>
              <a:t>r</a:t>
            </a:r>
            <a:r>
              <a:rPr lang="en-US" altLang="en-US" dirty="0" smtClean="0"/>
              <a:t> + </a:t>
            </a:r>
            <a:r>
              <a:rPr lang="en-US" altLang="en-US" i="1" dirty="0" smtClean="0"/>
              <a:t>s</a:t>
            </a:r>
            <a:r>
              <a:rPr lang="en-US" altLang="en-US" dirty="0" smtClean="0"/>
              <a:t> = </a:t>
            </a:r>
            <a:r>
              <a:rPr lang="en-US" altLang="en-US" i="1" dirty="0" smtClean="0"/>
              <a:t>u</a:t>
            </a:r>
          </a:p>
          <a:p>
            <a:pPr marL="0" indent="0" eaLnBrk="1" hangingPunct="1">
              <a:buFontTx/>
              <a:buNone/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/>
              <a:t>	</a:t>
            </a:r>
            <a:r>
              <a:rPr lang="en-US" altLang="en-US" i="1" dirty="0" smtClean="0"/>
              <a:t>r</a:t>
            </a:r>
            <a:r>
              <a:rPr lang="en-US" altLang="en-US" dirty="0" smtClean="0"/>
              <a:t> – </a:t>
            </a:r>
            <a:r>
              <a:rPr lang="en-US" altLang="en-US" i="1" dirty="0" smtClean="0"/>
              <a:t>s</a:t>
            </a:r>
            <a:r>
              <a:rPr lang="en-US" altLang="en-US" dirty="0" smtClean="0"/>
              <a:t> = </a:t>
            </a:r>
            <a:r>
              <a:rPr lang="en-US" altLang="en-US" i="1" dirty="0" smtClean="0"/>
              <a:t>v</a:t>
            </a:r>
            <a:r>
              <a:rPr lang="en-US" altLang="en-US" dirty="0" smtClean="0"/>
              <a:t>   </a:t>
            </a:r>
          </a:p>
        </p:txBody>
      </p:sp>
      <p:sp>
        <p:nvSpPr>
          <p:cNvPr id="64518" name="Rectangle 7"/>
          <p:cNvSpPr>
            <a:spLocks noChangeArrowheads="1"/>
          </p:cNvSpPr>
          <p:nvPr/>
        </p:nvSpPr>
        <p:spPr bwMode="auto">
          <a:xfrm>
            <a:off x="8289925" y="842963"/>
            <a:ext cx="84137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cont’d</a:t>
            </a:r>
          </a:p>
        </p:txBody>
      </p:sp>
      <p:sp>
        <p:nvSpPr>
          <p:cNvPr id="2" name="Right Brace 1"/>
          <p:cNvSpPr/>
          <p:nvPr/>
        </p:nvSpPr>
        <p:spPr>
          <a:xfrm>
            <a:off x="2362200" y="5486400"/>
            <a:ext cx="152400" cy="68580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60122" y="5618018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 panose="05050102010706020507" pitchFamily="18" charset="2"/>
              </a:rPr>
              <a:t>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88297" y="5356853"/>
            <a:ext cx="1483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i="1" dirty="0" smtClean="0"/>
              <a:t>r</a:t>
            </a:r>
            <a:r>
              <a:rPr lang="en-US" sz="2400" dirty="0" smtClean="0"/>
              <a:t> = </a:t>
            </a:r>
            <a:r>
              <a:rPr lang="en-US" sz="2400" i="1" dirty="0" smtClean="0"/>
              <a:t>u</a:t>
            </a:r>
            <a:r>
              <a:rPr lang="en-US" sz="2400" dirty="0" smtClean="0"/>
              <a:t> + </a:t>
            </a:r>
            <a:r>
              <a:rPr lang="en-US" sz="2400" i="1" dirty="0" smtClean="0"/>
              <a:t>v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88297" y="5799600"/>
            <a:ext cx="15263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i="1" dirty="0" smtClean="0"/>
              <a:t>s</a:t>
            </a:r>
            <a:r>
              <a:rPr lang="en-US" sz="2400" dirty="0" smtClean="0"/>
              <a:t> = </a:t>
            </a:r>
            <a:r>
              <a:rPr lang="en-US" sz="2400" i="1" dirty="0" smtClean="0"/>
              <a:t>u</a:t>
            </a:r>
            <a:r>
              <a:rPr lang="en-US" sz="2400" dirty="0" smtClean="0"/>
              <a:t> – </a:t>
            </a:r>
            <a:r>
              <a:rPr lang="en-US" sz="2400" i="1" dirty="0" smtClean="0"/>
              <a:t>v</a:t>
            </a:r>
          </a:p>
        </p:txBody>
      </p:sp>
      <p:sp>
        <p:nvSpPr>
          <p:cNvPr id="11" name="Right Brace 10"/>
          <p:cNvSpPr/>
          <p:nvPr/>
        </p:nvSpPr>
        <p:spPr>
          <a:xfrm>
            <a:off x="4495800" y="5486400"/>
            <a:ext cx="152400" cy="68580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76800" y="5321468"/>
            <a:ext cx="3772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Now check that </a:t>
            </a:r>
            <a:r>
              <a:rPr lang="en-US" sz="2000" i="1" dirty="0" smtClean="0"/>
              <a:t>r</a:t>
            </a:r>
            <a:r>
              <a:rPr lang="en-US" sz="2000" dirty="0" smtClean="0"/>
              <a:t> = (</a:t>
            </a:r>
            <a:r>
              <a:rPr lang="en-US" sz="2000" i="1" dirty="0" err="1" smtClean="0"/>
              <a:t>u</a:t>
            </a:r>
            <a:r>
              <a:rPr lang="en-US" sz="2000" dirty="0" err="1" smtClean="0"/>
              <a:t>+</a:t>
            </a:r>
            <a:r>
              <a:rPr lang="en-US" sz="2000" i="1" dirty="0" err="1" smtClean="0"/>
              <a:t>v</a:t>
            </a:r>
            <a:r>
              <a:rPr lang="en-US" sz="2000" dirty="0" smtClean="0"/>
              <a:t>)/2 and </a:t>
            </a:r>
            <a:r>
              <a:rPr lang="en-US" sz="2000" i="1" dirty="0" smtClean="0"/>
              <a:t>s</a:t>
            </a:r>
            <a:r>
              <a:rPr lang="en-US" sz="2000" dirty="0" smtClean="0"/>
              <a:t> = (</a:t>
            </a:r>
            <a:r>
              <a:rPr lang="en-US" sz="2000" i="1" dirty="0" smtClean="0"/>
              <a:t>u</a:t>
            </a:r>
            <a:r>
              <a:rPr lang="en-US" sz="2000" dirty="0" smtClean="0"/>
              <a:t>–</a:t>
            </a:r>
            <a:r>
              <a:rPr lang="en-US" sz="2000" i="1" dirty="0" smtClean="0"/>
              <a:t>v</a:t>
            </a:r>
            <a:r>
              <a:rPr lang="en-US" sz="2000" dirty="0" smtClean="0"/>
              <a:t>)/2 work, in the sense that </a:t>
            </a:r>
            <a:r>
              <a:rPr lang="en-US" sz="2000" i="1" dirty="0" smtClean="0"/>
              <a:t>r</a:t>
            </a:r>
            <a:r>
              <a:rPr lang="en-US" sz="2000" dirty="0" smtClean="0"/>
              <a:t>, </a:t>
            </a:r>
            <a:r>
              <a:rPr lang="en-US" sz="2000" i="1" dirty="0" smtClean="0"/>
              <a:t>s</a:t>
            </a:r>
            <a:r>
              <a:rPr lang="en-US" sz="2000" dirty="0" smtClean="0"/>
              <a:t> </a:t>
            </a:r>
            <a:r>
              <a:rPr lang="en-US" sz="2000" dirty="0" smtClean="0">
                <a:sym typeface="Symbol" panose="05050102010706020507" pitchFamily="18" charset="2"/>
              </a:rPr>
              <a:t> </a:t>
            </a:r>
            <a:r>
              <a:rPr lang="en-US" sz="2000" b="1" dirty="0" smtClean="0">
                <a:sym typeface="Symbol" panose="05050102010706020507" pitchFamily="18" charset="2"/>
              </a:rPr>
              <a:t>R</a:t>
            </a:r>
            <a:r>
              <a:rPr lang="en-US" sz="2000" dirty="0" smtClean="0">
                <a:sym typeface="Symbol" panose="05050102010706020507" pitchFamily="18" charset="2"/>
              </a:rPr>
              <a:t> and </a:t>
            </a:r>
            <a:r>
              <a:rPr lang="en-US" sz="2000" i="1" dirty="0" smtClean="0">
                <a:sym typeface="Symbol" panose="05050102010706020507" pitchFamily="18" charset="2"/>
              </a:rPr>
              <a:t>F</a:t>
            </a:r>
            <a:r>
              <a:rPr lang="en-US" sz="2000" dirty="0" smtClean="0">
                <a:sym typeface="Symbol" panose="05050102010706020507" pitchFamily="18" charset="2"/>
              </a:rPr>
              <a:t>(</a:t>
            </a:r>
            <a:r>
              <a:rPr lang="en-US" sz="2000" i="1" dirty="0" smtClean="0">
                <a:sym typeface="Symbol" panose="05050102010706020507" pitchFamily="18" charset="2"/>
              </a:rPr>
              <a:t>r</a:t>
            </a:r>
            <a:r>
              <a:rPr lang="en-US" sz="2000" dirty="0" smtClean="0">
                <a:sym typeface="Symbol" panose="05050102010706020507" pitchFamily="18" charset="2"/>
              </a:rPr>
              <a:t>, </a:t>
            </a:r>
            <a:r>
              <a:rPr lang="en-US" sz="2000" i="1" dirty="0" smtClean="0">
                <a:sym typeface="Symbol" panose="05050102010706020507" pitchFamily="18" charset="2"/>
              </a:rPr>
              <a:t>s</a:t>
            </a:r>
            <a:r>
              <a:rPr lang="en-US" sz="2000" dirty="0" smtClean="0">
                <a:sym typeface="Symbol" panose="05050102010706020507" pitchFamily="18" charset="2"/>
              </a:rPr>
              <a:t>) = (</a:t>
            </a:r>
            <a:r>
              <a:rPr lang="en-US" sz="2000" i="1" dirty="0" smtClean="0">
                <a:sym typeface="Symbol" panose="05050102010706020507" pitchFamily="18" charset="2"/>
              </a:rPr>
              <a:t>u</a:t>
            </a:r>
            <a:r>
              <a:rPr lang="en-US" sz="2000" dirty="0" smtClean="0">
                <a:sym typeface="Symbol" panose="05050102010706020507" pitchFamily="18" charset="2"/>
              </a:rPr>
              <a:t>, </a:t>
            </a:r>
            <a:r>
              <a:rPr lang="en-US" sz="2000" i="1" dirty="0" smtClean="0">
                <a:sym typeface="Symbol" panose="05050102010706020507" pitchFamily="18" charset="2"/>
              </a:rPr>
              <a:t>v</a:t>
            </a:r>
            <a:r>
              <a:rPr lang="en-US" sz="2000" dirty="0" smtClean="0">
                <a:sym typeface="Symbol" panose="05050102010706020507" pitchFamily="18" charset="2"/>
              </a:rPr>
              <a:t>).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846393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11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 10 – </a:t>
            </a:r>
            <a:r>
              <a:rPr lang="en-US" altLang="en-US" i="1" smtClean="0"/>
              <a:t>Solution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5256213"/>
          </a:xfrm>
          <a:noFill/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b="1" dirty="0" smtClean="0"/>
              <a:t>Proof that </a:t>
            </a:r>
            <a:r>
              <a:rPr lang="en-US" altLang="en-US" b="1" i="1" dirty="0" smtClean="0"/>
              <a:t>F</a:t>
            </a:r>
            <a:r>
              <a:rPr lang="en-US" altLang="en-US" b="1" dirty="0" smtClean="0"/>
              <a:t> is surjective: </a:t>
            </a:r>
            <a:br>
              <a:rPr lang="en-US" altLang="en-US" b="1" dirty="0" smtClean="0"/>
            </a:br>
            <a:r>
              <a:rPr lang="en-US" altLang="en-US" dirty="0" smtClean="0"/>
              <a:t>Suppose (</a:t>
            </a:r>
            <a:r>
              <a:rPr lang="en-US" altLang="en-US" i="1" dirty="0" smtClean="0"/>
              <a:t>u</a:t>
            </a:r>
            <a:r>
              <a:rPr lang="en-US" altLang="en-US" dirty="0" smtClean="0"/>
              <a:t>, </a:t>
            </a:r>
            <a:r>
              <a:rPr lang="en-US" altLang="en-US" i="1" dirty="0" smtClean="0"/>
              <a:t>v</a:t>
            </a:r>
            <a:r>
              <a:rPr lang="en-US" altLang="en-US" dirty="0" smtClean="0"/>
              <a:t>) is any ordered pair in the co-domain of </a:t>
            </a:r>
            <a:r>
              <a:rPr lang="en-US" altLang="en-US" i="1" dirty="0" smtClean="0"/>
              <a:t>F</a:t>
            </a:r>
            <a:r>
              <a:rPr lang="en-US" altLang="en-US" dirty="0" smtClean="0"/>
              <a:t>. </a:t>
            </a:r>
            <a:r>
              <a:rPr lang="en-US" altLang="en-US" i="1" dirty="0" smtClean="0"/>
              <a:t>[We will show that there is an ordered pair in the domain of F that is sent to </a:t>
            </a:r>
            <a:r>
              <a:rPr lang="en-US" altLang="en-US" dirty="0" smtClean="0"/>
              <a:t>(</a:t>
            </a:r>
            <a:r>
              <a:rPr lang="en-US" altLang="en-US" i="1" dirty="0" smtClean="0"/>
              <a:t>u</a:t>
            </a:r>
            <a:r>
              <a:rPr lang="en-US" altLang="en-US" dirty="0" smtClean="0"/>
              <a:t>, </a:t>
            </a:r>
            <a:r>
              <a:rPr lang="en-US" altLang="en-US" i="1" dirty="0" smtClean="0"/>
              <a:t>v</a:t>
            </a:r>
            <a:r>
              <a:rPr lang="en-US" altLang="en-US" dirty="0" smtClean="0"/>
              <a:t>) </a:t>
            </a:r>
            <a:r>
              <a:rPr lang="en-US" altLang="en-US" i="1" dirty="0" smtClean="0"/>
              <a:t>by F.] </a:t>
            </a:r>
          </a:p>
          <a:p>
            <a:pPr marL="0" indent="0">
              <a:buFontTx/>
              <a:buNone/>
            </a:pPr>
            <a:endParaRPr lang="en-US" altLang="en-US" sz="800" i="1" dirty="0" smtClean="0"/>
          </a:p>
          <a:p>
            <a:pPr marL="0" indent="0">
              <a:buFontTx/>
              <a:buNone/>
            </a:pPr>
            <a:r>
              <a:rPr lang="en-US" altLang="en-US" dirty="0" smtClean="0"/>
              <a:t>Let </a:t>
            </a:r>
          </a:p>
          <a:p>
            <a:pPr marL="0" indent="0">
              <a:buFontTx/>
              <a:buNone/>
            </a:pPr>
            <a:endParaRPr lang="en-US" altLang="en-US" dirty="0" smtClean="0"/>
          </a:p>
          <a:p>
            <a:pPr marL="0" indent="0">
              <a:buFontTx/>
              <a:buNone/>
            </a:pPr>
            <a:r>
              <a:rPr lang="en-US" altLang="en-US" dirty="0" smtClean="0"/>
              <a:t>Then (</a:t>
            </a:r>
            <a:r>
              <a:rPr lang="en-US" altLang="en-US" i="1" dirty="0" smtClean="0"/>
              <a:t>r</a:t>
            </a:r>
            <a:r>
              <a:rPr lang="en-US" altLang="en-US" dirty="0" smtClean="0"/>
              <a:t>, </a:t>
            </a:r>
            <a:r>
              <a:rPr lang="en-US" altLang="en-US" i="1" dirty="0" smtClean="0"/>
              <a:t>s</a:t>
            </a:r>
            <a:r>
              <a:rPr lang="en-US" altLang="en-US" dirty="0" smtClean="0"/>
              <a:t>) is an ordered pair of real numbers and so is in the domain of </a:t>
            </a:r>
            <a:r>
              <a:rPr lang="en-US" altLang="en-US" i="1" dirty="0" smtClean="0"/>
              <a:t>F</a:t>
            </a:r>
            <a:r>
              <a:rPr lang="en-US" altLang="en-US" dirty="0" smtClean="0"/>
              <a:t>. In addition:</a:t>
            </a:r>
          </a:p>
        </p:txBody>
      </p:sp>
      <p:pic>
        <p:nvPicPr>
          <p:cNvPr id="604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133725"/>
            <a:ext cx="33528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4929188"/>
            <a:ext cx="712470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138" y="5791200"/>
            <a:ext cx="57626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8289925" y="842963"/>
            <a:ext cx="84137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cont’d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 10 – </a:t>
            </a:r>
            <a:r>
              <a:rPr lang="en-US" altLang="en-US" i="1" smtClean="0"/>
              <a:t>Solution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5256213"/>
          </a:xfrm>
          <a:noFill/>
        </p:spPr>
        <p:txBody>
          <a:bodyPr/>
          <a:lstStyle/>
          <a:p>
            <a:pPr marL="0" indent="0">
              <a:buFontTx/>
              <a:buNone/>
            </a:pPr>
            <a:endParaRPr lang="en-US" altLang="en-US" i="1" smtClean="0"/>
          </a:p>
          <a:p>
            <a:pPr marL="0" indent="0">
              <a:buFontTx/>
              <a:buNone/>
            </a:pPr>
            <a:endParaRPr lang="en-US" altLang="en-US" i="1" smtClean="0"/>
          </a:p>
          <a:p>
            <a:pPr marL="0" indent="0">
              <a:buFontTx/>
              <a:buNone/>
            </a:pPr>
            <a:endParaRPr lang="en-US" altLang="en-US" i="1" smtClean="0"/>
          </a:p>
          <a:p>
            <a:pPr marL="0" indent="0">
              <a:buFontTx/>
              <a:buNone/>
            </a:pPr>
            <a:endParaRPr lang="en-US" altLang="en-US" i="1" smtClean="0"/>
          </a:p>
          <a:p>
            <a:pPr marL="0" indent="0">
              <a:buFontTx/>
              <a:buNone/>
            </a:pPr>
            <a:endParaRPr lang="en-US" altLang="en-US" i="1" smtClean="0"/>
          </a:p>
          <a:p>
            <a:pPr marL="0" indent="0">
              <a:buFontTx/>
              <a:buNone/>
            </a:pPr>
            <a:endParaRPr lang="en-US" altLang="en-US" i="1" smtClean="0"/>
          </a:p>
          <a:p>
            <a:pPr marL="0" indent="0">
              <a:buFontTx/>
              <a:buNone/>
            </a:pPr>
            <a:r>
              <a:rPr lang="en-US" altLang="en-US" i="1" smtClean="0"/>
              <a:t>[This is what was to be shown.]</a:t>
            </a:r>
            <a:endParaRPr lang="en-US" altLang="en-US" smtClean="0"/>
          </a:p>
        </p:txBody>
      </p:sp>
      <p:pic>
        <p:nvPicPr>
          <p:cNvPr id="686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24000"/>
            <a:ext cx="365760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462213"/>
            <a:ext cx="16906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3409950"/>
            <a:ext cx="53911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8289925" y="842963"/>
            <a:ext cx="84137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cont’d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Injections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 dirty="0" smtClean="0"/>
              <a:t>Thus:</a:t>
            </a:r>
          </a:p>
          <a:p>
            <a:pPr marL="0" indent="0">
              <a:buFontTx/>
              <a:buNone/>
            </a:pPr>
            <a:endParaRPr lang="en-US" altLang="en-US" dirty="0" smtClean="0"/>
          </a:p>
          <a:p>
            <a:pPr marL="0" indent="0">
              <a:buFontTx/>
              <a:buNone/>
            </a:pPr>
            <a:endParaRPr lang="en-US" altLang="en-US" dirty="0" smtClean="0"/>
          </a:p>
          <a:p>
            <a:pPr marL="0" indent="0">
              <a:buFontTx/>
              <a:buNone/>
            </a:pPr>
            <a:endParaRPr lang="en-US" altLang="en-US" dirty="0" smtClean="0"/>
          </a:p>
          <a:p>
            <a:pPr marL="0" indent="0">
              <a:buFontTx/>
              <a:buNone/>
            </a:pPr>
            <a:r>
              <a:rPr lang="en-US" altLang="en-US" dirty="0" smtClean="0"/>
              <a:t>That is, if elements </a:t>
            </a:r>
            <a:r>
              <a:rPr lang="en-US" altLang="en-US" i="1" dirty="0" smtClean="0"/>
              <a:t>x</a:t>
            </a:r>
            <a:r>
              <a:rPr lang="en-US" altLang="en-US" baseline="-25000" dirty="0" smtClean="0"/>
              <a:t>1</a:t>
            </a:r>
            <a:r>
              <a:rPr lang="en-US" altLang="en-US" dirty="0" smtClean="0"/>
              <a:t> and </a:t>
            </a:r>
            <a:r>
              <a:rPr lang="en-US" altLang="en-US" i="1" dirty="0" smtClean="0"/>
              <a:t>x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 can be found that have the same function value but are not equal, then </a:t>
            </a:r>
            <a:r>
              <a:rPr lang="en-US" altLang="en-US" i="1" dirty="0" smtClean="0"/>
              <a:t>F</a:t>
            </a:r>
            <a:r>
              <a:rPr lang="en-US" altLang="en-US" dirty="0" smtClean="0"/>
              <a:t> is not    injective.</a:t>
            </a: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2073275"/>
            <a:ext cx="789305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Inverse Functions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 dirty="0" smtClean="0"/>
              <a:t>If </a:t>
            </a:r>
            <a:r>
              <a:rPr lang="en-US" altLang="en-US" i="1" dirty="0" smtClean="0"/>
              <a:t>F</a:t>
            </a:r>
            <a:r>
              <a:rPr lang="en-US" altLang="en-US" dirty="0" smtClean="0"/>
              <a:t> is a bijection from a set </a:t>
            </a:r>
            <a:r>
              <a:rPr lang="en-US" altLang="en-US" i="1" dirty="0" smtClean="0"/>
              <a:t>X</a:t>
            </a:r>
            <a:r>
              <a:rPr lang="en-US" altLang="en-US" dirty="0" smtClean="0"/>
              <a:t> to a set </a:t>
            </a:r>
            <a:r>
              <a:rPr lang="en-US" altLang="en-US" i="1" dirty="0" smtClean="0"/>
              <a:t>Y</a:t>
            </a:r>
            <a:r>
              <a:rPr lang="en-US" altLang="en-US" dirty="0" smtClean="0"/>
              <a:t>, then there is a function from </a:t>
            </a:r>
            <a:r>
              <a:rPr lang="en-US" altLang="en-US" i="1" dirty="0" smtClean="0"/>
              <a:t>Y</a:t>
            </a:r>
            <a:r>
              <a:rPr lang="en-US" altLang="en-US" dirty="0" smtClean="0"/>
              <a:t> to </a:t>
            </a:r>
            <a:r>
              <a:rPr lang="en-US" altLang="en-US" i="1" dirty="0" smtClean="0"/>
              <a:t>X</a:t>
            </a:r>
            <a:r>
              <a:rPr lang="en-US" altLang="en-US" dirty="0" smtClean="0"/>
              <a:t> that “undoes” the action of </a:t>
            </a:r>
            <a:r>
              <a:rPr lang="en-US" altLang="en-US" i="1" dirty="0" smtClean="0"/>
              <a:t>F</a:t>
            </a:r>
            <a:r>
              <a:rPr lang="en-US" altLang="en-US" dirty="0" smtClean="0"/>
              <a:t>; that is, it sends each element of </a:t>
            </a:r>
            <a:r>
              <a:rPr lang="en-US" altLang="en-US" i="1" dirty="0" smtClean="0"/>
              <a:t>Y</a:t>
            </a:r>
            <a:r>
              <a:rPr lang="en-US" altLang="en-US" dirty="0" smtClean="0"/>
              <a:t> back to the element of </a:t>
            </a:r>
            <a:r>
              <a:rPr lang="en-US" altLang="en-US" i="1" dirty="0" smtClean="0"/>
              <a:t>X</a:t>
            </a:r>
            <a:r>
              <a:rPr lang="en-US" altLang="en-US" dirty="0" smtClean="0"/>
              <a:t> that it came from. This function is called the </a:t>
            </a:r>
            <a:r>
              <a:rPr lang="en-US" altLang="en-US" i="1" dirty="0" smtClean="0"/>
              <a:t>inverse function</a:t>
            </a:r>
            <a:r>
              <a:rPr lang="en-US" altLang="en-US" dirty="0" smtClean="0"/>
              <a:t> for </a:t>
            </a:r>
            <a:r>
              <a:rPr lang="en-US" altLang="en-US" i="1" dirty="0" smtClean="0"/>
              <a:t>F</a:t>
            </a:r>
            <a:r>
              <a:rPr lang="en-US" altLang="en-US" dirty="0" smtClean="0"/>
              <a:t>.</a:t>
            </a:r>
          </a:p>
        </p:txBody>
      </p:sp>
      <p:pic>
        <p:nvPicPr>
          <p:cNvPr id="7066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3581400"/>
            <a:ext cx="82740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Inverse Functions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 dirty="0" smtClean="0"/>
              <a:t>The proof of Theorem 7.2.2 follows immediately from the definition of injective and surjective. </a:t>
            </a:r>
          </a:p>
          <a:p>
            <a:pPr marL="0" indent="0">
              <a:buFontTx/>
              <a:buNone/>
            </a:pPr>
            <a:endParaRPr lang="en-US" altLang="en-US" sz="1500" dirty="0" smtClean="0"/>
          </a:p>
          <a:p>
            <a:pPr marL="0" indent="0">
              <a:buFontTx/>
              <a:buNone/>
            </a:pPr>
            <a:r>
              <a:rPr lang="en-US" altLang="en-US" dirty="0" smtClean="0"/>
              <a:t>Given an element </a:t>
            </a:r>
            <a:r>
              <a:rPr lang="en-US" altLang="en-US" i="1" dirty="0" smtClean="0"/>
              <a:t>y</a:t>
            </a:r>
            <a:r>
              <a:rPr lang="en-US" altLang="en-US" dirty="0" smtClean="0"/>
              <a:t> in </a:t>
            </a:r>
            <a:r>
              <a:rPr lang="en-US" altLang="en-US" i="1" dirty="0" smtClean="0"/>
              <a:t>Y</a:t>
            </a:r>
            <a:r>
              <a:rPr lang="en-US" altLang="en-US" dirty="0" smtClean="0"/>
              <a:t>, there is an element </a:t>
            </a:r>
            <a:r>
              <a:rPr lang="en-US" altLang="en-US" i="1" dirty="0" smtClean="0"/>
              <a:t>x</a:t>
            </a:r>
            <a:r>
              <a:rPr lang="en-US" altLang="en-US" dirty="0" smtClean="0"/>
              <a:t> in </a:t>
            </a:r>
            <a:r>
              <a:rPr lang="en-US" altLang="en-US" i="1" dirty="0" smtClean="0"/>
              <a:t>X</a:t>
            </a:r>
            <a:r>
              <a:rPr lang="en-US" altLang="en-US" dirty="0" smtClean="0"/>
              <a:t> with </a:t>
            </a:r>
            <a:br>
              <a:rPr lang="en-US" altLang="en-US" dirty="0" smtClean="0"/>
            </a:br>
            <a:r>
              <a:rPr lang="en-US" altLang="en-US" i="1" dirty="0" smtClean="0"/>
              <a:t>F</a:t>
            </a:r>
            <a:r>
              <a:rPr lang="en-US" altLang="en-US" dirty="0" smtClean="0"/>
              <a:t>(</a:t>
            </a:r>
            <a:r>
              <a:rPr lang="en-US" altLang="en-US" i="1" dirty="0" smtClean="0"/>
              <a:t>x</a:t>
            </a:r>
            <a:r>
              <a:rPr lang="en-US" altLang="en-US" dirty="0" smtClean="0"/>
              <a:t>) = </a:t>
            </a:r>
            <a:r>
              <a:rPr lang="en-US" altLang="en-US" i="1" dirty="0" smtClean="0"/>
              <a:t>y</a:t>
            </a:r>
            <a:r>
              <a:rPr lang="en-US" altLang="en-US" dirty="0" smtClean="0"/>
              <a:t> because </a:t>
            </a:r>
            <a:r>
              <a:rPr lang="en-US" altLang="en-US" i="1" dirty="0" smtClean="0"/>
              <a:t>F</a:t>
            </a:r>
            <a:r>
              <a:rPr lang="en-US" altLang="en-US" dirty="0" smtClean="0"/>
              <a:t> is surjective; </a:t>
            </a:r>
            <a:r>
              <a:rPr lang="en-US" altLang="en-US" i="1" dirty="0" smtClean="0"/>
              <a:t>x</a:t>
            </a:r>
            <a:r>
              <a:rPr lang="en-US" altLang="en-US" dirty="0" smtClean="0"/>
              <a:t> is unique because </a:t>
            </a:r>
            <a:r>
              <a:rPr lang="en-US" altLang="en-US" i="1" dirty="0" smtClean="0"/>
              <a:t>F</a:t>
            </a:r>
            <a:r>
              <a:rPr lang="en-US" altLang="en-US" dirty="0" smtClean="0"/>
              <a:t> is       injective.</a:t>
            </a:r>
          </a:p>
          <a:p>
            <a:pPr marL="0" indent="0">
              <a:buFontTx/>
              <a:buNone/>
            </a:pPr>
            <a:endParaRPr lang="en-US" altLang="en-US" dirty="0" smtClean="0"/>
          </a:p>
          <a:p>
            <a:pPr marL="0" indent="0">
              <a:buFontTx/>
              <a:buNone/>
            </a:pPr>
            <a:endParaRPr lang="en-US" altLang="en-US" dirty="0" smtClean="0"/>
          </a:p>
          <a:p>
            <a:pPr marL="0" indent="0">
              <a:buFontTx/>
              <a:buNone/>
            </a:pPr>
            <a:endParaRPr lang="en-US" altLang="en-US" dirty="0" smtClean="0"/>
          </a:p>
          <a:p>
            <a:pPr marL="0" indent="0">
              <a:buFontTx/>
              <a:buNone/>
            </a:pPr>
            <a:endParaRPr lang="en-US" altLang="en-US" sz="1500" dirty="0" smtClean="0"/>
          </a:p>
        </p:txBody>
      </p:sp>
      <p:pic>
        <p:nvPicPr>
          <p:cNvPr id="7168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3962400"/>
            <a:ext cx="8245475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Inverse Functions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 smtClean="0"/>
              <a:t>The diagram that follows illustrates the fact that an inverse function sends each element back to where it came from.</a:t>
            </a:r>
          </a:p>
        </p:txBody>
      </p:sp>
      <p:pic>
        <p:nvPicPr>
          <p:cNvPr id="727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514600"/>
            <a:ext cx="4364038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850" dirty="0" smtClean="0"/>
              <a:t>Example 13 – </a:t>
            </a:r>
            <a:r>
              <a:rPr lang="en-US" sz="1850" i="1" dirty="0" smtClean="0"/>
              <a:t>Finding an Inverse Function for a Function Given by a Formula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 eaLnBrk="1" hangingPunct="1">
              <a:buFontTx/>
              <a:buNone/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 smtClean="0"/>
              <a:t>The function</a:t>
            </a:r>
            <a:r>
              <a:rPr lang="en-US" altLang="en-US" i="1" dirty="0" smtClean="0"/>
              <a:t> f</a:t>
            </a:r>
            <a:r>
              <a:rPr lang="en-US" altLang="en-US" sz="500" dirty="0" smtClean="0"/>
              <a:t> </a:t>
            </a:r>
            <a:r>
              <a:rPr lang="en-US" altLang="en-US" dirty="0" smtClean="0"/>
              <a:t>: </a:t>
            </a:r>
            <a:r>
              <a:rPr lang="en-US" altLang="en-US" b="1" dirty="0" smtClean="0"/>
              <a:t>R</a:t>
            </a:r>
            <a:r>
              <a:rPr lang="en-US" altLang="en-US" dirty="0" smtClean="0"/>
              <a:t> → </a:t>
            </a:r>
            <a:r>
              <a:rPr lang="en-US" altLang="en-US" b="1" dirty="0" smtClean="0"/>
              <a:t>R</a:t>
            </a:r>
            <a:r>
              <a:rPr lang="en-US" altLang="en-US" dirty="0" smtClean="0"/>
              <a:t> defined by the formula</a:t>
            </a:r>
            <a:endParaRPr lang="pt-BR" altLang="en-US" sz="1200" dirty="0" smtClean="0"/>
          </a:p>
          <a:p>
            <a:pPr marL="0" indent="0" eaLnBrk="1" hangingPunct="1">
              <a:buFontTx/>
              <a:buNone/>
              <a:tabLst>
                <a:tab pos="457200" algn="l"/>
                <a:tab pos="1371600" algn="l"/>
                <a:tab pos="1547813" algn="l"/>
              </a:tabLst>
            </a:pPr>
            <a:endParaRPr lang="pt-BR" altLang="en-US" dirty="0" smtClean="0"/>
          </a:p>
          <a:p>
            <a:pPr marL="0" indent="0" eaLnBrk="1" hangingPunct="1">
              <a:buFontTx/>
              <a:buNone/>
              <a:tabLst>
                <a:tab pos="457200" algn="l"/>
                <a:tab pos="1371600" algn="l"/>
                <a:tab pos="1547813" algn="l"/>
              </a:tabLst>
            </a:pPr>
            <a:endParaRPr lang="en-US" altLang="en-US" sz="1200" dirty="0" smtClean="0"/>
          </a:p>
          <a:p>
            <a:pPr marL="0" indent="0" eaLnBrk="1" hangingPunct="1">
              <a:buFontTx/>
              <a:buNone/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 smtClean="0"/>
              <a:t>was shown to be injective in Example 2 and surjective in Example 5. Find its inverse function.</a:t>
            </a:r>
          </a:p>
          <a:p>
            <a:pPr marL="0" indent="0" eaLnBrk="1" hangingPunct="1">
              <a:buFontTx/>
              <a:buNone/>
              <a:tabLst>
                <a:tab pos="457200" algn="l"/>
                <a:tab pos="1371600" algn="l"/>
                <a:tab pos="1547813" algn="l"/>
              </a:tabLst>
            </a:pPr>
            <a:endParaRPr lang="en-US" altLang="en-US" dirty="0" smtClean="0"/>
          </a:p>
          <a:p>
            <a:pPr marL="0" indent="0" eaLnBrk="1" hangingPunct="1">
              <a:buFontTx/>
              <a:buNone/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 smtClean="0">
                <a:solidFill>
                  <a:srgbClr val="00ADEE"/>
                </a:solidFill>
              </a:rPr>
              <a:t>Solution:</a:t>
            </a:r>
          </a:p>
          <a:p>
            <a:pPr marL="0" indent="0" eaLnBrk="1" hangingPunct="1">
              <a:buFontTx/>
              <a:buNone/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 smtClean="0"/>
              <a:t>For any </a:t>
            </a:r>
            <a:r>
              <a:rPr lang="en-US" altLang="en-US" i="1" dirty="0" smtClean="0"/>
              <a:t>[particular but arbitrarily chosen] y</a:t>
            </a:r>
            <a:r>
              <a:rPr lang="en-US" altLang="en-US" dirty="0" smtClean="0"/>
              <a:t> in </a:t>
            </a:r>
            <a:r>
              <a:rPr lang="en-US" altLang="en-US" b="1" dirty="0" smtClean="0"/>
              <a:t>R</a:t>
            </a:r>
            <a:r>
              <a:rPr lang="en-US" altLang="en-US" dirty="0" smtClean="0"/>
              <a:t>, by definition of </a:t>
            </a:r>
            <a:r>
              <a:rPr lang="en-US" altLang="en-US" i="1" dirty="0" smtClean="0"/>
              <a:t>f </a:t>
            </a:r>
            <a:r>
              <a:rPr lang="en-US" altLang="en-US" baseline="30000" dirty="0" smtClean="0"/>
              <a:t>–1</a:t>
            </a:r>
            <a:r>
              <a:rPr lang="en-US" altLang="en-US" dirty="0" smtClean="0"/>
              <a:t>,</a:t>
            </a:r>
          </a:p>
          <a:p>
            <a:pPr marL="0" indent="0" eaLnBrk="1" hangingPunct="1">
              <a:buFontTx/>
              <a:buNone/>
              <a:tabLst>
                <a:tab pos="457200" algn="l"/>
                <a:tab pos="1371600" algn="l"/>
                <a:tab pos="1547813" algn="l"/>
              </a:tabLst>
            </a:pPr>
            <a:endParaRPr lang="en-US" altLang="en-US" sz="1200" dirty="0" smtClean="0"/>
          </a:p>
          <a:p>
            <a:pPr marL="0" indent="0" eaLnBrk="1" hangingPunct="1">
              <a:buFontTx/>
              <a:buNone/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i="1" dirty="0" smtClean="0"/>
              <a:t>      f</a:t>
            </a:r>
            <a:r>
              <a:rPr lang="en-US" altLang="en-US" dirty="0" smtClean="0"/>
              <a:t> </a:t>
            </a:r>
            <a:r>
              <a:rPr lang="en-US" altLang="en-US" baseline="30000" dirty="0" smtClean="0"/>
              <a:t>–1</a:t>
            </a:r>
            <a:r>
              <a:rPr lang="en-US" altLang="en-US" dirty="0" smtClean="0"/>
              <a:t>(</a:t>
            </a:r>
            <a:r>
              <a:rPr lang="en-US" altLang="en-US" i="1" dirty="0" smtClean="0"/>
              <a:t>y</a:t>
            </a:r>
            <a:r>
              <a:rPr lang="en-US" altLang="en-US" dirty="0" smtClean="0"/>
              <a:t>) = that unique real number </a:t>
            </a:r>
            <a:r>
              <a:rPr lang="en-US" altLang="en-US" i="1" dirty="0" smtClean="0"/>
              <a:t>x</a:t>
            </a:r>
            <a:r>
              <a:rPr lang="en-US" altLang="en-US" dirty="0" smtClean="0"/>
              <a:t> such that </a:t>
            </a:r>
            <a:r>
              <a:rPr lang="en-US" altLang="en-US" i="1" dirty="0" smtClean="0"/>
              <a:t>f</a:t>
            </a:r>
            <a:r>
              <a:rPr lang="en-US" altLang="en-US" sz="400" dirty="0" smtClean="0"/>
              <a:t> </a:t>
            </a:r>
            <a:r>
              <a:rPr lang="en-US" altLang="en-US" dirty="0" smtClean="0"/>
              <a:t>(</a:t>
            </a:r>
            <a:r>
              <a:rPr lang="en-US" altLang="en-US" i="1" dirty="0" smtClean="0"/>
              <a:t>x</a:t>
            </a:r>
            <a:r>
              <a:rPr lang="en-US" altLang="en-US" dirty="0" smtClean="0"/>
              <a:t>) = </a:t>
            </a:r>
            <a:r>
              <a:rPr lang="en-US" altLang="en-US" i="1" dirty="0" smtClean="0"/>
              <a:t>y</a:t>
            </a:r>
            <a:r>
              <a:rPr lang="en-US" altLang="en-US" dirty="0" smtClean="0"/>
              <a:t>.</a:t>
            </a:r>
          </a:p>
        </p:txBody>
      </p:sp>
      <p:pic>
        <p:nvPicPr>
          <p:cNvPr id="737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22" b="18611"/>
          <a:stretch>
            <a:fillRect/>
          </a:stretch>
        </p:blipFill>
        <p:spPr bwMode="auto">
          <a:xfrm>
            <a:off x="2209800" y="2057400"/>
            <a:ext cx="47434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9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 13 – </a:t>
            </a:r>
            <a:r>
              <a:rPr lang="en-US" altLang="en-US" i="1" smtClean="0"/>
              <a:t>Solution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5256213"/>
          </a:xfrm>
          <a:noFill/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mtClean="0"/>
              <a:t>But</a:t>
            </a:r>
          </a:p>
          <a:p>
            <a:pPr marL="0" indent="0">
              <a:buFontTx/>
              <a:buNone/>
            </a:pPr>
            <a:endParaRPr lang="en-US" altLang="en-US" smtClean="0"/>
          </a:p>
          <a:p>
            <a:pPr marL="0" indent="0">
              <a:buFontTx/>
              <a:buNone/>
            </a:pPr>
            <a:endParaRPr lang="en-US" altLang="en-US" smtClean="0"/>
          </a:p>
          <a:p>
            <a:pPr marL="0" indent="0">
              <a:buFontTx/>
              <a:buNone/>
            </a:pPr>
            <a:endParaRPr lang="en-US" altLang="en-US" smtClean="0"/>
          </a:p>
          <a:p>
            <a:pPr marL="0" indent="0">
              <a:buFontTx/>
              <a:buNone/>
            </a:pPr>
            <a:endParaRPr lang="en-US" altLang="en-US" smtClean="0"/>
          </a:p>
          <a:p>
            <a:pPr marL="0" indent="0">
              <a:buFontTx/>
              <a:buNone/>
            </a:pPr>
            <a:endParaRPr lang="en-US" altLang="en-US" smtClean="0"/>
          </a:p>
          <a:p>
            <a:pPr marL="0" indent="0">
              <a:buFontTx/>
              <a:buNone/>
            </a:pPr>
            <a:r>
              <a:rPr lang="en-US" altLang="en-US" smtClean="0"/>
              <a:t>Hence</a:t>
            </a:r>
          </a:p>
        </p:txBody>
      </p:sp>
      <p:pic>
        <p:nvPicPr>
          <p:cNvPr id="747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713" y="1752600"/>
            <a:ext cx="1462087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514600"/>
            <a:ext cx="48387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088" y="3124200"/>
            <a:ext cx="40243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25" y="4191000"/>
            <a:ext cx="21621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60" name="Rectangle 7"/>
          <p:cNvSpPr>
            <a:spLocks noChangeArrowheads="1"/>
          </p:cNvSpPr>
          <p:nvPr/>
        </p:nvSpPr>
        <p:spPr bwMode="auto">
          <a:xfrm>
            <a:off x="8289925" y="842963"/>
            <a:ext cx="84137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cont’d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Inverse Functions</a:t>
            </a:r>
            <a:endParaRPr lang="en-US" altLang="en-US" i="1" smtClean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5256213"/>
          </a:xfrm>
          <a:noFill/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mtClean="0"/>
              <a:t>The following theorem follows easily from the definitions.</a:t>
            </a:r>
          </a:p>
        </p:txBody>
      </p:sp>
      <p:pic>
        <p:nvPicPr>
          <p:cNvPr id="7578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2133600"/>
            <a:ext cx="8432800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1900" smtClean="0"/>
              <a:t>Example 14 – </a:t>
            </a:r>
            <a:r>
              <a:rPr lang="en-US" altLang="en-US" sz="1900" i="1" smtClean="0"/>
              <a:t>Finding an Inverse Function for a Function of Two Variables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 smtClean="0"/>
              <a:t>Define the inverse function </a:t>
            </a:r>
            <a:r>
              <a:rPr lang="en-US" altLang="en-US" i="1" dirty="0" smtClean="0"/>
              <a:t>F</a:t>
            </a:r>
            <a:r>
              <a:rPr lang="en-US" altLang="en-US" baseline="30000" dirty="0" smtClean="0"/>
              <a:t>–1 </a:t>
            </a:r>
            <a:r>
              <a:rPr lang="en-US" altLang="en-US" dirty="0" smtClean="0"/>
              <a:t>: </a:t>
            </a:r>
            <a:r>
              <a:rPr lang="en-US" altLang="en-US" b="1" dirty="0" smtClean="0"/>
              <a:t>R</a:t>
            </a:r>
            <a:r>
              <a:rPr lang="en-US" altLang="en-US" dirty="0" smtClean="0"/>
              <a:t> </a:t>
            </a:r>
            <a:r>
              <a:rPr lang="en-US" altLang="en-US" b="1" dirty="0" smtClean="0">
                <a:sym typeface="Symbol" panose="05050102010706020507" pitchFamily="18" charset="2"/>
              </a:rPr>
              <a:t>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R</a:t>
            </a:r>
            <a:r>
              <a:rPr lang="en-US" altLang="en-US" dirty="0" smtClean="0"/>
              <a:t> → </a:t>
            </a:r>
            <a:r>
              <a:rPr lang="en-US" altLang="en-US" b="1" dirty="0" smtClean="0"/>
              <a:t>R</a:t>
            </a:r>
            <a:r>
              <a:rPr lang="en-US" altLang="en-US" dirty="0" smtClean="0"/>
              <a:t> </a:t>
            </a:r>
            <a:r>
              <a:rPr lang="en-US" altLang="en-US" b="1" dirty="0" smtClean="0">
                <a:sym typeface="Symbol" panose="05050102010706020507" pitchFamily="18" charset="2"/>
              </a:rPr>
              <a:t>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R</a:t>
            </a:r>
            <a:r>
              <a:rPr lang="en-US" altLang="en-US" dirty="0" smtClean="0"/>
              <a:t> for the  bijection given in Example 10.</a:t>
            </a:r>
          </a:p>
          <a:p>
            <a:pPr marL="0" indent="0" eaLnBrk="1" hangingPunct="1">
              <a:buFontTx/>
              <a:buNone/>
              <a:tabLst>
                <a:tab pos="457200" algn="l"/>
                <a:tab pos="1371600" algn="l"/>
                <a:tab pos="1547813" algn="l"/>
              </a:tabLst>
            </a:pPr>
            <a:endParaRPr lang="en-US" altLang="en-US" sz="1200" dirty="0" smtClean="0"/>
          </a:p>
          <a:p>
            <a:pPr marL="0" indent="0" eaLnBrk="1" hangingPunct="1">
              <a:buFontTx/>
              <a:buNone/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 smtClean="0">
                <a:solidFill>
                  <a:srgbClr val="00ADEE"/>
                </a:solidFill>
              </a:rPr>
              <a:t>Solution:</a:t>
            </a:r>
          </a:p>
          <a:p>
            <a:pPr marL="0" indent="0" eaLnBrk="1" hangingPunct="1">
              <a:buFontTx/>
              <a:buNone/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 smtClean="0"/>
              <a:t>The solution to Example 10 shows that                        </a:t>
            </a:r>
          </a:p>
          <a:p>
            <a:pPr marL="0" indent="0" eaLnBrk="1" hangingPunct="1">
              <a:buFontTx/>
              <a:buNone/>
              <a:tabLst>
                <a:tab pos="457200" algn="l"/>
                <a:tab pos="1371600" algn="l"/>
                <a:tab pos="1547813" algn="l"/>
              </a:tabLst>
            </a:pPr>
            <a:endParaRPr lang="en-US" altLang="en-US" sz="800" dirty="0" smtClean="0"/>
          </a:p>
          <a:p>
            <a:pPr marL="0" indent="0" eaLnBrk="1" hangingPunct="1">
              <a:buFontTx/>
              <a:buNone/>
              <a:tabLst>
                <a:tab pos="457200" algn="l"/>
                <a:tab pos="1371600" algn="l"/>
                <a:tab pos="1547813" algn="l"/>
              </a:tabLst>
            </a:pPr>
            <a:endParaRPr lang="en-US" altLang="en-US" dirty="0" smtClean="0"/>
          </a:p>
          <a:p>
            <a:pPr marL="0" indent="0" eaLnBrk="1" hangingPunct="1">
              <a:buFontTx/>
              <a:buNone/>
              <a:tabLst>
                <a:tab pos="457200" algn="l"/>
                <a:tab pos="1371600" algn="l"/>
                <a:tab pos="1547813" algn="l"/>
              </a:tabLst>
            </a:pPr>
            <a:endParaRPr lang="en-US" altLang="en-US" sz="1200" dirty="0" smtClean="0"/>
          </a:p>
          <a:p>
            <a:pPr marL="0" indent="0" eaLnBrk="1" hangingPunct="1">
              <a:buFontTx/>
              <a:buNone/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 smtClean="0"/>
              <a:t>Because </a:t>
            </a:r>
            <a:r>
              <a:rPr lang="en-US" altLang="en-US" i="1" dirty="0" smtClean="0"/>
              <a:t>F</a:t>
            </a:r>
            <a:r>
              <a:rPr lang="en-US" altLang="en-US" dirty="0" smtClean="0"/>
              <a:t> is injective, this means that the unique ordered pair                   in the domain of </a:t>
            </a:r>
            <a:r>
              <a:rPr lang="en-US" altLang="en-US" i="1" dirty="0" smtClean="0"/>
              <a:t>F</a:t>
            </a:r>
            <a:r>
              <a:rPr lang="en-US" altLang="en-US" dirty="0" smtClean="0"/>
              <a:t> that is sent to (</a:t>
            </a:r>
            <a:r>
              <a:rPr lang="en-US" altLang="en-US" i="1" dirty="0" smtClean="0"/>
              <a:t>u</a:t>
            </a:r>
            <a:r>
              <a:rPr lang="en-US" altLang="en-US" dirty="0" smtClean="0"/>
              <a:t>, </a:t>
            </a:r>
            <a:r>
              <a:rPr lang="en-US" altLang="en-US" i="1" dirty="0" smtClean="0"/>
              <a:t>v</a:t>
            </a:r>
            <a:r>
              <a:rPr lang="en-US" altLang="en-US" dirty="0" smtClean="0"/>
              <a:t>) by </a:t>
            </a:r>
            <a:r>
              <a:rPr lang="en-US" altLang="en-US" i="1" dirty="0" smtClean="0"/>
              <a:t>F</a:t>
            </a:r>
            <a:r>
              <a:rPr lang="en-US" altLang="en-US" dirty="0" smtClean="0"/>
              <a:t>.</a:t>
            </a:r>
          </a:p>
          <a:p>
            <a:pPr marL="0" indent="0" eaLnBrk="1" hangingPunct="1">
              <a:buFontTx/>
              <a:buNone/>
              <a:tabLst>
                <a:tab pos="457200" algn="l"/>
                <a:tab pos="1371600" algn="l"/>
                <a:tab pos="1547813" algn="l"/>
              </a:tabLst>
            </a:pPr>
            <a:endParaRPr lang="en-US" altLang="en-US" sz="800" dirty="0" smtClean="0"/>
          </a:p>
          <a:p>
            <a:pPr marL="0" indent="0" eaLnBrk="1" hangingPunct="1">
              <a:buFontTx/>
              <a:buNone/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 smtClean="0"/>
              <a:t>Thus, </a:t>
            </a:r>
            <a:r>
              <a:rPr lang="en-US" altLang="en-US" i="1" dirty="0" smtClean="0"/>
              <a:t>F</a:t>
            </a:r>
            <a:r>
              <a:rPr lang="en-US" altLang="en-US" baseline="30000" dirty="0" smtClean="0"/>
              <a:t>–1 </a:t>
            </a:r>
            <a:r>
              <a:rPr lang="en-US" altLang="en-US" dirty="0" smtClean="0"/>
              <a:t>is defined as follows: For all (</a:t>
            </a:r>
            <a:r>
              <a:rPr lang="en-US" altLang="en-US" i="1" dirty="0" smtClean="0"/>
              <a:t>u</a:t>
            </a:r>
            <a:r>
              <a:rPr lang="en-US" altLang="en-US" dirty="0" smtClean="0"/>
              <a:t>, </a:t>
            </a:r>
            <a:r>
              <a:rPr lang="en-US" altLang="en-US" i="1" dirty="0" smtClean="0"/>
              <a:t>v</a:t>
            </a:r>
            <a:r>
              <a:rPr lang="en-US" altLang="en-US" dirty="0" smtClean="0"/>
              <a:t>) </a:t>
            </a:r>
            <a:r>
              <a:rPr lang="en-US" altLang="en-US" dirty="0" smtClean="0">
                <a:sym typeface="Symbol" panose="05050102010706020507" pitchFamily="18" charset="2"/>
              </a:rPr>
              <a:t>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R </a:t>
            </a:r>
            <a:r>
              <a:rPr lang="en-US" altLang="en-US" b="1" dirty="0" smtClean="0">
                <a:sym typeface="Symbol" panose="05050102010706020507" pitchFamily="18" charset="2"/>
              </a:rPr>
              <a:t></a:t>
            </a:r>
            <a:r>
              <a:rPr lang="en-US" altLang="en-US" b="1" dirty="0" smtClean="0"/>
              <a:t> R,</a:t>
            </a:r>
          </a:p>
        </p:txBody>
      </p:sp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572000"/>
            <a:ext cx="1439863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9"/>
          <a:stretch>
            <a:fillRect/>
          </a:stretch>
        </p:blipFill>
        <p:spPr bwMode="auto">
          <a:xfrm>
            <a:off x="2667000" y="5972175"/>
            <a:ext cx="34290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297612" y="3491306"/>
                <a:ext cx="2548775" cy="5090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7612" y="3491306"/>
                <a:ext cx="2548775" cy="5090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2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/>
              <a:t>Injective Functions on Infinite Sets</a:t>
            </a:r>
            <a:endParaRPr lang="en-US" altLang="en-US" sz="3600" i="1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 eaLnBrk="1" hangingPunct="1">
              <a:buFontTx/>
              <a:buNone/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 smtClean="0"/>
              <a:t>Now suppose </a:t>
            </a:r>
            <a:r>
              <a:rPr lang="en-US" altLang="en-US" i="1" dirty="0" smtClean="0"/>
              <a:t>f </a:t>
            </a:r>
            <a:r>
              <a:rPr lang="en-US" altLang="en-US" dirty="0" smtClean="0"/>
              <a:t>is a function defined on an infinite set </a:t>
            </a:r>
            <a:r>
              <a:rPr lang="en-US" altLang="en-US" i="1" dirty="0" smtClean="0"/>
              <a:t>X</a:t>
            </a:r>
            <a:r>
              <a:rPr lang="en-US" altLang="en-US" dirty="0" smtClean="0"/>
              <a:t>. By definition, </a:t>
            </a:r>
            <a:r>
              <a:rPr lang="en-US" altLang="en-US" i="1" dirty="0" smtClean="0"/>
              <a:t>f</a:t>
            </a:r>
            <a:r>
              <a:rPr lang="en-US" altLang="en-US" dirty="0" smtClean="0"/>
              <a:t> is injective if, and only if, the following universal statement is true:</a:t>
            </a:r>
          </a:p>
          <a:p>
            <a:pPr marL="0" indent="0" eaLnBrk="1" hangingPunct="1">
              <a:buFontTx/>
              <a:buNone/>
              <a:tabLst>
                <a:tab pos="457200" algn="l"/>
                <a:tab pos="1371600" algn="l"/>
                <a:tab pos="1547813" algn="l"/>
              </a:tabLst>
            </a:pPr>
            <a:endParaRPr lang="en-US" altLang="en-US" dirty="0" smtClean="0"/>
          </a:p>
          <a:p>
            <a:pPr marL="0" indent="0" eaLnBrk="1" hangingPunct="1">
              <a:buFontTx/>
              <a:buNone/>
              <a:tabLst>
                <a:tab pos="457200" algn="l"/>
                <a:tab pos="1371600" algn="l"/>
                <a:tab pos="1547813" algn="l"/>
              </a:tabLst>
            </a:pPr>
            <a:endParaRPr lang="en-US" altLang="en-US" sz="800" dirty="0" smtClean="0"/>
          </a:p>
          <a:p>
            <a:pPr marL="0" indent="0" eaLnBrk="1" hangingPunct="1">
              <a:buFontTx/>
              <a:buNone/>
              <a:tabLst>
                <a:tab pos="457200" algn="l"/>
                <a:tab pos="1371600" algn="l"/>
                <a:tab pos="1547813" algn="l"/>
              </a:tabLst>
            </a:pPr>
            <a:endParaRPr lang="en-US" altLang="en-US" dirty="0" smtClean="0"/>
          </a:p>
          <a:p>
            <a:pPr marL="0" indent="0" eaLnBrk="1" hangingPunct="1">
              <a:buFontTx/>
              <a:buNone/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 smtClean="0"/>
              <a:t>Thus, to prove </a:t>
            </a:r>
            <a:r>
              <a:rPr lang="en-US" altLang="en-US" i="1" dirty="0" smtClean="0"/>
              <a:t>f</a:t>
            </a:r>
            <a:r>
              <a:rPr lang="en-US" altLang="en-US" dirty="0" smtClean="0"/>
              <a:t> is injective, you will generally use the method of direct proof:</a:t>
            </a:r>
          </a:p>
          <a:p>
            <a:pPr marL="0" indent="0" eaLnBrk="1" hangingPunct="1">
              <a:buFontTx/>
              <a:buNone/>
              <a:tabLst>
                <a:tab pos="457200" algn="l"/>
                <a:tab pos="1371600" algn="l"/>
                <a:tab pos="1547813" algn="l"/>
              </a:tabLst>
            </a:pPr>
            <a:endParaRPr lang="en-US" altLang="en-US" sz="1500" dirty="0" smtClean="0"/>
          </a:p>
          <a:p>
            <a:pPr marL="0" indent="0" eaLnBrk="1" hangingPunct="1">
              <a:buFontTx/>
              <a:buNone/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b="1" dirty="0" smtClean="0"/>
              <a:t>		suppose</a:t>
            </a:r>
            <a:r>
              <a:rPr lang="en-US" altLang="en-US" dirty="0" smtClean="0"/>
              <a:t>  </a:t>
            </a:r>
            <a:r>
              <a:rPr lang="en-US" altLang="en-US" i="1" dirty="0" smtClean="0"/>
              <a:t>x</a:t>
            </a:r>
            <a:r>
              <a:rPr lang="en-US" altLang="en-US" baseline="-25000" dirty="0" smtClean="0"/>
              <a:t>1</a:t>
            </a:r>
            <a:r>
              <a:rPr lang="en-US" altLang="en-US" dirty="0" smtClean="0"/>
              <a:t> and </a:t>
            </a:r>
            <a:r>
              <a:rPr lang="en-US" altLang="en-US" i="1" dirty="0" smtClean="0"/>
              <a:t>x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 are elements of </a:t>
            </a:r>
            <a:r>
              <a:rPr lang="en-US" altLang="en-US" i="1" dirty="0" smtClean="0"/>
              <a:t>X</a:t>
            </a:r>
            <a:r>
              <a:rPr lang="en-US" altLang="en-US" dirty="0" smtClean="0"/>
              <a:t> such that   					</a:t>
            </a:r>
            <a:r>
              <a:rPr lang="en-US" altLang="en-US" i="1" dirty="0" smtClean="0"/>
              <a:t>f</a:t>
            </a:r>
            <a:r>
              <a:rPr lang="en-US" altLang="en-US" sz="400" dirty="0" smtClean="0"/>
              <a:t> </a:t>
            </a:r>
            <a:r>
              <a:rPr lang="en-US" altLang="en-US" dirty="0" smtClean="0"/>
              <a:t>(</a:t>
            </a:r>
            <a:r>
              <a:rPr lang="en-US" altLang="en-US" i="1" dirty="0" smtClean="0"/>
              <a:t>x</a:t>
            </a:r>
            <a:r>
              <a:rPr lang="en-US" altLang="en-US" baseline="-25000" dirty="0" smtClean="0"/>
              <a:t>1</a:t>
            </a:r>
            <a:r>
              <a:rPr lang="en-US" altLang="en-US" dirty="0" smtClean="0"/>
              <a:t>) = </a:t>
            </a:r>
            <a:r>
              <a:rPr lang="en-US" altLang="en-US" i="1" dirty="0" smtClean="0"/>
              <a:t>f</a:t>
            </a:r>
            <a:r>
              <a:rPr lang="en-US" altLang="en-US" sz="400" i="1" dirty="0" smtClean="0"/>
              <a:t> </a:t>
            </a:r>
            <a:r>
              <a:rPr lang="en-US" altLang="en-US" dirty="0" smtClean="0"/>
              <a:t>(</a:t>
            </a:r>
            <a:r>
              <a:rPr lang="en-US" altLang="en-US" i="1" dirty="0" smtClean="0"/>
              <a:t>x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)</a:t>
            </a:r>
          </a:p>
          <a:p>
            <a:pPr marL="0" indent="0" eaLnBrk="1" hangingPunct="1">
              <a:buFontTx/>
              <a:buNone/>
              <a:tabLst>
                <a:tab pos="457200" algn="l"/>
                <a:tab pos="1371600" algn="l"/>
                <a:tab pos="1547813" algn="l"/>
              </a:tabLst>
            </a:pPr>
            <a:endParaRPr lang="en-US" altLang="en-US" sz="1500" dirty="0" smtClean="0"/>
          </a:p>
          <a:p>
            <a:pPr marL="0" indent="0" eaLnBrk="1" hangingPunct="1">
              <a:buFontTx/>
              <a:buNone/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 smtClean="0"/>
              <a:t>and 	</a:t>
            </a:r>
            <a:r>
              <a:rPr lang="en-US" altLang="en-US" b="1" dirty="0" smtClean="0"/>
              <a:t>show</a:t>
            </a:r>
            <a:r>
              <a:rPr lang="en-US" altLang="en-US" dirty="0" smtClean="0"/>
              <a:t>  that </a:t>
            </a:r>
            <a:r>
              <a:rPr lang="en-US" altLang="en-US" i="1" dirty="0" smtClean="0"/>
              <a:t>x</a:t>
            </a:r>
            <a:r>
              <a:rPr lang="en-US" altLang="en-US" baseline="-25000" dirty="0" smtClean="0"/>
              <a:t>1</a:t>
            </a:r>
            <a:r>
              <a:rPr lang="en-US" altLang="en-US" dirty="0" smtClean="0"/>
              <a:t> = </a:t>
            </a:r>
            <a:r>
              <a:rPr lang="en-US" altLang="en-US" i="1" dirty="0" smtClean="0"/>
              <a:t>x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.</a:t>
            </a:r>
          </a:p>
          <a:p>
            <a:pPr marL="0" indent="0" eaLnBrk="1" hangingPunct="1">
              <a:buFontTx/>
              <a:buNone/>
              <a:tabLst>
                <a:tab pos="457200" algn="l"/>
                <a:tab pos="1371600" algn="l"/>
                <a:tab pos="1547813" algn="l"/>
              </a:tabLst>
            </a:pPr>
            <a:endParaRPr lang="en-US" altLang="en-US" dirty="0" smtClean="0"/>
          </a:p>
        </p:txBody>
      </p:sp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2762250"/>
            <a:ext cx="54102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/>
              <a:t>Injective Functions on Infinite Sets</a:t>
            </a:r>
            <a:endParaRPr lang="en-US" altLang="en-US" sz="3600" i="1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 eaLnBrk="1" hangingPunct="1">
              <a:buFontTx/>
              <a:buNone/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 smtClean="0"/>
              <a:t>To show that </a:t>
            </a:r>
            <a:r>
              <a:rPr lang="en-US" altLang="en-US" i="1" dirty="0" smtClean="0"/>
              <a:t>f</a:t>
            </a:r>
            <a:r>
              <a:rPr lang="en-US" altLang="en-US" dirty="0" smtClean="0"/>
              <a:t> is </a:t>
            </a:r>
            <a:r>
              <a:rPr lang="en-US" altLang="en-US" i="1" dirty="0" smtClean="0"/>
              <a:t>not</a:t>
            </a:r>
            <a:r>
              <a:rPr lang="en-US" altLang="en-US" dirty="0" smtClean="0"/>
              <a:t> injective, you will ordinarily</a:t>
            </a:r>
          </a:p>
          <a:p>
            <a:pPr marL="0" indent="0" eaLnBrk="1" hangingPunct="1">
              <a:buFontTx/>
              <a:buNone/>
              <a:tabLst>
                <a:tab pos="457200" algn="l"/>
                <a:tab pos="1371600" algn="l"/>
                <a:tab pos="1547813" algn="l"/>
              </a:tabLst>
            </a:pPr>
            <a:endParaRPr lang="en-US" altLang="en-US" sz="800" b="1" dirty="0" smtClean="0"/>
          </a:p>
          <a:p>
            <a:pPr marL="0" indent="0" eaLnBrk="1" hangingPunct="1">
              <a:buFontTx/>
              <a:buNone/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b="1" dirty="0" smtClean="0"/>
              <a:t>	   find</a:t>
            </a:r>
            <a:r>
              <a:rPr lang="en-US" altLang="en-US" dirty="0" smtClean="0"/>
              <a:t> elements </a:t>
            </a:r>
            <a:r>
              <a:rPr lang="en-US" altLang="en-US" i="1" dirty="0" smtClean="0"/>
              <a:t>x</a:t>
            </a:r>
            <a:r>
              <a:rPr lang="en-US" altLang="en-US" baseline="-25000" dirty="0" smtClean="0"/>
              <a:t>1</a:t>
            </a:r>
            <a:r>
              <a:rPr lang="en-US" altLang="en-US" dirty="0" smtClean="0"/>
              <a:t> and </a:t>
            </a:r>
            <a:r>
              <a:rPr lang="en-US" altLang="en-US" i="1" dirty="0" smtClean="0"/>
              <a:t>x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 in </a:t>
            </a:r>
            <a:r>
              <a:rPr lang="en-US" altLang="en-US" i="1" dirty="0" smtClean="0"/>
              <a:t>X</a:t>
            </a:r>
            <a:r>
              <a:rPr lang="en-US" altLang="en-US" dirty="0" smtClean="0"/>
              <a:t> so that </a:t>
            </a:r>
            <a:r>
              <a:rPr lang="en-US" altLang="en-US" i="1" dirty="0" smtClean="0"/>
              <a:t>f</a:t>
            </a:r>
            <a:r>
              <a:rPr lang="en-US" altLang="en-US" sz="400" dirty="0" smtClean="0"/>
              <a:t> </a:t>
            </a:r>
            <a:r>
              <a:rPr lang="en-US" altLang="en-US" dirty="0" smtClean="0"/>
              <a:t>(</a:t>
            </a:r>
            <a:r>
              <a:rPr lang="en-US" altLang="en-US" i="1" dirty="0" smtClean="0"/>
              <a:t>x</a:t>
            </a:r>
            <a:r>
              <a:rPr lang="en-US" altLang="en-US" baseline="-25000" dirty="0" smtClean="0"/>
              <a:t>1</a:t>
            </a:r>
            <a:r>
              <a:rPr lang="en-US" altLang="en-US" dirty="0" smtClean="0"/>
              <a:t>) = </a:t>
            </a:r>
            <a:r>
              <a:rPr lang="en-US" altLang="en-US" i="1" dirty="0" smtClean="0"/>
              <a:t>f</a:t>
            </a:r>
            <a:r>
              <a:rPr lang="en-US" altLang="en-US" sz="400" dirty="0" smtClean="0"/>
              <a:t> </a:t>
            </a:r>
            <a:r>
              <a:rPr lang="en-US" altLang="en-US" dirty="0" smtClean="0"/>
              <a:t>(</a:t>
            </a:r>
            <a:r>
              <a:rPr lang="en-US" altLang="en-US" i="1" dirty="0" smtClean="0"/>
              <a:t>x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) but    	   </a:t>
            </a:r>
            <a:r>
              <a:rPr lang="en-US" altLang="en-US" i="1" dirty="0" smtClean="0"/>
              <a:t>x</a:t>
            </a:r>
            <a:r>
              <a:rPr lang="en-US" altLang="en-US" baseline="-25000" dirty="0" smtClean="0"/>
              <a:t>1</a:t>
            </a:r>
            <a:r>
              <a:rPr lang="en-US" altLang="en-US" dirty="0" smtClean="0"/>
              <a:t> </a:t>
            </a:r>
            <a:r>
              <a:rPr lang="en-US" altLang="en-US" b="1" dirty="0" smtClean="0">
                <a:sym typeface="Symbol" panose="05050102010706020507" pitchFamily="18" charset="2"/>
              </a:rPr>
              <a:t>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x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.</a:t>
            </a:r>
          </a:p>
          <a:p>
            <a:pPr marL="0" indent="0" eaLnBrk="1" hangingPunct="1">
              <a:buFontTx/>
              <a:buNone/>
              <a:tabLst>
                <a:tab pos="457200" algn="l"/>
                <a:tab pos="1371600" algn="l"/>
                <a:tab pos="1547813" algn="l"/>
              </a:tabLst>
            </a:pPr>
            <a:endParaRPr lang="en-US" alt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100" dirty="0" smtClean="0"/>
              <a:t>Example 2 – </a:t>
            </a:r>
            <a:r>
              <a:rPr lang="en-US" altLang="en-US" sz="2100" i="1" dirty="0" smtClean="0"/>
              <a:t>Proving or Disproving That Functions Are Injective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 smtClean="0"/>
              <a:t>Define </a:t>
            </a:r>
            <a:r>
              <a:rPr lang="en-US" altLang="en-US" i="1" dirty="0" smtClean="0"/>
              <a:t>f</a:t>
            </a:r>
            <a:r>
              <a:rPr lang="en-US" altLang="en-US" sz="500" dirty="0" smtClean="0"/>
              <a:t> </a:t>
            </a:r>
            <a:r>
              <a:rPr lang="en-US" altLang="en-US" dirty="0" smtClean="0"/>
              <a:t>: </a:t>
            </a:r>
            <a:r>
              <a:rPr lang="en-US" altLang="en-US" b="1" dirty="0" smtClean="0"/>
              <a:t>R</a:t>
            </a:r>
            <a:r>
              <a:rPr lang="en-US" altLang="en-US" dirty="0" smtClean="0"/>
              <a:t> → </a:t>
            </a:r>
            <a:r>
              <a:rPr lang="en-US" altLang="en-US" b="1" dirty="0" smtClean="0"/>
              <a:t>R</a:t>
            </a:r>
            <a:r>
              <a:rPr lang="en-US" altLang="en-US" dirty="0" smtClean="0"/>
              <a:t> as follows:</a:t>
            </a:r>
          </a:p>
          <a:p>
            <a:pPr marL="0" indent="0" eaLnBrk="1" hangingPunct="1">
              <a:buFontTx/>
              <a:buNone/>
              <a:tabLst>
                <a:tab pos="457200" algn="l"/>
                <a:tab pos="1371600" algn="l"/>
                <a:tab pos="1547813" algn="l"/>
              </a:tabLst>
            </a:pPr>
            <a:endParaRPr lang="en-US" altLang="en-US" dirty="0" smtClean="0"/>
          </a:p>
          <a:p>
            <a:pPr marL="0" indent="0" eaLnBrk="1" hangingPunct="1">
              <a:buFontTx/>
              <a:buNone/>
              <a:tabLst>
                <a:tab pos="457200" algn="l"/>
                <a:tab pos="1371600" algn="l"/>
                <a:tab pos="1547813" algn="l"/>
              </a:tabLst>
            </a:pPr>
            <a:endParaRPr lang="en-US" altLang="en-US" sz="1200" dirty="0" smtClean="0"/>
          </a:p>
          <a:p>
            <a:pPr marL="0" indent="0" eaLnBrk="1" hangingPunct="1">
              <a:buFontTx/>
              <a:buNone/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 smtClean="0"/>
              <a:t>Is </a:t>
            </a:r>
            <a:r>
              <a:rPr lang="en-US" altLang="en-US" i="1" dirty="0" smtClean="0"/>
              <a:t>f</a:t>
            </a:r>
            <a:r>
              <a:rPr lang="en-US" altLang="en-US" dirty="0" smtClean="0"/>
              <a:t> injective?</a:t>
            </a:r>
          </a:p>
          <a:p>
            <a:pPr marL="0" indent="0" eaLnBrk="1" hangingPunct="1">
              <a:buFontTx/>
              <a:buNone/>
              <a:tabLst>
                <a:tab pos="457200" algn="l"/>
                <a:tab pos="1371600" algn="l"/>
                <a:tab pos="1547813" algn="l"/>
              </a:tabLst>
            </a:pPr>
            <a:endParaRPr lang="en-US" altLang="en-US" dirty="0"/>
          </a:p>
          <a:p>
            <a:pPr marL="0" indent="0" eaLnBrk="1" hangingPunct="1">
              <a:buFontTx/>
              <a:buNone/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 smtClean="0"/>
              <a:t>Yes.  Let </a:t>
            </a:r>
            <a:r>
              <a:rPr lang="en-US" altLang="en-US" i="1" dirty="0" smtClean="0"/>
              <a:t>x</a:t>
            </a:r>
            <a:r>
              <a:rPr lang="en-US" altLang="en-US" baseline="-25000" dirty="0" smtClean="0"/>
              <a:t>1</a:t>
            </a:r>
            <a:r>
              <a:rPr lang="en-US" altLang="en-US" dirty="0" smtClean="0"/>
              <a:t> and </a:t>
            </a:r>
            <a:r>
              <a:rPr lang="en-US" altLang="en-US" i="1" dirty="0" smtClean="0"/>
              <a:t>x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 be any two real numbers.  Then,</a:t>
            </a:r>
          </a:p>
          <a:p>
            <a:pPr marL="0" indent="0" eaLnBrk="1" hangingPunct="1">
              <a:buFontTx/>
              <a:buNone/>
              <a:tabLst>
                <a:tab pos="457200" algn="l"/>
                <a:tab pos="1371600" algn="l"/>
                <a:tab pos="1547813" algn="l"/>
              </a:tabLst>
            </a:pPr>
            <a:endParaRPr lang="en-US" altLang="en-US" dirty="0"/>
          </a:p>
          <a:p>
            <a:pPr marL="0" indent="0" eaLnBrk="1" hangingPunct="1">
              <a:buFontTx/>
              <a:buNone/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 smtClean="0"/>
              <a:t>	</a:t>
            </a:r>
            <a:r>
              <a:rPr lang="en-US" altLang="en-US" i="1" dirty="0" smtClean="0"/>
              <a:t>f</a:t>
            </a:r>
            <a:r>
              <a:rPr lang="en-US" altLang="en-US" dirty="0" smtClean="0"/>
              <a:t>(</a:t>
            </a:r>
            <a:r>
              <a:rPr lang="en-US" altLang="en-US" i="1" dirty="0" smtClean="0"/>
              <a:t>x</a:t>
            </a:r>
            <a:r>
              <a:rPr lang="en-US" altLang="en-US" baseline="-25000" dirty="0" smtClean="0"/>
              <a:t>1</a:t>
            </a:r>
            <a:r>
              <a:rPr lang="en-US" altLang="en-US" dirty="0" smtClean="0"/>
              <a:t>) = </a:t>
            </a:r>
            <a:r>
              <a:rPr lang="en-US" altLang="en-US" i="1" dirty="0" smtClean="0"/>
              <a:t>f</a:t>
            </a:r>
            <a:r>
              <a:rPr lang="en-US" altLang="en-US" dirty="0" smtClean="0"/>
              <a:t>(</a:t>
            </a:r>
            <a:r>
              <a:rPr lang="en-US" altLang="en-US" i="1" dirty="0" smtClean="0"/>
              <a:t>x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)	</a:t>
            </a:r>
            <a:r>
              <a:rPr lang="en-US" altLang="en-US" dirty="0" smtClean="0">
                <a:sym typeface="Symbol" panose="05050102010706020507" pitchFamily="18" charset="2"/>
              </a:rPr>
              <a:t>	</a:t>
            </a:r>
            <a:r>
              <a:rPr lang="en-US" altLang="en-US" dirty="0" smtClean="0"/>
              <a:t>4</a:t>
            </a:r>
            <a:r>
              <a:rPr lang="en-US" altLang="en-US" i="1" dirty="0" smtClean="0"/>
              <a:t>x</a:t>
            </a:r>
            <a:r>
              <a:rPr lang="en-US" altLang="en-US" baseline="-25000" dirty="0" smtClean="0"/>
              <a:t>1</a:t>
            </a:r>
            <a:r>
              <a:rPr lang="en-US" altLang="en-US" dirty="0" smtClean="0"/>
              <a:t> – 1 = 4</a:t>
            </a:r>
            <a:r>
              <a:rPr lang="en-US" altLang="en-US" i="1" dirty="0" smtClean="0"/>
              <a:t>x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 – 1	</a:t>
            </a:r>
          </a:p>
          <a:p>
            <a:pPr marL="0" indent="0" eaLnBrk="1" hangingPunct="1">
              <a:buFontTx/>
              <a:buNone/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>
                <a:sym typeface="Symbol" panose="05050102010706020507" pitchFamily="18" charset="2"/>
              </a:rPr>
              <a:t>	</a:t>
            </a:r>
            <a:r>
              <a:rPr lang="en-US" altLang="en-US" dirty="0" smtClean="0">
                <a:sym typeface="Symbol" panose="05050102010706020507" pitchFamily="18" charset="2"/>
              </a:rPr>
              <a:t>					</a:t>
            </a:r>
            <a:r>
              <a:rPr lang="en-US" altLang="en-US" dirty="0" smtClean="0"/>
              <a:t>4</a:t>
            </a:r>
            <a:r>
              <a:rPr lang="en-US" altLang="en-US" i="1" dirty="0" smtClean="0"/>
              <a:t>x</a:t>
            </a:r>
            <a:r>
              <a:rPr lang="en-US" altLang="en-US" baseline="-25000" dirty="0" smtClean="0"/>
              <a:t>1</a:t>
            </a:r>
            <a:r>
              <a:rPr lang="en-US" altLang="en-US" dirty="0" smtClean="0"/>
              <a:t> = 4</a:t>
            </a:r>
            <a:r>
              <a:rPr lang="en-US" altLang="en-US" i="1" dirty="0" smtClean="0"/>
              <a:t>x</a:t>
            </a:r>
            <a:r>
              <a:rPr lang="en-US" altLang="en-US" baseline="-25000" dirty="0" smtClean="0"/>
              <a:t>2</a:t>
            </a:r>
          </a:p>
          <a:p>
            <a:pPr marL="0" indent="0" eaLnBrk="1" hangingPunct="1">
              <a:buFontTx/>
              <a:buNone/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/>
              <a:t>	</a:t>
            </a:r>
            <a:r>
              <a:rPr lang="en-US" altLang="en-US" dirty="0" smtClean="0"/>
              <a:t>				</a:t>
            </a:r>
            <a:r>
              <a:rPr lang="en-US" altLang="en-US" dirty="0" smtClean="0">
                <a:sym typeface="Symbol" panose="05050102010706020507" pitchFamily="18" charset="2"/>
              </a:rPr>
              <a:t>	</a:t>
            </a:r>
            <a:r>
              <a:rPr lang="en-US" altLang="en-US" i="1" dirty="0" smtClean="0"/>
              <a:t>x</a:t>
            </a:r>
            <a:r>
              <a:rPr lang="en-US" altLang="en-US" baseline="-25000" dirty="0" smtClean="0"/>
              <a:t>1</a:t>
            </a:r>
            <a:r>
              <a:rPr lang="en-US" altLang="en-US" dirty="0" smtClean="0"/>
              <a:t> = </a:t>
            </a:r>
            <a:r>
              <a:rPr lang="en-US" altLang="en-US" i="1" dirty="0" smtClean="0"/>
              <a:t>x</a:t>
            </a:r>
            <a:r>
              <a:rPr lang="en-US" altLang="en-US" baseline="-25000" dirty="0" smtClean="0"/>
              <a:t>2</a:t>
            </a:r>
          </a:p>
          <a:p>
            <a:pPr marL="0" indent="0" eaLnBrk="1" hangingPunct="1">
              <a:buFontTx/>
              <a:buNone/>
              <a:tabLst>
                <a:tab pos="457200" algn="l"/>
                <a:tab pos="1371600" algn="l"/>
                <a:tab pos="1547813" algn="l"/>
              </a:tabLst>
            </a:pPr>
            <a:endParaRPr lang="en-US" altLang="en-US" sz="1200" dirty="0" smtClean="0"/>
          </a:p>
        </p:txBody>
      </p:sp>
      <p:pic>
        <p:nvPicPr>
          <p:cNvPr id="1741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50" y="2057400"/>
            <a:ext cx="39243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2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100" dirty="0" smtClean="0"/>
              <a:t>Example 2 – </a:t>
            </a:r>
            <a:r>
              <a:rPr lang="en-US" altLang="en-US" sz="2100" i="1" dirty="0" smtClean="0"/>
              <a:t>Proving or Disproving That Functions Are Injective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 smtClean="0"/>
              <a:t>Define </a:t>
            </a:r>
            <a:r>
              <a:rPr lang="en-US" altLang="en-US" i="1" dirty="0" smtClean="0"/>
              <a:t>g</a:t>
            </a:r>
            <a:r>
              <a:rPr lang="en-US" altLang="en-US" dirty="0" smtClean="0"/>
              <a:t>: </a:t>
            </a:r>
            <a:r>
              <a:rPr lang="en-US" altLang="en-US" b="1" dirty="0" smtClean="0"/>
              <a:t>Z</a:t>
            </a:r>
            <a:r>
              <a:rPr lang="en-US" altLang="en-US" dirty="0" smtClean="0"/>
              <a:t> → </a:t>
            </a:r>
            <a:r>
              <a:rPr lang="en-US" altLang="en-US" b="1" dirty="0" smtClean="0"/>
              <a:t>Z</a:t>
            </a:r>
            <a:r>
              <a:rPr lang="en-US" altLang="en-US" dirty="0" smtClean="0"/>
              <a:t> as follows:</a:t>
            </a:r>
          </a:p>
          <a:p>
            <a:pPr marL="0" indent="0" eaLnBrk="1" hangingPunct="1">
              <a:buFontTx/>
              <a:buNone/>
              <a:tabLst>
                <a:tab pos="457200" algn="l"/>
                <a:tab pos="1371600" algn="l"/>
                <a:tab pos="1547813" algn="l"/>
              </a:tabLst>
            </a:pPr>
            <a:endParaRPr lang="en-US" altLang="en-US" dirty="0" smtClean="0"/>
          </a:p>
          <a:p>
            <a:pPr marL="0" indent="0" eaLnBrk="1" hangingPunct="1">
              <a:buFontTx/>
              <a:buNone/>
              <a:tabLst>
                <a:tab pos="457200" algn="l"/>
                <a:tab pos="1371600" algn="l"/>
                <a:tab pos="1547813" algn="l"/>
              </a:tabLst>
            </a:pPr>
            <a:endParaRPr lang="en-US" altLang="en-US" sz="1200" dirty="0" smtClean="0"/>
          </a:p>
          <a:p>
            <a:pPr marL="0" indent="0" eaLnBrk="1" hangingPunct="1">
              <a:buFontTx/>
              <a:buNone/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 smtClean="0"/>
              <a:t>Is </a:t>
            </a:r>
            <a:r>
              <a:rPr lang="en-US" altLang="en-US" i="1" dirty="0" smtClean="0"/>
              <a:t>g</a:t>
            </a:r>
            <a:r>
              <a:rPr lang="en-US" altLang="en-US" dirty="0" smtClean="0"/>
              <a:t> injective?</a:t>
            </a:r>
          </a:p>
          <a:p>
            <a:pPr marL="0" indent="0" eaLnBrk="1" hangingPunct="1">
              <a:buFontTx/>
              <a:buNone/>
              <a:tabLst>
                <a:tab pos="457200" algn="l"/>
                <a:tab pos="1371600" algn="l"/>
                <a:tab pos="1547813" algn="l"/>
              </a:tabLst>
            </a:pPr>
            <a:endParaRPr lang="en-US" altLang="en-US" dirty="0"/>
          </a:p>
          <a:p>
            <a:pPr marL="0" indent="0" eaLnBrk="1" hangingPunct="1">
              <a:buFontTx/>
              <a:buNone/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 smtClean="0"/>
              <a:t>No.  For example, </a:t>
            </a:r>
            <a:r>
              <a:rPr lang="en-US" altLang="en-US" i="1" dirty="0" smtClean="0"/>
              <a:t>g</a:t>
            </a:r>
            <a:r>
              <a:rPr lang="en-US" altLang="en-US" dirty="0" smtClean="0"/>
              <a:t>(</a:t>
            </a:r>
            <a:r>
              <a:rPr lang="en-US" altLang="en-US" dirty="0" smtClean="0">
                <a:sym typeface="Symbol" panose="05050102010706020507" pitchFamily="18" charset="2"/>
              </a:rPr>
              <a:t>1) = (1)</a:t>
            </a:r>
            <a:r>
              <a:rPr lang="en-US" altLang="en-US" baseline="30000" dirty="0" smtClean="0">
                <a:sym typeface="Symbol" panose="05050102010706020507" pitchFamily="18" charset="2"/>
              </a:rPr>
              <a:t>2</a:t>
            </a:r>
            <a:r>
              <a:rPr lang="en-US" altLang="en-US" dirty="0" smtClean="0">
                <a:sym typeface="Symbol" panose="05050102010706020507" pitchFamily="18" charset="2"/>
              </a:rPr>
              <a:t> = (1)</a:t>
            </a:r>
            <a:r>
              <a:rPr lang="en-US" altLang="en-US" baseline="30000" dirty="0" smtClean="0">
                <a:sym typeface="Symbol" panose="05050102010706020507" pitchFamily="18" charset="2"/>
              </a:rPr>
              <a:t>2</a:t>
            </a:r>
            <a:r>
              <a:rPr lang="en-US" altLang="en-US" dirty="0" smtClean="0">
                <a:sym typeface="Symbol" panose="05050102010706020507" pitchFamily="18" charset="2"/>
              </a:rPr>
              <a:t> = </a:t>
            </a:r>
            <a:r>
              <a:rPr lang="en-US" altLang="en-US" i="1" dirty="0" smtClean="0">
                <a:sym typeface="Symbol" panose="05050102010706020507" pitchFamily="18" charset="2"/>
              </a:rPr>
              <a:t>g</a:t>
            </a:r>
            <a:r>
              <a:rPr lang="en-US" altLang="en-US" dirty="0" smtClean="0">
                <a:sym typeface="Symbol" panose="05050102010706020507" pitchFamily="18" charset="2"/>
              </a:rPr>
              <a:t>(1), but 1 ≠ 1.</a:t>
            </a:r>
            <a:endParaRPr lang="en-US" altLang="en-US" dirty="0" smtClean="0"/>
          </a:p>
        </p:txBody>
      </p:sp>
      <p:pic>
        <p:nvPicPr>
          <p:cNvPr id="17413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5" y="2057400"/>
            <a:ext cx="344805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31823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Surjections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 dirty="0" smtClean="0"/>
              <a:t>If </a:t>
            </a:r>
            <a:r>
              <a:rPr lang="en-US" altLang="en-US" i="1" dirty="0" smtClean="0"/>
              <a:t>every</a:t>
            </a:r>
            <a:r>
              <a:rPr lang="en-US" altLang="en-US" dirty="0" smtClean="0"/>
              <a:t> element of a function’s co-domain is the image of some element of its domain, then the function is called </a:t>
            </a:r>
            <a:r>
              <a:rPr lang="en-US" altLang="en-US" i="1" dirty="0" smtClean="0"/>
              <a:t>onto</a:t>
            </a:r>
            <a:r>
              <a:rPr lang="en-US" altLang="en-US" dirty="0" smtClean="0"/>
              <a:t> or </a:t>
            </a:r>
            <a:r>
              <a:rPr lang="en-US" altLang="en-US" i="1" dirty="0" smtClean="0">
                <a:solidFill>
                  <a:srgbClr val="C00000"/>
                </a:solidFill>
              </a:rPr>
              <a:t>surjective</a:t>
            </a:r>
            <a:r>
              <a:rPr lang="en-US" altLang="en-US" dirty="0" smtClean="0"/>
              <a:t>. When a function is surjective, its range is equal to its co-domain.</a:t>
            </a: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3276600"/>
            <a:ext cx="7861300" cy="216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Surjections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62088"/>
            <a:ext cx="8534400" cy="525621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dirty="0" smtClean="0"/>
              <a:t>To obtain a precise statement of what it means for a function </a:t>
            </a:r>
            <a:r>
              <a:rPr lang="en-US" altLang="en-US" i="1" dirty="0" smtClean="0"/>
              <a:t>not</a:t>
            </a:r>
            <a:r>
              <a:rPr lang="en-US" altLang="en-US" dirty="0" smtClean="0"/>
              <a:t> to be surjective, take the negation of the definition:</a:t>
            </a:r>
          </a:p>
          <a:p>
            <a:pPr marL="0" indent="0">
              <a:buFontTx/>
              <a:buNone/>
            </a:pPr>
            <a:endParaRPr lang="en-US" altLang="en-US" dirty="0" smtClean="0"/>
          </a:p>
          <a:p>
            <a:pPr marL="0" indent="0">
              <a:buFontTx/>
              <a:buNone/>
            </a:pPr>
            <a:endParaRPr lang="en-US" altLang="en-US" dirty="0" smtClean="0"/>
          </a:p>
          <a:p>
            <a:pPr marL="0" indent="0">
              <a:buFontTx/>
              <a:buNone/>
            </a:pPr>
            <a:r>
              <a:rPr lang="en-US" altLang="en-US" dirty="0" smtClean="0"/>
              <a:t>That is, there is some element in </a:t>
            </a:r>
            <a:r>
              <a:rPr lang="en-US" altLang="en-US" i="1" dirty="0" smtClean="0"/>
              <a:t>Y</a:t>
            </a:r>
            <a:r>
              <a:rPr lang="en-US" altLang="en-US" dirty="0" smtClean="0"/>
              <a:t> that is </a:t>
            </a:r>
            <a:r>
              <a:rPr lang="en-US" altLang="en-US" i="1" dirty="0" smtClean="0"/>
              <a:t>not</a:t>
            </a:r>
            <a:r>
              <a:rPr lang="en-US" altLang="en-US" dirty="0" smtClean="0"/>
              <a:t> the image of </a:t>
            </a:r>
            <a:r>
              <a:rPr lang="en-US" altLang="en-US" i="1" dirty="0" smtClean="0"/>
              <a:t>any</a:t>
            </a:r>
            <a:r>
              <a:rPr lang="en-US" altLang="en-US" dirty="0" smtClean="0"/>
              <a:t> element in </a:t>
            </a:r>
            <a:r>
              <a:rPr lang="en-US" altLang="en-US" i="1" dirty="0" smtClean="0"/>
              <a:t>X</a:t>
            </a:r>
            <a:r>
              <a:rPr lang="en-US" altLang="en-US" dirty="0" smtClean="0"/>
              <a:t>. </a:t>
            </a:r>
          </a:p>
          <a:p>
            <a:pPr marL="0" indent="0">
              <a:buFontTx/>
              <a:buNone/>
            </a:pPr>
            <a:endParaRPr lang="en-US" altLang="en-US" dirty="0" smtClean="0"/>
          </a:p>
          <a:p>
            <a:pPr marL="0" indent="0">
              <a:buFontTx/>
              <a:buNone/>
            </a:pPr>
            <a:r>
              <a:rPr lang="en-US" altLang="en-US" dirty="0" smtClean="0"/>
              <a:t>In terms of arrow diagrams, </a:t>
            </a:r>
          </a:p>
          <a:p>
            <a:r>
              <a:rPr lang="en-US" altLang="en-US" dirty="0"/>
              <a:t>A</a:t>
            </a:r>
            <a:r>
              <a:rPr lang="en-US" altLang="en-US" dirty="0" smtClean="0"/>
              <a:t> function is surjective if each element of the co-domain has an arrow pointing to it from some element of the domain. </a:t>
            </a:r>
          </a:p>
          <a:p>
            <a:r>
              <a:rPr lang="en-US" altLang="en-US" dirty="0" smtClean="0"/>
              <a:t>A function is not surjective if at least one element in its </a:t>
            </a:r>
            <a:br>
              <a:rPr lang="en-US" altLang="en-US" dirty="0" smtClean="0"/>
            </a:br>
            <a:r>
              <a:rPr lang="en-US" altLang="en-US" dirty="0" smtClean="0"/>
              <a:t>co-domain does not have an arrow pointing to it. </a:t>
            </a: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97" y="2286000"/>
            <a:ext cx="7712075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203200"/>
            <a:ext cx="8521700" cy="1143000"/>
          </a:xfrm>
        </p:spPr>
        <p:txBody>
          <a:bodyPr/>
          <a:lstStyle/>
          <a:p>
            <a:r>
              <a:rPr lang="en-US" altLang="en-US" dirty="0" smtClean="0"/>
              <a:t>Surjective Functions on Infinite Sets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 dirty="0" smtClean="0"/>
              <a:t>Now suppose </a:t>
            </a:r>
            <a:r>
              <a:rPr lang="en-US" altLang="en-US" i="1" dirty="0" smtClean="0"/>
              <a:t>F</a:t>
            </a:r>
            <a:r>
              <a:rPr lang="en-US" altLang="en-US" dirty="0" smtClean="0"/>
              <a:t> is a function from a set </a:t>
            </a:r>
            <a:r>
              <a:rPr lang="en-US" altLang="en-US" i="1" dirty="0" smtClean="0"/>
              <a:t>X</a:t>
            </a:r>
            <a:r>
              <a:rPr lang="en-US" altLang="en-US" dirty="0" smtClean="0"/>
              <a:t> to a set </a:t>
            </a:r>
            <a:r>
              <a:rPr lang="en-US" altLang="en-US" i="1" dirty="0" smtClean="0"/>
              <a:t>Y</a:t>
            </a:r>
            <a:r>
              <a:rPr lang="en-US" altLang="en-US" dirty="0" smtClean="0"/>
              <a:t>, and suppose </a:t>
            </a:r>
            <a:r>
              <a:rPr lang="en-US" altLang="en-US" i="1" dirty="0" smtClean="0"/>
              <a:t>Y</a:t>
            </a:r>
            <a:r>
              <a:rPr lang="en-US" altLang="en-US" dirty="0" smtClean="0"/>
              <a:t> is infinite. By definition, </a:t>
            </a:r>
            <a:r>
              <a:rPr lang="en-US" altLang="en-US" i="1" dirty="0" smtClean="0"/>
              <a:t>F</a:t>
            </a:r>
            <a:r>
              <a:rPr lang="en-US" altLang="en-US" dirty="0" smtClean="0"/>
              <a:t> is surjective if, and only if, the following universal statement is true:</a:t>
            </a:r>
          </a:p>
          <a:p>
            <a:pPr marL="0" indent="0">
              <a:buFontTx/>
              <a:buNone/>
            </a:pPr>
            <a:endParaRPr lang="en-US" altLang="en-US" dirty="0" smtClean="0"/>
          </a:p>
          <a:p>
            <a:pPr marL="0" indent="0">
              <a:buFontTx/>
              <a:buNone/>
            </a:pPr>
            <a:endParaRPr lang="en-US" altLang="en-US" sz="1200" dirty="0" smtClean="0"/>
          </a:p>
          <a:p>
            <a:pPr marL="0" indent="0">
              <a:buFontTx/>
              <a:buNone/>
            </a:pPr>
            <a:r>
              <a:rPr lang="en-US" altLang="en-US" dirty="0" smtClean="0"/>
              <a:t>Thus to prove </a:t>
            </a:r>
            <a:r>
              <a:rPr lang="en-US" altLang="en-US" i="1" dirty="0" smtClean="0"/>
              <a:t>F</a:t>
            </a:r>
            <a:r>
              <a:rPr lang="en-US" altLang="en-US" dirty="0" smtClean="0"/>
              <a:t> is surjective, you will ordinarily use the method of generalizing from the generic particular:</a:t>
            </a:r>
          </a:p>
          <a:p>
            <a:pPr marL="0" indent="0">
              <a:buFontTx/>
              <a:buNone/>
            </a:pPr>
            <a:endParaRPr lang="en-US" altLang="en-US" sz="1200" dirty="0" smtClean="0"/>
          </a:p>
          <a:p>
            <a:pPr marL="0" indent="0">
              <a:buFontTx/>
              <a:buNone/>
            </a:pPr>
            <a:r>
              <a:rPr lang="en-US" altLang="en-US" b="1" dirty="0" smtClean="0"/>
              <a:t>	suppose</a:t>
            </a:r>
            <a:r>
              <a:rPr lang="en-US" altLang="en-US" dirty="0" smtClean="0"/>
              <a:t> that </a:t>
            </a:r>
            <a:r>
              <a:rPr lang="en-US" altLang="en-US" i="1" dirty="0" smtClean="0"/>
              <a:t>y</a:t>
            </a:r>
            <a:r>
              <a:rPr lang="en-US" altLang="en-US" dirty="0" smtClean="0"/>
              <a:t> is any element of </a:t>
            </a:r>
            <a:r>
              <a:rPr lang="en-US" altLang="en-US" i="1" dirty="0" smtClean="0"/>
              <a:t>Y</a:t>
            </a:r>
          </a:p>
          <a:p>
            <a:pPr marL="0" indent="0">
              <a:buFontTx/>
              <a:buNone/>
            </a:pPr>
            <a:r>
              <a:rPr lang="en-US" altLang="en-US" dirty="0" smtClean="0"/>
              <a:t>and 	</a:t>
            </a:r>
            <a:r>
              <a:rPr lang="en-US" altLang="en-US" b="1" dirty="0" smtClean="0"/>
              <a:t>show</a:t>
            </a:r>
            <a:r>
              <a:rPr lang="en-US" altLang="en-US" dirty="0" smtClean="0"/>
              <a:t> that there is an element </a:t>
            </a:r>
            <a:r>
              <a:rPr lang="en-US" altLang="en-US" i="1" dirty="0" smtClean="0"/>
              <a:t>X</a:t>
            </a:r>
            <a:r>
              <a:rPr lang="en-US" altLang="en-US" dirty="0" smtClean="0"/>
              <a:t> of </a:t>
            </a:r>
            <a:r>
              <a:rPr lang="en-US" altLang="en-US" i="1" dirty="0" smtClean="0"/>
              <a:t>X</a:t>
            </a:r>
            <a:r>
              <a:rPr lang="en-US" altLang="en-US" dirty="0" smtClean="0"/>
              <a:t> with </a:t>
            </a:r>
            <a:r>
              <a:rPr lang="en-US" altLang="en-US" i="1" dirty="0" smtClean="0"/>
              <a:t>F</a:t>
            </a:r>
            <a:r>
              <a:rPr lang="en-US" altLang="en-US" dirty="0" smtClean="0"/>
              <a:t>(</a:t>
            </a:r>
            <a:r>
              <a:rPr lang="en-US" altLang="en-US" i="1" dirty="0" smtClean="0"/>
              <a:t>x</a:t>
            </a:r>
            <a:r>
              <a:rPr lang="en-US" altLang="en-US" dirty="0" smtClean="0"/>
              <a:t>) = </a:t>
            </a:r>
            <a:r>
              <a:rPr lang="en-US" altLang="en-US" i="1" dirty="0" smtClean="0"/>
              <a:t>y</a:t>
            </a:r>
            <a:r>
              <a:rPr lang="en-US" altLang="en-US" dirty="0" smtClean="0"/>
              <a:t>.</a:t>
            </a:r>
          </a:p>
          <a:p>
            <a:pPr marL="0" indent="0">
              <a:buFontTx/>
              <a:buNone/>
            </a:pPr>
            <a:endParaRPr lang="en-US" altLang="en-US" sz="1200" dirty="0" smtClean="0"/>
          </a:p>
          <a:p>
            <a:pPr marL="0" indent="0">
              <a:buFontTx/>
              <a:buNone/>
            </a:pPr>
            <a:r>
              <a:rPr lang="en-US" altLang="en-US" dirty="0" smtClean="0"/>
              <a:t>To prove </a:t>
            </a:r>
            <a:r>
              <a:rPr lang="en-US" altLang="en-US" i="1" dirty="0" smtClean="0"/>
              <a:t>F</a:t>
            </a:r>
            <a:r>
              <a:rPr lang="en-US" altLang="en-US" dirty="0" smtClean="0"/>
              <a:t> is </a:t>
            </a:r>
            <a:r>
              <a:rPr lang="en-US" altLang="en-US" i="1" dirty="0" smtClean="0"/>
              <a:t>not</a:t>
            </a:r>
            <a:r>
              <a:rPr lang="en-US" altLang="en-US" dirty="0" smtClean="0"/>
              <a:t> surjective, you will usually</a:t>
            </a:r>
          </a:p>
          <a:p>
            <a:pPr marL="0" indent="0">
              <a:buFontTx/>
              <a:buNone/>
            </a:pPr>
            <a:r>
              <a:rPr lang="en-US" altLang="en-US" b="1" dirty="0" smtClean="0"/>
              <a:t>	find</a:t>
            </a:r>
            <a:r>
              <a:rPr lang="en-US" altLang="en-US" dirty="0" smtClean="0"/>
              <a:t> an element </a:t>
            </a:r>
            <a:r>
              <a:rPr lang="en-US" altLang="en-US" i="1" dirty="0" smtClean="0"/>
              <a:t>y</a:t>
            </a:r>
            <a:r>
              <a:rPr lang="en-US" altLang="en-US" dirty="0" smtClean="0"/>
              <a:t> of </a:t>
            </a:r>
            <a:r>
              <a:rPr lang="en-US" altLang="en-US" i="1" dirty="0" smtClean="0"/>
              <a:t>Y</a:t>
            </a:r>
            <a:r>
              <a:rPr lang="en-US" altLang="en-US" dirty="0" smtClean="0"/>
              <a:t> such that </a:t>
            </a:r>
            <a:r>
              <a:rPr lang="en-US" altLang="en-US" i="1" dirty="0" smtClean="0"/>
              <a:t>y</a:t>
            </a:r>
            <a:r>
              <a:rPr lang="en-US" altLang="en-US" dirty="0" smtClean="0"/>
              <a:t> </a:t>
            </a:r>
            <a:r>
              <a:rPr lang="en-US" altLang="en-US" b="1" dirty="0" smtClean="0">
                <a:sym typeface="Symbol" panose="05050102010706020507" pitchFamily="18" charset="2"/>
              </a:rPr>
              <a:t>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F</a:t>
            </a:r>
            <a:r>
              <a:rPr lang="en-US" altLang="en-US" dirty="0" smtClean="0"/>
              <a:t>(</a:t>
            </a:r>
            <a:r>
              <a:rPr lang="en-US" altLang="en-US" i="1" dirty="0" smtClean="0"/>
              <a:t>x</a:t>
            </a:r>
            <a:r>
              <a:rPr lang="en-US" altLang="en-US" dirty="0" smtClean="0"/>
              <a:t>) for </a:t>
            </a:r>
            <a:r>
              <a:rPr lang="en-US" altLang="en-US" i="1" dirty="0" smtClean="0"/>
              <a:t>any x    	</a:t>
            </a:r>
            <a:r>
              <a:rPr lang="en-US" altLang="en-US" dirty="0" smtClean="0"/>
              <a:t>in </a:t>
            </a:r>
            <a:r>
              <a:rPr lang="en-US" altLang="en-US" i="1" dirty="0" smtClean="0"/>
              <a:t>X</a:t>
            </a:r>
            <a:r>
              <a:rPr lang="en-US" altLang="en-US" dirty="0" smtClean="0"/>
              <a:t>.</a:t>
            </a:r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2762250"/>
            <a:ext cx="43624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McKBAlgP8">
  <a:themeElements>
    <a:clrScheme name="McKBAlgP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cKBAlgP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cKBAlgP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BAlgP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BAlgP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BAlgP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BAlgP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BAlgP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KBAlgP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KBAlgP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KBAlgP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KBAlgP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KBAlgP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KBAlgP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McKBAlgP8</Template>
  <TotalTime>3495</TotalTime>
  <Words>1162</Words>
  <Application>Microsoft Office PowerPoint</Application>
  <PresentationFormat>全屏显示(4:3)</PresentationFormat>
  <Paragraphs>212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0" baseType="lpstr">
      <vt:lpstr>Arial</vt:lpstr>
      <vt:lpstr>Cambria Math</vt:lpstr>
      <vt:lpstr>Symbol</vt:lpstr>
      <vt:lpstr>McKBAlgP8</vt:lpstr>
      <vt:lpstr>Injections</vt:lpstr>
      <vt:lpstr>Injections</vt:lpstr>
      <vt:lpstr>Injective Functions on Infinite Sets</vt:lpstr>
      <vt:lpstr>Injective Functions on Infinite Sets</vt:lpstr>
      <vt:lpstr>Example 2 – Proving or Disproving That Functions Are Injective</vt:lpstr>
      <vt:lpstr>Example 2 – Proving or Disproving That Functions Are Injective</vt:lpstr>
      <vt:lpstr>Surjections</vt:lpstr>
      <vt:lpstr>Surjections</vt:lpstr>
      <vt:lpstr>Surjective Functions on Infinite Sets</vt:lpstr>
      <vt:lpstr>Example 5 – Proving or Disproving That Functions Are Surjective</vt:lpstr>
      <vt:lpstr>Example 5 – Proving or Disproving That Functions Are Surjective</vt:lpstr>
      <vt:lpstr>Bijections</vt:lpstr>
      <vt:lpstr>Bijections</vt:lpstr>
      <vt:lpstr>Example 10 – A Function of Two Variables</vt:lpstr>
      <vt:lpstr>Example 10 – Solution</vt:lpstr>
      <vt:lpstr>Example 10 – Solution</vt:lpstr>
      <vt:lpstr>Example 10 – Solution</vt:lpstr>
      <vt:lpstr>Example 10 – Solution</vt:lpstr>
      <vt:lpstr>Example 10 – Solution</vt:lpstr>
      <vt:lpstr>Inverse Functions</vt:lpstr>
      <vt:lpstr>Inverse Functions</vt:lpstr>
      <vt:lpstr>Inverse Functions</vt:lpstr>
      <vt:lpstr>Example 13 – Finding an Inverse Function for a Function Given by a Formula</vt:lpstr>
      <vt:lpstr>Example 13 – Solution</vt:lpstr>
      <vt:lpstr>Inverse Functions</vt:lpstr>
      <vt:lpstr>Example 14 – Finding an Inverse Function for a Function of Two Variables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gchaudhari</dc:creator>
  <cp:lastModifiedBy>Kecheng Yang</cp:lastModifiedBy>
  <cp:revision>887</cp:revision>
  <dcterms:created xsi:type="dcterms:W3CDTF">2010-10-18T10:39:55Z</dcterms:created>
  <dcterms:modified xsi:type="dcterms:W3CDTF">2017-06-09T19:17:02Z</dcterms:modified>
</cp:coreProperties>
</file>