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01" r:id="rId2"/>
    <p:sldId id="303" r:id="rId3"/>
    <p:sldId id="307" r:id="rId4"/>
    <p:sldId id="308" r:id="rId5"/>
    <p:sldId id="309" r:id="rId6"/>
    <p:sldId id="311" r:id="rId7"/>
    <p:sldId id="332" r:id="rId8"/>
    <p:sldId id="335" r:id="rId9"/>
    <p:sldId id="323" r:id="rId10"/>
    <p:sldId id="324" r:id="rId11"/>
    <p:sldId id="326" r:id="rId12"/>
    <p:sldId id="328" r:id="rId13"/>
    <p:sldId id="334" r:id="rId14"/>
    <p:sldId id="336" r:id="rId15"/>
    <p:sldId id="337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B"/>
    <a:srgbClr val="00ADEE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9139" autoAdjust="0"/>
  </p:normalViewPr>
  <p:slideViewPr>
    <p:cSldViewPr>
      <p:cViewPr varScale="1">
        <p:scale>
          <a:sx n="79" d="100"/>
          <a:sy n="79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AB73A10-4B68-4493-AC67-869EC821420A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050D90-CD5B-4109-9C36-ADA8FC1F0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6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078E9-2160-40D5-9DBB-EA6FE21CC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761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96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28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964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08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56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2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5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1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7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120A9BA-1D6A-47C7-A78C-15F7481D0927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Sets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We begin by listing some set properties that involve subset relations.</a:t>
            </a:r>
            <a:endParaRPr lang="en-US" altLang="en-US" i="1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5075"/>
            <a:ext cx="8039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Proving Set Identities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set property given in the next theorem says that if one set is a subset of another, then their intersection is the smaller of the two sets and their union is the larger of the two sets.</a:t>
            </a:r>
          </a:p>
          <a:p>
            <a:pPr marL="0" indent="0"/>
            <a:endParaRPr lang="en-US" alt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505200"/>
            <a:ext cx="8226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Empty Set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If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 is a set with no elements and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is any set, then to say that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is the same as saying that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	 </a:t>
            </a:r>
            <a:r>
              <a:rPr lang="en-US" altLang="en-US" b="1" dirty="0" smtClean="0">
                <a:sym typeface="Symbol" panose="05050102010706020507" pitchFamily="18" charset="2"/>
              </a:rPr>
              <a:t>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if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, then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 smtClean="0"/>
              <a:t>But since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 has no elements, this conditional statement is vacuously true.</a:t>
            </a:r>
          </a:p>
          <a:p>
            <a:pPr marL="0" indent="0"/>
            <a:endParaRPr lang="en-US" altLang="en-US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600200"/>
            <a:ext cx="8245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Empty Set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For since there is only one set with no elements (namely </a:t>
            </a:r>
            <a:r>
              <a:rPr lang="en-US" altLang="en-US" sz="2000" smtClean="0"/>
              <a:t>Ø</a:t>
            </a:r>
            <a:r>
              <a:rPr lang="en-US" altLang="en-US" smtClean="0"/>
              <a:t>), if the given set has no elements, then it must equal </a:t>
            </a:r>
            <a:r>
              <a:rPr lang="en-US" altLang="en-US" sz="2000" smtClean="0">
                <a:solidFill>
                  <a:srgbClr val="000000"/>
                </a:solidFill>
              </a:rPr>
              <a:t>Ø</a:t>
            </a:r>
            <a:r>
              <a:rPr lang="en-US" altLang="en-US" smtClean="0"/>
              <a:t>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495550"/>
            <a:ext cx="8235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5 – </a:t>
            </a:r>
            <a:r>
              <a:rPr lang="en-US" altLang="en-US" i="1" smtClean="0"/>
              <a:t>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203700"/>
          </a:xfrm>
          <a:noFill/>
        </p:spPr>
        <p:txBody>
          <a:bodyPr/>
          <a:lstStyle/>
          <a:p>
            <a:pPr marL="0" indent="0"/>
            <a:r>
              <a:rPr lang="en-US" altLang="en-US" b="1" dirty="0" smtClean="0"/>
              <a:t>Proof: </a:t>
            </a:r>
            <a:r>
              <a:rPr lang="en-US" altLang="en-US" dirty="0" smtClean="0"/>
              <a:t>Suppose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are any sets such that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i="1" baseline="30000" dirty="0" smtClean="0"/>
              <a:t>c</a:t>
            </a:r>
            <a:r>
              <a:rPr lang="en-US" altLang="en-US" dirty="0" smtClean="0"/>
              <a:t>. We must show that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= </a:t>
            </a:r>
            <a:r>
              <a:rPr lang="en-US" altLang="en-US" sz="2000" dirty="0" smtClean="0">
                <a:solidFill>
                  <a:srgbClr val="000000"/>
                </a:solidFill>
              </a:rPr>
              <a:t>Ø</a:t>
            </a:r>
            <a:r>
              <a:rPr lang="en-US" altLang="en-US" dirty="0" smtClean="0"/>
              <a:t>. </a:t>
            </a:r>
          </a:p>
          <a:p>
            <a:pPr marL="0" indent="0"/>
            <a:r>
              <a:rPr lang="en-US" altLang="en-US" dirty="0" smtClean="0"/>
              <a:t>Suppose not. That is, suppose there is an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. 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	x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 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 and 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			</a:t>
            </a:r>
            <a:r>
              <a:rPr lang="en-US" altLang="en-US" dirty="0" smtClean="0"/>
              <a:t>[1]</a:t>
            </a:r>
            <a:endParaRPr lang="en-US" altLang="en-US" dirty="0"/>
          </a:p>
          <a:p>
            <a:pPr marL="0" indent="0"/>
            <a:endParaRPr lang="en-US" altLang="en-US" sz="1050" dirty="0" smtClean="0"/>
          </a:p>
          <a:p>
            <a:pPr marL="0" indent="0"/>
            <a:r>
              <a:rPr lang="en-US" altLang="en-US" dirty="0" smtClean="0"/>
              <a:t>	x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/>
              <a:t>	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since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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</a:p>
          <a:p>
            <a:pPr marL="0" indent="0"/>
            <a:r>
              <a:rPr lang="en-US" altLang="en-US" i="1" dirty="0"/>
              <a:t>	</a:t>
            </a:r>
            <a:r>
              <a:rPr lang="en-US" altLang="en-US" i="1" dirty="0" smtClean="0"/>
              <a:t>	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i="1" baseline="30000" dirty="0" smtClean="0"/>
              <a:t>c</a:t>
            </a:r>
            <a:r>
              <a:rPr lang="en-US" altLang="en-US" dirty="0"/>
              <a:t>	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since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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i="1" baseline="30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dirty="0" smtClean="0"/>
              <a:t>		</a:t>
            </a:r>
            <a:r>
              <a:rPr lang="en-US" altLang="en-US" dirty="0" smtClean="0">
                <a:sym typeface="Symbol" panose="05050102010706020507" pitchFamily="18" charset="2"/>
              </a:rPr>
              <a:t> 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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					</a:t>
            </a:r>
            <a:r>
              <a:rPr lang="en-US" altLang="en-US" dirty="0" smtClean="0"/>
              <a:t>[2]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But [1] and [2] contradict.  So the supposition that there is an element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is false, and thus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= </a:t>
            </a:r>
            <a:r>
              <a:rPr lang="en-US" altLang="en-US" sz="2000" dirty="0" smtClean="0">
                <a:solidFill>
                  <a:srgbClr val="000000"/>
                </a:solidFill>
              </a:rPr>
              <a:t>Ø</a:t>
            </a:r>
            <a:r>
              <a:rPr lang="en-US" altLang="en-US" i="1" dirty="0" smtClean="0"/>
              <a:t>.</a:t>
            </a:r>
            <a:endParaRPr lang="en-US" altLang="en-US" dirty="0" smtClean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267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94199" y="6415104"/>
            <a:ext cx="1651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/>
              <a:t>Boolean Algebras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Table 6.4.1 summarizes the main features of the logical equivalences from Theorem 2.1.1 and the set properties from Theorem 6.2.2. Notice how similar the entries in the two columns are.</a:t>
            </a:r>
            <a:endParaRPr lang="en-US" altLang="en-US" i="1" smtClean="0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940175" y="6477000"/>
            <a:ext cx="139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Table 6.4.1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61531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4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/>
              <a:t>Boolean Algebras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  </a:t>
            </a:r>
            <a:endParaRPr lang="en-US" altLang="en-US" i="1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5"/>
          <a:stretch>
            <a:fillRect/>
          </a:stretch>
        </p:blipFill>
        <p:spPr bwMode="auto">
          <a:xfrm>
            <a:off x="1295400" y="1816100"/>
            <a:ext cx="64801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533775" y="6248400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Table 6.4.1 (continued)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7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0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Sets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Procedural versions of the definitions of the other set operations are derived similarly and are summarized below.</a:t>
            </a:r>
            <a:endParaRPr lang="en-US" altLang="en-US" i="1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816225"/>
            <a:ext cx="82454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Identities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An </a:t>
            </a:r>
            <a:r>
              <a:rPr lang="en-US" altLang="en-US" b="1" smtClean="0"/>
              <a:t>identity</a:t>
            </a:r>
            <a:r>
              <a:rPr lang="en-US" altLang="en-US" smtClean="0"/>
              <a:t> is an equation that is universally true for all elements in some set. For example, the equation </a:t>
            </a:r>
            <a:br>
              <a:rPr lang="en-US" altLang="en-US" smtClean="0"/>
            </a:br>
            <a:r>
              <a:rPr lang="en-US" altLang="en-US" i="1" smtClean="0"/>
              <a:t>a</a:t>
            </a:r>
            <a:r>
              <a:rPr lang="en-US" altLang="en-US" smtClean="0"/>
              <a:t> + </a:t>
            </a:r>
            <a:r>
              <a:rPr lang="en-US" altLang="en-US" i="1" smtClean="0"/>
              <a:t>b</a:t>
            </a:r>
            <a:r>
              <a:rPr lang="en-US" altLang="en-US" smtClean="0"/>
              <a:t> = </a:t>
            </a:r>
            <a:r>
              <a:rPr lang="en-US" altLang="en-US" i="1" smtClean="0"/>
              <a:t>b</a:t>
            </a:r>
            <a:r>
              <a:rPr lang="en-US" altLang="en-US" smtClean="0"/>
              <a:t> + </a:t>
            </a:r>
            <a:r>
              <a:rPr lang="en-US" altLang="en-US" i="1" smtClean="0"/>
              <a:t>a</a:t>
            </a:r>
            <a:r>
              <a:rPr lang="en-US" altLang="en-US" smtClean="0"/>
              <a:t> is an identity for real numbers because it is true for all real numbers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. </a:t>
            </a:r>
          </a:p>
          <a:p>
            <a:pPr marL="0" indent="0"/>
            <a:endParaRPr lang="en-US" altLang="en-US" sz="1800" smtClean="0"/>
          </a:p>
          <a:p>
            <a:pPr marL="0" indent="0"/>
            <a:r>
              <a:rPr lang="en-US" altLang="en-US" smtClean="0"/>
              <a:t>The collection of set properties in the next theorem consists entirely of set identities. That is, they are equations that are true for all sets in some universal set.</a:t>
            </a:r>
            <a:endParaRPr lang="en-US" altLang="en-US" i="1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78184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Identities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447800"/>
            <a:ext cx="72072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Identities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47800"/>
            <a:ext cx="782478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Proving Set Identities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As we have known,</a:t>
            </a:r>
          </a:p>
          <a:p>
            <a:pPr marL="0" indent="0"/>
            <a:endParaRPr lang="en-US" altLang="en-US" sz="1200" i="1" smtClean="0"/>
          </a:p>
          <a:p>
            <a:pPr marL="0" indent="0"/>
            <a:r>
              <a:rPr lang="en-US" altLang="en-US" smtClean="0"/>
              <a:t>         Two sets are equal ⇔ each is a subset of the other.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The method derived from this fact is the most basic way to prove equality of sets.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267200"/>
            <a:ext cx="82454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Example 2 – </a:t>
            </a:r>
            <a:r>
              <a:rPr lang="en-US" altLang="en-US" sz="3600" i="1" dirty="0" smtClean="0"/>
              <a:t>Proof of a Distributive Law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2"/>
          </a:xfrm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Prove that for all sets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500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 smtClean="0"/>
              <a:t>				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 =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100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Part 1: Show that 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(</a:t>
            </a:r>
            <a:r>
              <a:rPr lang="en-US" altLang="en-US" b="1" i="1" dirty="0" smtClean="0"/>
              <a:t>B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C</a:t>
            </a:r>
            <a:r>
              <a:rPr lang="en-US" altLang="en-US" b="1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</a:t>
            </a:r>
            <a:r>
              <a:rPr lang="en-US" altLang="en-US" b="1" dirty="0" smtClean="0"/>
              <a:t> (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B</a:t>
            </a:r>
            <a:r>
              <a:rPr lang="en-US" altLang="en-US" b="1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b="1" dirty="0" smtClean="0"/>
              <a:t> (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C</a:t>
            </a:r>
            <a:r>
              <a:rPr lang="en-US" altLang="en-US" b="1" dirty="0" smtClean="0"/>
              <a:t>).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b="1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	Suppose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).  Then,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or</a:t>
            </a:r>
            <a:r>
              <a:rPr lang="en-US" altLang="en-US" b="1" dirty="0" smtClean="0">
                <a:sym typeface="Symbol" panose="05050102010706020507" pitchFamily="18" charset="2"/>
              </a:rPr>
              <a:t>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u="sng" dirty="0" smtClean="0"/>
              <a:t>Case 1</a:t>
            </a:r>
            <a:r>
              <a:rPr lang="en-US" altLang="en-US" dirty="0" smtClean="0"/>
              <a:t>: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 and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/>
              <a:t>C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				       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 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050" i="1" dirty="0" smtClean="0">
              <a:sym typeface="Symbol" panose="05050102010706020507" pitchFamily="18" charset="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u="sng" dirty="0" smtClean="0">
                <a:sym typeface="Symbol" panose="05050102010706020507" pitchFamily="18" charset="2"/>
              </a:rPr>
              <a:t>Case 2</a:t>
            </a:r>
            <a:r>
              <a:rPr lang="en-US" altLang="en-US" dirty="0" smtClean="0">
                <a:sym typeface="Symbol" panose="05050102010706020507" pitchFamily="18" charset="2"/>
              </a:rPr>
              <a:t>: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 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  and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			    	  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 and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				    	  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 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0" y="4419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y “inclusion in union”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86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y “inclusion in union”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2088"/>
            <a:ext cx="8534400" cy="5256212"/>
          </a:xfrm>
        </p:spPr>
        <p:txBody>
          <a:bodyPr/>
          <a:lstStyle/>
          <a:p>
            <a:r>
              <a:rPr lang="en-US" altLang="en-US" b="1" dirty="0" smtClean="0"/>
              <a:t>Part 2: Show that (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B</a:t>
            </a:r>
            <a:r>
              <a:rPr lang="en-US" altLang="en-US" b="1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b="1" dirty="0" smtClean="0"/>
              <a:t> (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C</a:t>
            </a:r>
            <a:r>
              <a:rPr lang="en-US" altLang="en-US" b="1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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dirty="0" smtClean="0"/>
              <a:t>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(</a:t>
            </a:r>
            <a:r>
              <a:rPr lang="en-US" altLang="en-US" b="1" i="1" dirty="0" smtClean="0"/>
              <a:t>B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C</a:t>
            </a:r>
            <a:r>
              <a:rPr lang="en-US" altLang="en-US" b="1" dirty="0" smtClean="0"/>
              <a:t>).</a:t>
            </a:r>
            <a:endParaRPr lang="en-US" altLang="en-US" dirty="0" smtClean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Suppose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).   Then,</a:t>
            </a:r>
          </a:p>
          <a:p>
            <a:endParaRPr lang="en-US" i="1" dirty="0"/>
          </a:p>
          <a:p>
            <a:pPr algn="r"/>
            <a:r>
              <a:rPr lang="en-US" i="1" dirty="0" smtClean="0"/>
              <a:t>		x</a:t>
            </a:r>
            <a:r>
              <a:rPr 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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 and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                            </a:t>
            </a:r>
            <a:r>
              <a:rPr lang="en-US" altLang="en-US" dirty="0" smtClean="0"/>
              <a:t>[1]</a:t>
            </a:r>
          </a:p>
          <a:p>
            <a:endParaRPr lang="en-US" altLang="en-US" dirty="0"/>
          </a:p>
          <a:p>
            <a:r>
              <a:rPr lang="en-US" altLang="en-US" dirty="0" smtClean="0"/>
              <a:t>	</a:t>
            </a:r>
            <a:r>
              <a:rPr lang="en-US" altLang="en-US" u="sng" dirty="0" smtClean="0"/>
              <a:t>Case 1</a:t>
            </a:r>
            <a:r>
              <a:rPr lang="en-US" altLang="en-US" dirty="0" smtClean="0"/>
              <a:t>: 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  	</a:t>
            </a:r>
            <a:r>
              <a:rPr lang="en-US" altLang="en-US" dirty="0" smtClean="0">
                <a:sym typeface="Symbol" panose="05050102010706020507" pitchFamily="18" charset="2"/>
              </a:rPr>
              <a:t>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Case 2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 </a:t>
            </a:r>
            <a:r>
              <a:rPr lang="en-US" i="1" dirty="0" smtClean="0"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 	</a:t>
            </a:r>
            <a:r>
              <a:rPr lang="en-US" altLang="en-US" dirty="0" smtClean="0">
                <a:sym typeface="Symbol" panose="05050102010706020507" pitchFamily="18" charset="2"/>
              </a:rPr>
              <a:t>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 and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				 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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				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/>
              <a:t>A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Example 2 – </a:t>
            </a:r>
            <a:r>
              <a:rPr lang="en-US" altLang="en-US" sz="3600" i="1" dirty="0"/>
              <a:t>Proof of a Distributive Law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09019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y “inclusion in union”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102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y [1]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801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y “inclusion in union”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7375" y="6096000"/>
            <a:ext cx="1651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Proving Set Identities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Suppose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are arbitrarily chosen sets.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327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267200"/>
            <a:ext cx="8242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132483</TotalTime>
  <Words>397</Words>
  <Application>Microsoft Office PowerPoint</Application>
  <PresentationFormat>全屏显示(4:3)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Symbol</vt:lpstr>
      <vt:lpstr>McKBAlgP8</vt:lpstr>
      <vt:lpstr>Properties of Sets</vt:lpstr>
      <vt:lpstr>Properties of Sets</vt:lpstr>
      <vt:lpstr>Set Identities</vt:lpstr>
      <vt:lpstr>Set Identities</vt:lpstr>
      <vt:lpstr>Set Identities</vt:lpstr>
      <vt:lpstr>Proving Set Identities</vt:lpstr>
      <vt:lpstr>Example 2 – Proof of a Distributive Law</vt:lpstr>
      <vt:lpstr>Example 2 – Proof of a Distributive Law</vt:lpstr>
      <vt:lpstr>Proving Set Identities</vt:lpstr>
      <vt:lpstr>Proving Set Identities</vt:lpstr>
      <vt:lpstr>The Empty Set</vt:lpstr>
      <vt:lpstr>The Empty Set</vt:lpstr>
      <vt:lpstr>Example 5 – Solution</vt:lpstr>
      <vt:lpstr>Boolean Algebras</vt:lpstr>
      <vt:lpstr>Boolean Algebras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485</cp:revision>
  <dcterms:created xsi:type="dcterms:W3CDTF">2010-10-18T10:39:55Z</dcterms:created>
  <dcterms:modified xsi:type="dcterms:W3CDTF">2017-06-05T18:51:15Z</dcterms:modified>
</cp:coreProperties>
</file>