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9"/>
  </p:notesMasterIdLst>
  <p:handoutMasterIdLst>
    <p:handoutMasterId r:id="rId50"/>
  </p:handoutMasterIdLst>
  <p:sldIdLst>
    <p:sldId id="373" r:id="rId2"/>
    <p:sldId id="304" r:id="rId3"/>
    <p:sldId id="305" r:id="rId4"/>
    <p:sldId id="302" r:id="rId5"/>
    <p:sldId id="306" r:id="rId6"/>
    <p:sldId id="307" r:id="rId7"/>
    <p:sldId id="309" r:id="rId8"/>
    <p:sldId id="310" r:id="rId9"/>
    <p:sldId id="365" r:id="rId10"/>
    <p:sldId id="314" r:id="rId11"/>
    <p:sldId id="316" r:id="rId12"/>
    <p:sldId id="317" r:id="rId13"/>
    <p:sldId id="320" r:id="rId14"/>
    <p:sldId id="321" r:id="rId15"/>
    <p:sldId id="322" r:id="rId16"/>
    <p:sldId id="323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67" r:id="rId29"/>
    <p:sldId id="368" r:id="rId30"/>
    <p:sldId id="369" r:id="rId31"/>
    <p:sldId id="338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9" r:id="rId41"/>
    <p:sldId id="350" r:id="rId42"/>
    <p:sldId id="352" r:id="rId43"/>
    <p:sldId id="353" r:id="rId44"/>
    <p:sldId id="355" r:id="rId45"/>
    <p:sldId id="370" r:id="rId46"/>
    <p:sldId id="356" r:id="rId47"/>
    <p:sldId id="372" r:id="rId48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2B"/>
    <a:srgbClr val="00ADEE"/>
    <a:srgbClr val="16669E"/>
    <a:srgbClr val="E1332A"/>
    <a:srgbClr val="0D7295"/>
    <a:srgbClr val="C7EBFC"/>
    <a:srgbClr val="FFF8AA"/>
    <a:srgbClr val="9E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9139" autoAdjust="0"/>
  </p:normalViewPr>
  <p:slideViewPr>
    <p:cSldViewPr>
      <p:cViewPr varScale="1">
        <p:scale>
          <a:sx n="79" d="100"/>
          <a:sy n="79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A3379E7-104E-4A73-847E-F703DB94D95D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073E9C-8BB3-4A4B-94DF-F247E5DE7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61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A067D6-52FE-47DB-BDFE-9A37DBEA5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37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04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039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301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03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44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445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751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693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412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0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91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248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F4E3C3E-E5A9-40B9-9318-A3887FD9B3C3}" type="slidenum">
              <a:rPr lang="en-US" altLang="en-US"/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84175"/>
            <a:ext cx="8763000" cy="831850"/>
          </a:xfrm>
          <a:prstGeom prst="rect">
            <a:avLst/>
          </a:prstGeom>
          <a:solidFill>
            <a:srgbClr val="1666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12700" y="38100"/>
            <a:ext cx="609600" cy="609600"/>
          </a:xfrm>
          <a:prstGeom prst="diamond">
            <a:avLst/>
          </a:prstGeom>
          <a:solidFill>
            <a:srgbClr val="CBD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127000" y="152400"/>
            <a:ext cx="381000" cy="381000"/>
          </a:xfrm>
          <a:prstGeom prst="diamond">
            <a:avLst/>
          </a:prstGeom>
          <a:solidFill>
            <a:srgbClr val="166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5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Language of Sets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Intuitively, a set is simply a collection of elements. </a:t>
            </a:r>
          </a:p>
          <a:p>
            <a:pPr marL="0" indent="0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>
                <a:solidFill>
                  <a:srgbClr val="C00000"/>
                </a:solidFill>
              </a:rPr>
              <a:t>unordered, no duplicate</a:t>
            </a:r>
          </a:p>
          <a:p>
            <a:pPr marL="0" indent="0">
              <a:buNone/>
            </a:pPr>
            <a:r>
              <a:rPr lang="en-US" altLang="zh-CN" sz="2800" dirty="0"/>
              <a:t>If S is a set, then</a:t>
            </a:r>
          </a:p>
          <a:p>
            <a:pPr lvl="1"/>
            <a:r>
              <a:rPr lang="en-US" altLang="zh-CN" sz="1800" dirty="0"/>
              <a:t>“x </a:t>
            </a:r>
            <a:r>
              <a:rPr lang="en-US" altLang="zh-CN" sz="1800" dirty="0">
                <a:sym typeface="Symbol" panose="05050102010706020507" pitchFamily="18" charset="2"/>
              </a:rPr>
              <a:t> S” means x is an element of S</a:t>
            </a:r>
          </a:p>
          <a:p>
            <a:pPr lvl="1"/>
            <a:r>
              <a:rPr lang="en-US" altLang="zh-CN" sz="1800" dirty="0">
                <a:sym typeface="Symbol" panose="05050102010706020507" pitchFamily="18" charset="2"/>
              </a:rPr>
              <a:t>“x  S” means x is not an element of S</a:t>
            </a:r>
          </a:p>
          <a:p>
            <a:pPr marL="0" indent="0">
              <a:buFontTx/>
              <a:buNone/>
            </a:pPr>
            <a:r>
              <a:rPr lang="en-US" altLang="zh-CN" b="1" dirty="0">
                <a:sym typeface="Symbol" panose="05050102010706020507" pitchFamily="18" charset="2"/>
              </a:rPr>
              <a:t>Set-roster</a:t>
            </a:r>
            <a:r>
              <a:rPr lang="en-US" altLang="zh-CN" dirty="0">
                <a:sym typeface="Symbol" panose="05050102010706020507" pitchFamily="18" charset="2"/>
              </a:rPr>
              <a:t> notation</a:t>
            </a:r>
            <a:r>
              <a:rPr lang="en-US" altLang="zh-CN" dirty="0" smtClean="0">
                <a:sym typeface="Symbol" panose="05050102010706020507" pitchFamily="18" charset="2"/>
              </a:rPr>
              <a:t>:</a:t>
            </a:r>
          </a:p>
          <a:p>
            <a:pPr lvl="1"/>
            <a:r>
              <a:rPr lang="en-US" altLang="zh-CN" sz="1800" dirty="0"/>
              <a:t>S = {1, 2, 3}</a:t>
            </a:r>
          </a:p>
          <a:p>
            <a:pPr lvl="1"/>
            <a:r>
              <a:rPr lang="en-US" altLang="zh-CN" sz="1800" dirty="0"/>
              <a:t>S = {1, 2, …, 100}</a:t>
            </a:r>
          </a:p>
          <a:p>
            <a:pPr lvl="1"/>
            <a:r>
              <a:rPr lang="en-US" altLang="zh-CN" sz="1800" dirty="0"/>
              <a:t>S = {1, 2, </a:t>
            </a:r>
            <a:r>
              <a:rPr lang="en-US" altLang="zh-CN" sz="1800" dirty="0" smtClean="0"/>
              <a:t>…}</a:t>
            </a:r>
            <a:endParaRPr lang="en-US" altLang="zh-CN" sz="1800" dirty="0"/>
          </a:p>
          <a:p>
            <a:r>
              <a:rPr lang="en-US" altLang="en-US" b="1" dirty="0" smtClean="0"/>
              <a:t>Set-builder</a:t>
            </a:r>
            <a:r>
              <a:rPr lang="en-US" altLang="en-US" dirty="0" smtClean="0"/>
              <a:t> notation:</a:t>
            </a:r>
          </a:p>
          <a:p>
            <a:pPr lvl="1"/>
            <a:r>
              <a:rPr lang="en-US" altLang="en-US" sz="1800" dirty="0" smtClean="0"/>
              <a:t>{ x </a:t>
            </a:r>
            <a:r>
              <a:rPr lang="en-US" altLang="en-US" sz="1800" dirty="0" smtClean="0">
                <a:sym typeface="Symbol" panose="05050102010706020507" pitchFamily="18" charset="2"/>
              </a:rPr>
              <a:t> </a:t>
            </a:r>
            <a:r>
              <a:rPr lang="en-US" altLang="en-US" sz="1800" dirty="0" smtClean="0"/>
              <a:t>S | P(x) } where the </a:t>
            </a:r>
            <a:r>
              <a:rPr lang="en-US" altLang="en-US" sz="1800" dirty="0"/>
              <a:t>“|” is read “such that</a:t>
            </a:r>
            <a:r>
              <a:rPr lang="en-US" altLang="en-US" sz="1800" dirty="0" smtClean="0"/>
              <a:t>”.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S </a:t>
            </a:r>
            <a:r>
              <a:rPr lang="en-US" altLang="zh-CN" sz="1800" dirty="0"/>
              <a:t>= </a:t>
            </a:r>
            <a:r>
              <a:rPr lang="en-US" altLang="zh-CN" sz="1800" dirty="0" smtClean="0"/>
              <a:t>{</a:t>
            </a:r>
            <a:r>
              <a:rPr lang="en-US" altLang="en-US" sz="1800" dirty="0"/>
              <a:t>x </a:t>
            </a:r>
            <a:r>
              <a:rPr lang="en-US" altLang="en-US" sz="1800" dirty="0">
                <a:sym typeface="Symbol" panose="05050102010706020507" pitchFamily="18" charset="2"/>
              </a:rPr>
              <a:t> </a:t>
            </a:r>
            <a:r>
              <a:rPr lang="en-US" altLang="en-US" sz="1800" dirty="0"/>
              <a:t>S | </a:t>
            </a:r>
            <a:r>
              <a:rPr lang="en-US" altLang="en-US" sz="1800" dirty="0" smtClean="0"/>
              <a:t>x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≥1</a:t>
            </a:r>
            <a:r>
              <a:rPr lang="en-US" altLang="en-US" sz="1800" dirty="0" smtClean="0"/>
              <a:t> </a:t>
            </a:r>
            <a:r>
              <a:rPr lang="en-US" altLang="zh-CN" sz="1800" dirty="0" smtClean="0"/>
              <a:t>}</a:t>
            </a:r>
            <a:endParaRPr lang="en-US" altLang="zh-CN" sz="1800" dirty="0"/>
          </a:p>
          <a:p>
            <a:pPr lvl="1"/>
            <a:r>
              <a:rPr lang="en-US" altLang="zh-CN" sz="1800" dirty="0"/>
              <a:t>S = {</a:t>
            </a:r>
            <a:r>
              <a:rPr lang="en-US" altLang="en-US" sz="1800" dirty="0"/>
              <a:t>x </a:t>
            </a:r>
            <a:r>
              <a:rPr lang="en-US" altLang="en-US" sz="1800" dirty="0">
                <a:sym typeface="Symbol" panose="05050102010706020507" pitchFamily="18" charset="2"/>
              </a:rPr>
              <a:t> </a:t>
            </a:r>
            <a:r>
              <a:rPr lang="en-US" altLang="en-US" sz="1800" dirty="0"/>
              <a:t>S | 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≤ x ≤100</a:t>
            </a:r>
            <a:r>
              <a:rPr lang="en-US" altLang="zh-CN" sz="1800" dirty="0" smtClean="0"/>
              <a:t>}</a:t>
            </a:r>
            <a:endParaRPr lang="en-US" altLang="zh-CN" sz="1800" dirty="0"/>
          </a:p>
          <a:p>
            <a:endParaRPr lang="en-US" altLang="en-US" dirty="0" smtClean="0"/>
          </a:p>
          <a:p>
            <a:pPr marL="0" indent="0" algn="ctr">
              <a:buFontTx/>
              <a:buNone/>
            </a:pPr>
            <a:r>
              <a:rPr lang="en-US" altLang="zh-CN" dirty="0" smtClean="0"/>
              <a:t>	</a:t>
            </a:r>
            <a:endParaRPr lang="en-US" altLang="en-US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8669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 Equality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We have known that by the axiom of extension, sets 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are equal if, and only if, they have exactly the same elements.</a:t>
            </a:r>
            <a:br>
              <a:rPr lang="en-US" altLang="en-US" smtClean="0"/>
            </a:br>
            <a:endParaRPr lang="en-US" altLang="en-US" smtClean="0"/>
          </a:p>
          <a:p>
            <a:pPr marL="0" indent="0"/>
            <a:r>
              <a:rPr lang="en-US" altLang="en-US" smtClean="0"/>
              <a:t>We restate this as a definition that uses the language of subsets.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962400"/>
            <a:ext cx="801687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3 – </a:t>
            </a:r>
            <a:r>
              <a:rPr lang="en-US" altLang="en-US" i="1" smtClean="0"/>
              <a:t>Set Equality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Define sets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as follows: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i="1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i="1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Is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?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olidFill>
                  <a:srgbClr val="00ADEE"/>
                </a:solidFill>
              </a:rPr>
              <a:t>Solution: 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Yes. To prove this, both subset relations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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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must be proved.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51075"/>
            <a:ext cx="4800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3 – </a:t>
            </a:r>
            <a:r>
              <a:rPr lang="en-US" altLang="en-US" i="1" smtClean="0"/>
              <a:t>Solution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2088"/>
            <a:ext cx="8382000" cy="5256212"/>
          </a:xfrm>
          <a:noFill/>
        </p:spPr>
        <p:txBody>
          <a:bodyPr/>
          <a:lstStyle/>
          <a:p>
            <a:pPr marL="0" indent="0"/>
            <a:r>
              <a:rPr lang="en-US" altLang="en-US" b="1" dirty="0" smtClean="0"/>
              <a:t>Part 1, Proof That</a:t>
            </a:r>
            <a:r>
              <a:rPr lang="en-US" altLang="en-US" b="1" i="1" dirty="0" smtClean="0"/>
              <a:t> A </a:t>
            </a:r>
            <a:r>
              <a:rPr lang="en-US" altLang="en-US" b="1" dirty="0" smtClean="0">
                <a:sym typeface="Symbol" panose="05050102010706020507" pitchFamily="18" charset="2"/>
              </a:rPr>
              <a:t>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b="1" i="1" dirty="0" smtClean="0"/>
              <a:t>B</a:t>
            </a:r>
            <a:r>
              <a:rPr lang="en-US" altLang="en-US" b="1" dirty="0" smtClean="0"/>
              <a:t>:</a:t>
            </a:r>
          </a:p>
          <a:p>
            <a:pPr marL="0" indent="0"/>
            <a:r>
              <a:rPr lang="en-US" altLang="en-US" dirty="0" smtClean="0"/>
              <a:t>Suppose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is a particular but arbitrarily chosen element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.</a:t>
            </a:r>
          </a:p>
          <a:p>
            <a:pPr marL="0" indent="0"/>
            <a:endParaRPr lang="en-US" altLang="en-US" sz="1000" i="1" dirty="0" smtClean="0"/>
          </a:p>
          <a:p>
            <a:pPr marL="0" indent="0"/>
            <a:r>
              <a:rPr lang="en-US" altLang="en-US" dirty="0" smtClean="0"/>
              <a:t>By definition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there is an integer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such that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= 2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.</a:t>
            </a:r>
          </a:p>
          <a:p>
            <a:pPr marL="0" indent="0"/>
            <a:endParaRPr lang="en-US" altLang="en-US" sz="1000" dirty="0" smtClean="0"/>
          </a:p>
          <a:p>
            <a:pPr marL="0" indent="0"/>
            <a:r>
              <a:rPr lang="en-US" altLang="en-US" dirty="0" smtClean="0"/>
              <a:t>Let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+ 1.  Then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is an integer because it is a sum of integers.</a:t>
            </a:r>
          </a:p>
          <a:p>
            <a:pPr marL="0" indent="0"/>
            <a:endParaRPr lang="en-US" altLang="en-US" sz="1000" dirty="0"/>
          </a:p>
          <a:p>
            <a:pPr marL="0" indent="0"/>
            <a:r>
              <a:rPr lang="en-US" altLang="en-US" dirty="0" smtClean="0"/>
              <a:t>Also 2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– 2 = 2(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+ 1) – 2 = </a:t>
            </a:r>
            <a:r>
              <a:rPr lang="en-US" altLang="en-US" i="1" dirty="0" smtClean="0"/>
              <a:t>2a</a:t>
            </a:r>
            <a:r>
              <a:rPr lang="en-US" altLang="en-US" dirty="0" smtClean="0"/>
              <a:t> + 2 – 2 = 2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</a:t>
            </a:r>
          </a:p>
          <a:p>
            <a:pPr marL="0" indent="0"/>
            <a:r>
              <a:rPr lang="en-US" altLang="en-US" dirty="0" smtClean="0"/>
              <a:t>Thus, by definition of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is an element of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.</a:t>
            </a:r>
          </a:p>
          <a:p>
            <a:pPr marL="0" indent="0"/>
            <a:endParaRPr lang="en-US" altLang="en-US" dirty="0"/>
          </a:p>
          <a:p>
            <a:pPr marL="0" indent="0"/>
            <a:r>
              <a:rPr lang="en-US" altLang="en-US" b="1" dirty="0" smtClean="0"/>
              <a:t>Part 2, Proof That</a:t>
            </a:r>
            <a:r>
              <a:rPr lang="en-US" altLang="en-US" b="1" i="1" dirty="0" smtClean="0"/>
              <a:t> B </a:t>
            </a:r>
            <a:r>
              <a:rPr lang="en-US" altLang="en-US" b="1" dirty="0" smtClean="0"/>
              <a:t>⊆</a:t>
            </a:r>
            <a:r>
              <a:rPr lang="en-US" altLang="en-US" b="1" i="1" dirty="0" smtClean="0"/>
              <a:t> A</a:t>
            </a:r>
            <a:r>
              <a:rPr lang="en-US" altLang="en-US" b="1" dirty="0" smtClean="0"/>
              <a:t>:</a:t>
            </a:r>
          </a:p>
          <a:p>
            <a:pPr marL="0" indent="0"/>
            <a:r>
              <a:rPr lang="en-US" altLang="en-US" dirty="0" smtClean="0"/>
              <a:t>Similarly we can prove that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⊆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. Hence </a:t>
            </a:r>
            <a:r>
              <a:rPr lang="en-US" altLang="en-US" i="1" dirty="0" smtClean="0"/>
              <a:t>A </a:t>
            </a:r>
            <a:r>
              <a:rPr lang="en-US" altLang="en-US" dirty="0" smtClean="0"/>
              <a:t>=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.</a:t>
            </a:r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sz="1000" i="1" dirty="0" smtClean="0"/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6" name="Rectangle 5"/>
          <p:cNvSpPr/>
          <p:nvPr/>
        </p:nvSpPr>
        <p:spPr>
          <a:xfrm>
            <a:off x="8207375" y="6096000"/>
            <a:ext cx="1651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Venn Diagrams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If sets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are represented as regions in the plane, relationships between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can be represented by pictures, called </a:t>
            </a:r>
            <a:r>
              <a:rPr lang="en-US" altLang="en-US" b="1" dirty="0" smtClean="0"/>
              <a:t>Venn diagrams,</a:t>
            </a:r>
            <a:r>
              <a:rPr lang="en-US" altLang="en-US" dirty="0" smtClean="0"/>
              <a:t> that were introduced by the British mathematician John Venn in 1881.</a:t>
            </a:r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For instance, the relationship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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can be pictured in one of two ways, as shown below.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292576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3773488" y="6049963"/>
            <a:ext cx="903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/>
              <a:t>A </a:t>
            </a:r>
            <a:r>
              <a:rPr lang="en-US" altLang="en-US" sz="1400"/>
              <a:t>⊆</a:t>
            </a:r>
            <a:r>
              <a:rPr lang="en-US" altLang="en-US" sz="1400" i="1"/>
              <a:t> B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Venn Diagrams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The relationship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  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can be represented in three different ways with Venn diagrams, as shown below.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574800"/>
            <a:ext cx="198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3732213" y="4746625"/>
            <a:ext cx="903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/>
              <a:t>A    </a:t>
            </a:r>
            <a:r>
              <a:rPr lang="en-US" altLang="en-US" sz="1000" i="1"/>
              <a:t> </a:t>
            </a:r>
            <a:r>
              <a:rPr lang="en-US" altLang="en-US" sz="1400" i="1"/>
              <a:t>B</a:t>
            </a:r>
            <a:endParaRPr lang="en-US" altLang="en-US" sz="1400"/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4800600"/>
            <a:ext cx="1349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13038"/>
            <a:ext cx="56229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 smtClean="0"/>
              <a:t>Example 4 – </a:t>
            </a:r>
            <a:r>
              <a:rPr lang="en-US" altLang="en-US" sz="2900" i="1" smtClean="0"/>
              <a:t>Relations among Sets of Numbers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Since </a:t>
            </a:r>
            <a:r>
              <a:rPr lang="en-US" altLang="en-US" b="1" smtClean="0"/>
              <a:t>Z</a:t>
            </a:r>
            <a:r>
              <a:rPr lang="en-US" altLang="en-US" smtClean="0"/>
              <a:t>, </a:t>
            </a:r>
            <a:r>
              <a:rPr lang="en-US" altLang="en-US" b="1" smtClean="0"/>
              <a:t>Q</a:t>
            </a:r>
            <a:r>
              <a:rPr lang="en-US" altLang="en-US" smtClean="0"/>
              <a:t>, and </a:t>
            </a:r>
            <a:r>
              <a:rPr lang="en-US" altLang="en-US" b="1" smtClean="0"/>
              <a:t>R</a:t>
            </a:r>
            <a:r>
              <a:rPr lang="en-US" altLang="en-US" smtClean="0"/>
              <a:t> denote the sets of integers, rational numbers, and real numbers, respectively, </a:t>
            </a:r>
            <a:r>
              <a:rPr lang="en-US" altLang="en-US" b="1" smtClean="0"/>
              <a:t>Z</a:t>
            </a:r>
            <a:r>
              <a:rPr lang="en-US" altLang="en-US" smtClean="0"/>
              <a:t> is a subset of </a:t>
            </a:r>
            <a:r>
              <a:rPr lang="en-US" altLang="en-US" b="1" smtClean="0"/>
              <a:t>Q</a:t>
            </a:r>
            <a:r>
              <a:rPr lang="en-US" altLang="en-US" smtClean="0"/>
              <a:t> because every integer is rational (any integer </a:t>
            </a:r>
            <a:r>
              <a:rPr lang="en-US" altLang="en-US" i="1" smtClean="0"/>
              <a:t>n</a:t>
            </a:r>
            <a:r>
              <a:rPr lang="en-US" altLang="en-US" smtClean="0"/>
              <a:t> can be written in the form   ).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b="1" smtClean="0"/>
              <a:t>Q</a:t>
            </a:r>
            <a:r>
              <a:rPr lang="en-US" altLang="en-US" smtClean="0"/>
              <a:t> is a subset of </a:t>
            </a:r>
            <a:r>
              <a:rPr lang="en-US" altLang="en-US" b="1" smtClean="0"/>
              <a:t>R</a:t>
            </a:r>
            <a:r>
              <a:rPr lang="en-US" altLang="en-US" smtClean="0"/>
              <a:t> because every rational number is real (any rational number can be represented as a length on the number line).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b="1" smtClean="0"/>
              <a:t>Z</a:t>
            </a:r>
            <a:r>
              <a:rPr lang="en-US" altLang="en-US" smtClean="0"/>
              <a:t> is a proper subset of </a:t>
            </a:r>
            <a:r>
              <a:rPr lang="en-US" altLang="en-US" b="1" smtClean="0"/>
              <a:t>Q</a:t>
            </a:r>
            <a:r>
              <a:rPr lang="en-US" altLang="en-US" smtClean="0"/>
              <a:t> because there are rational numbers that are not integers (for example,  ).</a:t>
            </a:r>
          </a:p>
          <a:p>
            <a:pPr marL="0" indent="0"/>
            <a:endParaRPr lang="en-US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28900"/>
            <a:ext cx="1412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5451475"/>
            <a:ext cx="1301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b="1" dirty="0" smtClean="0"/>
              <a:t>Q</a:t>
            </a:r>
            <a:r>
              <a:rPr lang="en-US" altLang="en-US" dirty="0" smtClean="0"/>
              <a:t> is a proper subset of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because there are real numbers that are not rational (for example,     ).</a:t>
            </a:r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This is shown diagrammatically below.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15906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905000"/>
            <a:ext cx="3127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317500" y="203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00">
                <a:solidFill>
                  <a:schemeClr val="bg1"/>
                </a:solidFill>
              </a:rPr>
              <a:t>Example 4 – </a:t>
            </a:r>
            <a:r>
              <a:rPr lang="en-US" altLang="en-US" sz="2900" i="1">
                <a:solidFill>
                  <a:schemeClr val="bg1"/>
                </a:solidFill>
              </a:rPr>
              <a:t>Relations among Sets of Numbers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Operations on Sets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Most mathematical discussions are carried on within some context. For example, in a certain situation all sets being considered might be sets of real numbers.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In such a situation, the set of real numbers would be called a </a:t>
            </a:r>
            <a:r>
              <a:rPr lang="en-US" altLang="en-US" b="1" smtClean="0"/>
              <a:t>universal set </a:t>
            </a:r>
            <a:r>
              <a:rPr lang="en-US" altLang="en-US" smtClean="0"/>
              <a:t>or a </a:t>
            </a:r>
            <a:r>
              <a:rPr lang="en-US" altLang="en-US" b="1" smtClean="0"/>
              <a:t>universe of discourse </a:t>
            </a:r>
            <a:r>
              <a:rPr lang="en-US" altLang="en-US" smtClean="0"/>
              <a:t>for the</a:t>
            </a:r>
            <a:br>
              <a:rPr lang="en-US" altLang="en-US" smtClean="0"/>
            </a:br>
            <a:r>
              <a:rPr lang="en-US" altLang="en-US" smtClean="0"/>
              <a:t>discussion.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Operations on Sets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  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24058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Operations on Sets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Venn diagram representations for union, intersection, difference, and complement are shown below.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0825"/>
            <a:ext cx="80502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762000" y="4419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Shaded region</a:t>
            </a:r>
          </a:p>
          <a:p>
            <a:pPr eaLnBrk="1" hangingPunct="1"/>
            <a:r>
              <a:rPr lang="en-US" altLang="en-US" sz="1400"/>
              <a:t>represents </a:t>
            </a:r>
            <a:r>
              <a:rPr lang="en-US" altLang="en-US" sz="1400" i="1"/>
              <a:t>A </a:t>
            </a:r>
            <a:r>
              <a:rPr lang="en-US" altLang="en-US" sz="1400" b="1">
                <a:sym typeface="Symbol" panose="05050102010706020507" pitchFamily="18" charset="2"/>
              </a:rPr>
              <a:t></a:t>
            </a:r>
            <a:r>
              <a:rPr lang="en-US" altLang="en-US"/>
              <a:t> </a:t>
            </a:r>
            <a:r>
              <a:rPr lang="en-US" altLang="en-US" sz="1400" i="1"/>
              <a:t>B.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2819400" y="44323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Shaded region</a:t>
            </a:r>
          </a:p>
          <a:p>
            <a:pPr eaLnBrk="1" hangingPunct="1"/>
            <a:r>
              <a:rPr lang="en-US" altLang="en-US" sz="1400"/>
              <a:t>represents </a:t>
            </a:r>
            <a:r>
              <a:rPr lang="en-US" altLang="en-US" sz="1400" i="1"/>
              <a:t>A </a:t>
            </a:r>
            <a:r>
              <a:rPr lang="en-US" altLang="en-US" sz="1400" b="1">
                <a:sym typeface="Symbol" panose="05050102010706020507" pitchFamily="18" charset="2"/>
              </a:rPr>
              <a:t>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sz="1400" i="1"/>
              <a:t>B.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4953000" y="44450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Shaded region</a:t>
            </a:r>
          </a:p>
          <a:p>
            <a:pPr eaLnBrk="1" hangingPunct="1"/>
            <a:r>
              <a:rPr lang="en-US" altLang="en-US" sz="1400"/>
              <a:t>represents </a:t>
            </a:r>
            <a:r>
              <a:rPr lang="en-US" altLang="en-US" sz="1400" i="1"/>
              <a:t>B </a:t>
            </a:r>
            <a:r>
              <a:rPr lang="en-US" altLang="en-US" sz="1400"/>
              <a:t>–</a:t>
            </a:r>
            <a:r>
              <a:rPr lang="en-US" altLang="en-US" sz="1400" i="1"/>
              <a:t> A.</a:t>
            </a:r>
            <a:endParaRPr lang="en-US" altLang="en-US" sz="1400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010400" y="44450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Shaded region</a:t>
            </a:r>
          </a:p>
          <a:p>
            <a:pPr eaLnBrk="1" hangingPunct="1"/>
            <a:r>
              <a:rPr lang="en-US" altLang="en-US" sz="1400"/>
              <a:t>represents </a:t>
            </a:r>
            <a:r>
              <a:rPr lang="en-US" altLang="en-US" sz="1400" i="1"/>
              <a:t>A</a:t>
            </a:r>
            <a:r>
              <a:rPr lang="en-US" altLang="en-US" sz="1400" i="1" baseline="30000"/>
              <a:t>c</a:t>
            </a:r>
            <a:r>
              <a:rPr lang="en-US" altLang="en-US" sz="1400" i="1"/>
              <a:t>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Subsets: Proof and Disproof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We begin by rewriting what it means for a set </a:t>
            </a:r>
            <a:r>
              <a:rPr lang="en-US" altLang="en-US" i="1" smtClean="0"/>
              <a:t>A</a:t>
            </a:r>
            <a:r>
              <a:rPr lang="en-US" altLang="en-US" smtClean="0"/>
              <a:t> to be a subset of a set </a:t>
            </a:r>
            <a:r>
              <a:rPr lang="en-US" altLang="en-US" i="1" smtClean="0"/>
              <a:t>B</a:t>
            </a:r>
            <a:r>
              <a:rPr lang="en-US" altLang="en-US" smtClean="0"/>
              <a:t> as a formal universal conditional statement: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The negation is, therefore, existential: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2513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8006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100" smtClean="0"/>
              <a:t>Example 5 – </a:t>
            </a:r>
            <a:r>
              <a:rPr lang="en-US" altLang="en-US" sz="2100" i="1" smtClean="0"/>
              <a:t>Unions, Intersections, Differences, and Complements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Let the universal set be the set </a:t>
            </a:r>
            <a:r>
              <a:rPr lang="en-US" altLang="en-US" i="1" smtClean="0"/>
              <a:t>U</a:t>
            </a:r>
            <a:r>
              <a:rPr lang="en-US" altLang="en-US" smtClean="0"/>
              <a:t> = {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, </a:t>
            </a:r>
            <a:r>
              <a:rPr lang="en-US" altLang="en-US" i="1" smtClean="0"/>
              <a:t>c</a:t>
            </a:r>
            <a:r>
              <a:rPr lang="en-US" altLang="en-US" smtClean="0"/>
              <a:t>, </a:t>
            </a:r>
            <a:r>
              <a:rPr lang="en-US" altLang="en-US" i="1" smtClean="0"/>
              <a:t>d</a:t>
            </a:r>
            <a:r>
              <a:rPr lang="en-US" altLang="en-US" smtClean="0"/>
              <a:t>, </a:t>
            </a:r>
            <a:r>
              <a:rPr lang="en-US" altLang="en-US" i="1" smtClean="0"/>
              <a:t>e</a:t>
            </a:r>
            <a:r>
              <a:rPr lang="en-US" altLang="en-US" smtClean="0"/>
              <a:t>, </a:t>
            </a:r>
            <a:r>
              <a:rPr lang="en-US" altLang="en-US" i="1" smtClean="0"/>
              <a:t>f</a:t>
            </a:r>
            <a:r>
              <a:rPr lang="en-US" altLang="en-US" smtClean="0"/>
              <a:t>, </a:t>
            </a:r>
            <a:r>
              <a:rPr lang="en-US" altLang="en-US" i="1" smtClean="0"/>
              <a:t>g</a:t>
            </a:r>
            <a:r>
              <a:rPr lang="en-US" altLang="en-US" smtClean="0"/>
              <a:t>} and let </a:t>
            </a:r>
            <a:r>
              <a:rPr lang="en-US" altLang="en-US" i="1" smtClean="0"/>
              <a:t>A</a:t>
            </a:r>
            <a:r>
              <a:rPr lang="en-US" altLang="en-US" smtClean="0"/>
              <a:t> = {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c</a:t>
            </a:r>
            <a:r>
              <a:rPr lang="en-US" altLang="en-US" smtClean="0"/>
              <a:t>, </a:t>
            </a:r>
            <a:r>
              <a:rPr lang="en-US" altLang="en-US" i="1" smtClean="0"/>
              <a:t>e</a:t>
            </a:r>
            <a:r>
              <a:rPr lang="en-US" altLang="en-US" smtClean="0"/>
              <a:t>, </a:t>
            </a:r>
            <a:r>
              <a:rPr lang="en-US" altLang="en-US" i="1" smtClean="0"/>
              <a:t>g</a:t>
            </a:r>
            <a:r>
              <a:rPr lang="en-US" altLang="en-US" smtClean="0"/>
              <a:t>} and </a:t>
            </a:r>
            <a:r>
              <a:rPr lang="en-US" altLang="en-US" i="1" smtClean="0"/>
              <a:t>B</a:t>
            </a:r>
            <a:r>
              <a:rPr lang="en-US" altLang="en-US" smtClean="0"/>
              <a:t> = {</a:t>
            </a:r>
            <a:r>
              <a:rPr lang="en-US" altLang="en-US" i="1" smtClean="0"/>
              <a:t>d</a:t>
            </a:r>
            <a:r>
              <a:rPr lang="en-US" altLang="en-US" smtClean="0"/>
              <a:t>, </a:t>
            </a:r>
            <a:r>
              <a:rPr lang="en-US" altLang="en-US" i="1" smtClean="0"/>
              <a:t>e</a:t>
            </a:r>
            <a:r>
              <a:rPr lang="en-US" altLang="en-US" smtClean="0"/>
              <a:t>, </a:t>
            </a:r>
            <a:r>
              <a:rPr lang="en-US" altLang="en-US" i="1" smtClean="0"/>
              <a:t>f</a:t>
            </a:r>
            <a:r>
              <a:rPr lang="en-US" altLang="en-US" smtClean="0"/>
              <a:t>, </a:t>
            </a:r>
            <a:r>
              <a:rPr lang="en-US" altLang="en-US" i="1" smtClean="0"/>
              <a:t>g</a:t>
            </a:r>
            <a:r>
              <a:rPr lang="en-US" altLang="en-US" smtClean="0"/>
              <a:t>}. Find </a:t>
            </a:r>
            <a:r>
              <a:rPr lang="en-US" altLang="en-US" i="1" smtClean="0"/>
              <a:t>A</a:t>
            </a:r>
            <a:r>
              <a:rPr lang="en-US" altLang="en-US" smtClean="0"/>
              <a:t> </a:t>
            </a:r>
            <a:r>
              <a:rPr lang="en-US" altLang="en-US" b="1" smtClean="0">
                <a:sym typeface="Symbol" panose="05050102010706020507" pitchFamily="18" charset="2"/>
              </a:rPr>
              <a:t></a:t>
            </a:r>
            <a:r>
              <a:rPr lang="en-US" altLang="en-US" smtClean="0"/>
              <a:t> </a:t>
            </a:r>
            <a:r>
              <a:rPr lang="en-US" altLang="en-US" i="1" smtClean="0"/>
              <a:t>B</a:t>
            </a:r>
            <a:r>
              <a:rPr lang="en-US" altLang="en-US" smtClean="0"/>
              <a:t>, </a:t>
            </a:r>
            <a:r>
              <a:rPr lang="en-US" altLang="en-US" i="1" smtClean="0"/>
              <a:t>A</a:t>
            </a:r>
            <a:r>
              <a:rPr lang="en-US" altLang="en-US" b="1" smtClean="0"/>
              <a:t> </a:t>
            </a:r>
            <a:r>
              <a:rPr lang="en-US" altLang="en-US" b="1" smtClean="0">
                <a:sym typeface="Symbol" panose="05050102010706020507" pitchFamily="18" charset="2"/>
              </a:rPr>
              <a:t></a:t>
            </a:r>
            <a:r>
              <a:rPr lang="en-US" altLang="en-US" b="1" smtClean="0"/>
              <a:t> </a:t>
            </a:r>
            <a:r>
              <a:rPr lang="en-US" altLang="en-US" i="1" smtClean="0"/>
              <a:t>B</a:t>
            </a:r>
            <a:r>
              <a:rPr lang="en-US" altLang="en-US" smtClean="0"/>
              <a:t>, </a:t>
            </a:r>
          </a:p>
          <a:p>
            <a:pPr marL="0" indent="0"/>
            <a:r>
              <a:rPr lang="en-US" altLang="en-US" i="1" smtClean="0"/>
              <a:t>B</a:t>
            </a:r>
            <a:r>
              <a:rPr lang="en-US" altLang="en-US" smtClean="0"/>
              <a:t> – </a:t>
            </a:r>
            <a:r>
              <a:rPr lang="en-US" altLang="en-US" i="1" smtClean="0"/>
              <a:t>A</a:t>
            </a:r>
            <a:r>
              <a:rPr lang="en-US" altLang="en-US" smtClean="0"/>
              <a:t>, and </a:t>
            </a:r>
            <a:r>
              <a:rPr lang="en-US" altLang="en-US" i="1" smtClean="0"/>
              <a:t>A</a:t>
            </a:r>
            <a:r>
              <a:rPr lang="en-US" altLang="en-US" i="1" baseline="30000" smtClean="0"/>
              <a:t>c</a:t>
            </a:r>
            <a:r>
              <a:rPr lang="en-US" altLang="en-US" smtClean="0"/>
              <a:t>.</a:t>
            </a:r>
          </a:p>
          <a:p>
            <a:pPr marL="0" indent="0"/>
            <a:endParaRPr lang="en-US" altLang="en-US" smtClean="0"/>
          </a:p>
          <a:p>
            <a:pPr marL="0" indent="0" eaLnBrk="1" hangingPunct="1"/>
            <a:r>
              <a:rPr lang="en-US" altLang="en-US" smtClean="0">
                <a:solidFill>
                  <a:srgbClr val="00ADEE"/>
                </a:solidFill>
              </a:rPr>
              <a:t>Solution: 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3086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4343400"/>
            <a:ext cx="182403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5011738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627688"/>
            <a:ext cx="174783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Operations on Sets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There is a convenient notation for subsets of real numbers that are intervals.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Observe that the notation for the interval (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) is identical</a:t>
            </a:r>
            <a:br>
              <a:rPr lang="en-US" altLang="en-US" smtClean="0"/>
            </a:br>
            <a:r>
              <a:rPr lang="en-US" altLang="en-US" smtClean="0"/>
              <a:t>to the notation for the ordered pair (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). However, context</a:t>
            </a:r>
            <a:br>
              <a:rPr lang="en-US" altLang="en-US" smtClean="0"/>
            </a:br>
            <a:r>
              <a:rPr lang="en-US" altLang="en-US" smtClean="0"/>
              <a:t>makes it unlikely that the two will be confused.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408238"/>
            <a:ext cx="72405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Example 6 – </a:t>
            </a:r>
            <a:r>
              <a:rPr lang="en-US" altLang="en-US" sz="3600" i="1" smtClean="0"/>
              <a:t>An Example with Intervals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Let the universal set be the set </a:t>
            </a:r>
            <a:r>
              <a:rPr lang="en-US" altLang="en-US" b="1" smtClean="0"/>
              <a:t>R</a:t>
            </a:r>
            <a:r>
              <a:rPr lang="en-US" altLang="en-US" smtClean="0"/>
              <a:t> of all real numbers and let</a:t>
            </a:r>
            <a:endParaRPr lang="en-US" altLang="en-US" i="1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i="1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These sets are shown on the number lines below.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Find </a:t>
            </a:r>
            <a:r>
              <a:rPr lang="en-US" altLang="en-US" i="1" smtClean="0"/>
              <a:t>A </a:t>
            </a:r>
            <a:r>
              <a:rPr lang="en-US" altLang="en-US" b="1" smtClean="0">
                <a:sym typeface="Symbol" panose="05050102010706020507" pitchFamily="18" charset="2"/>
              </a:rPr>
              <a:t></a:t>
            </a:r>
            <a:r>
              <a:rPr lang="en-US" altLang="en-US" smtClean="0">
                <a:sym typeface="Symbol" panose="05050102010706020507" pitchFamily="18" charset="2"/>
              </a:rPr>
              <a:t> </a:t>
            </a:r>
            <a:r>
              <a:rPr lang="en-US" altLang="en-US" i="1" smtClean="0"/>
              <a:t>B</a:t>
            </a:r>
            <a:r>
              <a:rPr lang="en-US" altLang="en-US" smtClean="0"/>
              <a:t>, </a:t>
            </a:r>
            <a:r>
              <a:rPr lang="en-US" altLang="en-US" i="1" smtClean="0"/>
              <a:t>A </a:t>
            </a:r>
            <a:r>
              <a:rPr lang="en-US" altLang="en-US" b="1" smtClean="0">
                <a:sym typeface="Symbol" panose="05050102010706020507" pitchFamily="18" charset="2"/>
              </a:rPr>
              <a:t></a:t>
            </a:r>
            <a:r>
              <a:rPr lang="en-US" altLang="en-US" smtClean="0"/>
              <a:t> </a:t>
            </a:r>
            <a:r>
              <a:rPr lang="en-US" altLang="en-US" i="1" smtClean="0"/>
              <a:t>B</a:t>
            </a:r>
            <a:r>
              <a:rPr lang="en-US" altLang="en-US" smtClean="0"/>
              <a:t>, </a:t>
            </a:r>
            <a:r>
              <a:rPr lang="en-US" altLang="en-US" i="1" smtClean="0"/>
              <a:t>B </a:t>
            </a:r>
            <a:r>
              <a:rPr lang="en-US" altLang="en-US" smtClean="0"/>
              <a:t>– </a:t>
            </a:r>
            <a:r>
              <a:rPr lang="en-US" altLang="en-US" i="1" smtClean="0"/>
              <a:t>A</a:t>
            </a:r>
            <a:r>
              <a:rPr lang="en-US" altLang="en-US" smtClean="0"/>
              <a:t>, and </a:t>
            </a:r>
            <a:r>
              <a:rPr lang="en-US" altLang="en-US" i="1" smtClean="0"/>
              <a:t>A</a:t>
            </a:r>
            <a:r>
              <a:rPr lang="en-US" altLang="en-US" i="1" baseline="30000" smtClean="0"/>
              <a:t>c</a:t>
            </a:r>
            <a:r>
              <a:rPr lang="en-US" altLang="en-US" smtClean="0"/>
              <a:t>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3612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02075"/>
            <a:ext cx="28654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6 – </a:t>
            </a:r>
            <a:r>
              <a:rPr lang="en-US" altLang="en-US" i="1" smtClean="0"/>
              <a:t>Solution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2384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77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962400"/>
            <a:ext cx="248443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5075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854700"/>
            <a:ext cx="2438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105400"/>
            <a:ext cx="74453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6 – </a:t>
            </a:r>
            <a:r>
              <a:rPr lang="en-US" altLang="en-US" i="1" smtClean="0"/>
              <a:t>Solution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</p:txBody>
      </p:sp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38375"/>
            <a:ext cx="24304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00200"/>
            <a:ext cx="46402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298825"/>
            <a:ext cx="508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3200400"/>
            <a:ext cx="14859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259263"/>
            <a:ext cx="50593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05288"/>
            <a:ext cx="12573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Operations on Sets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The definitions of unions and intersections for more than two sets are very similar to the definitions for two sets.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13000"/>
            <a:ext cx="67818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Operations on Sets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An alternative notation for                                     and an</a:t>
            </a:r>
            <a:br>
              <a:rPr lang="en-US" altLang="en-US" smtClean="0"/>
            </a:br>
            <a:endParaRPr lang="en-US" altLang="en-US" smtClean="0"/>
          </a:p>
          <a:p>
            <a:pPr marL="0" indent="0"/>
            <a:r>
              <a:rPr lang="en-US" altLang="en-US" smtClean="0"/>
              <a:t>alternative notation for</a:t>
            </a:r>
          </a:p>
        </p:txBody>
      </p:sp>
      <p:pic>
        <p:nvPicPr>
          <p:cNvPr id="389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31925"/>
            <a:ext cx="30257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2262187"/>
            <a:ext cx="29892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For each positive integer </a:t>
            </a:r>
            <a:r>
              <a:rPr lang="en-US" altLang="en-US" i="1" dirty="0" err="1" smtClean="0"/>
              <a:t>i</a:t>
            </a:r>
            <a:r>
              <a:rPr lang="en-US" altLang="en-US" dirty="0" smtClean="0"/>
              <a:t>, let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b="1" dirty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b="1" dirty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Find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 </a:t>
            </a:r>
            <a:r>
              <a:rPr lang="en-US" altLang="en-US" i="1" dirty="0" smtClean="0">
                <a:sym typeface="Symbol" panose="05050102010706020507" pitchFamily="18" charset="2"/>
              </a:rPr>
              <a:t>A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2</a:t>
            </a:r>
            <a:r>
              <a:rPr lang="en-US" altLang="en-US" dirty="0" smtClean="0">
                <a:sym typeface="Symbol" panose="05050102010706020507" pitchFamily="18" charset="2"/>
              </a:rPr>
              <a:t>  </a:t>
            </a:r>
            <a:r>
              <a:rPr lang="en-US" altLang="en-US" i="1" dirty="0" smtClean="0">
                <a:sym typeface="Symbol" panose="05050102010706020507" pitchFamily="18" charset="2"/>
              </a:rPr>
              <a:t>A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3</a:t>
            </a:r>
            <a:r>
              <a:rPr lang="en-US" altLang="en-US" dirty="0" smtClean="0">
                <a:sym typeface="Symbol" panose="05050102010706020507" pitchFamily="18" charset="2"/>
              </a:rPr>
              <a:t>.</a:t>
            </a: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b="1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b="1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Example 7 – </a:t>
            </a:r>
            <a:r>
              <a:rPr lang="en-US" altLang="en-US" sz="2000" i="1" smtClean="0"/>
              <a:t>Finding Unions and Intersections of More than Two Sets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5561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-22910"/>
          <a:stretch>
            <a:fillRect/>
          </a:stretch>
        </p:blipFill>
        <p:spPr bwMode="auto">
          <a:xfrm>
            <a:off x="762000" y="3768725"/>
            <a:ext cx="73406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29527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5097462"/>
            <a:ext cx="26971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45062"/>
            <a:ext cx="28225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943600"/>
            <a:ext cx="10874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For each positive integer </a:t>
            </a:r>
            <a:r>
              <a:rPr lang="en-US" altLang="en-US" i="1" dirty="0" err="1" smtClean="0"/>
              <a:t>i</a:t>
            </a:r>
            <a:r>
              <a:rPr lang="en-US" altLang="en-US" dirty="0" smtClean="0"/>
              <a:t>, let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b="1" dirty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b="1" dirty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Find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dirty="0">
                <a:sym typeface="Symbol" panose="05050102010706020507" pitchFamily="18" charset="2"/>
              </a:rPr>
              <a:t>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i="1" dirty="0" smtClean="0">
                <a:sym typeface="Symbol" panose="05050102010706020507" pitchFamily="18" charset="2"/>
              </a:rPr>
              <a:t>A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2</a:t>
            </a:r>
            <a:r>
              <a:rPr lang="en-US" altLang="en-US" dirty="0" smtClean="0">
                <a:sym typeface="Symbol" panose="05050102010706020507" pitchFamily="18" charset="2"/>
              </a:rPr>
              <a:t>  </a:t>
            </a:r>
            <a:r>
              <a:rPr lang="en-US" altLang="en-US" i="1" dirty="0" smtClean="0">
                <a:sym typeface="Symbol" panose="05050102010706020507" pitchFamily="18" charset="2"/>
              </a:rPr>
              <a:t>A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3</a:t>
            </a:r>
            <a:r>
              <a:rPr lang="en-US" altLang="en-US" dirty="0" smtClean="0">
                <a:sym typeface="Symbol" panose="05050102010706020507" pitchFamily="18" charset="2"/>
              </a:rPr>
              <a:t>.</a:t>
            </a: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b="1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b="1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Example 7 – </a:t>
            </a:r>
            <a:r>
              <a:rPr lang="en-US" altLang="en-US" sz="2000" i="1" smtClean="0"/>
              <a:t>Finding Unions and Intersections of More than Two Sets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5561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06800"/>
            <a:ext cx="63436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89400"/>
            <a:ext cx="3263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4930775"/>
            <a:ext cx="28892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5006975"/>
            <a:ext cx="3273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6049963"/>
            <a:ext cx="1196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47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r>
                  <a:rPr lang="en-US" altLang="en-US" dirty="0" smtClean="0"/>
                  <a:t>For each positive integer </a:t>
                </a:r>
                <a:r>
                  <a:rPr lang="en-US" altLang="en-US" i="1" dirty="0" err="1" smtClean="0"/>
                  <a:t>i</a:t>
                </a:r>
                <a:r>
                  <a:rPr lang="en-US" altLang="en-US" dirty="0" smtClean="0"/>
                  <a:t>, let</a:t>
                </a: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en-US" b="1" dirty="0"/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en-US" b="1" dirty="0"/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r>
                  <a:rPr lang="en-US" altLang="en-US" dirty="0" smtClean="0"/>
                  <a:t>Find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dirty="0" smtClean="0"/>
                  <a:t>.</a:t>
                </a: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en-US" dirty="0"/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en-US" b="1" dirty="0" smtClean="0"/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en-US" dirty="0" smtClean="0">
                  <a:solidFill>
                    <a:srgbClr val="00ADEE"/>
                  </a:solidFill>
                </a:endParaRP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en-US" b="1" dirty="0" smtClean="0"/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11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Example 7 – </a:t>
            </a:r>
            <a:r>
              <a:rPr lang="en-US" altLang="en-US" sz="2000" i="1" smtClean="0"/>
              <a:t>Finding Unions and Intersections of More than Two Sets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5561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-12292"/>
          <a:stretch>
            <a:fillRect/>
          </a:stretch>
        </p:blipFill>
        <p:spPr bwMode="auto">
          <a:xfrm>
            <a:off x="901700" y="3581400"/>
            <a:ext cx="6572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4584700"/>
            <a:ext cx="26511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118100"/>
            <a:ext cx="26781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110163"/>
            <a:ext cx="34639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051550"/>
            <a:ext cx="11334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181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Subsets: Proof and Disproof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A </a:t>
            </a:r>
            <a:r>
              <a:rPr lang="en-US" altLang="en-US" i="1" smtClean="0"/>
              <a:t>proper subset</a:t>
            </a:r>
            <a:r>
              <a:rPr lang="en-US" altLang="en-US" smtClean="0"/>
              <a:t> of a set is a subset that is not equal to its containing set. Thus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4925"/>
            <a:ext cx="56388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r>
                  <a:rPr lang="en-US" altLang="en-US" dirty="0" smtClean="0"/>
                  <a:t>For each positive integer </a:t>
                </a:r>
                <a:r>
                  <a:rPr lang="en-US" altLang="en-US" i="1" dirty="0" err="1" smtClean="0"/>
                  <a:t>i</a:t>
                </a:r>
                <a:r>
                  <a:rPr lang="en-US" altLang="en-US" dirty="0" smtClean="0"/>
                  <a:t>, let</a:t>
                </a: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en-US" b="1" dirty="0"/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en-US" b="1" dirty="0"/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r>
                  <a:rPr lang="en-US" altLang="en-US" dirty="0" smtClean="0"/>
                  <a:t>Find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dirty="0" smtClean="0"/>
                  <a:t>.</a:t>
                </a: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en-US" dirty="0"/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en-US" b="1" dirty="0" smtClean="0"/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en-US" dirty="0" smtClean="0">
                  <a:solidFill>
                    <a:srgbClr val="00ADEE"/>
                  </a:solidFill>
                </a:endParaRP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en-US" b="1" dirty="0" smtClean="0"/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11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Example 7 – </a:t>
            </a:r>
            <a:r>
              <a:rPr lang="en-US" altLang="en-US" sz="2000" i="1" smtClean="0"/>
              <a:t>Finding Unions and Intersections of More than Two Sets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5561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4" b="-14285"/>
          <a:stretch>
            <a:fillRect/>
          </a:stretch>
        </p:blipFill>
        <p:spPr bwMode="auto">
          <a:xfrm>
            <a:off x="5076825" y="4622800"/>
            <a:ext cx="3081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5486400"/>
            <a:ext cx="5857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5537200"/>
            <a:ext cx="37306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36" b="-2856"/>
          <a:stretch>
            <a:fillRect/>
          </a:stretch>
        </p:blipFill>
        <p:spPr bwMode="auto">
          <a:xfrm>
            <a:off x="917575" y="3962400"/>
            <a:ext cx="563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49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Empty Set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We have stated that a set is defined by the elements that compose it. This being so, can there be a set that has no elements? It turns out that it is convenient to allow such a</a:t>
            </a:r>
            <a:br>
              <a:rPr lang="en-US" altLang="en-US" dirty="0" smtClean="0"/>
            </a:br>
            <a:r>
              <a:rPr lang="en-US" altLang="en-US" dirty="0" smtClean="0"/>
              <a:t>set.</a:t>
            </a:r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Because it is unique, we can give it a special name. We call it the </a:t>
            </a:r>
            <a:r>
              <a:rPr lang="en-US" altLang="en-US" b="1" dirty="0" smtClean="0"/>
              <a:t>empty set </a:t>
            </a:r>
            <a:r>
              <a:rPr lang="en-US" altLang="en-US" dirty="0" smtClean="0"/>
              <a:t>(or </a:t>
            </a:r>
            <a:r>
              <a:rPr lang="en-US" altLang="en-US" b="1" dirty="0" smtClean="0"/>
              <a:t>null set</a:t>
            </a:r>
            <a:r>
              <a:rPr lang="en-US" altLang="en-US" dirty="0" smtClean="0"/>
              <a:t>) and denote it by the symbol Ø.</a:t>
            </a:r>
            <a:endParaRPr lang="en-US" altLang="en-US" b="1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Thus {1, 3}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{2, 4} = Ø and 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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| </a:t>
            </a:r>
            <a:r>
              <a:rPr lang="en-US" altLang="en-US" i="1" dirty="0" smtClean="0"/>
              <a:t>x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= –1} = 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Partitions of Sets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In many applications of set theory, sets are divided up into nonoverlapping (or </a:t>
            </a:r>
            <a:r>
              <a:rPr lang="en-US" altLang="en-US" i="1" smtClean="0"/>
              <a:t>disjoint</a:t>
            </a:r>
            <a:r>
              <a:rPr lang="en-US" altLang="en-US" smtClean="0"/>
              <a:t>) pieces. Such a division is called a </a:t>
            </a:r>
            <a:r>
              <a:rPr lang="en-US" altLang="en-US" i="1" smtClean="0"/>
              <a:t>partition</a:t>
            </a:r>
            <a:r>
              <a:rPr lang="en-US" altLang="en-US" smtClean="0"/>
              <a:t>.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57500"/>
            <a:ext cx="82899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9 – </a:t>
            </a:r>
            <a:r>
              <a:rPr lang="en-US" altLang="en-US" i="1" smtClean="0"/>
              <a:t>Disjoint Sets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Let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= {1, 3, 5} and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= {2, 4, 6}. Are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disjoint?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  <a:br>
              <a:rPr lang="en-US" altLang="en-US" dirty="0" smtClean="0">
                <a:solidFill>
                  <a:srgbClr val="00ADEE"/>
                </a:solidFill>
              </a:rPr>
            </a:br>
            <a:r>
              <a:rPr lang="en-US" altLang="en-US" dirty="0" smtClean="0"/>
              <a:t>Yes. By inspection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have no elements in common, or, in other words, {1, 3, 5} </a:t>
            </a:r>
            <a:r>
              <a:rPr lang="en-US" altLang="en-US" b="1" dirty="0" smtClean="0">
                <a:sym typeface="Symbol" panose="05050102010706020507" pitchFamily="18" charset="2"/>
              </a:rPr>
              <a:t></a:t>
            </a:r>
            <a:r>
              <a:rPr lang="en-US" altLang="en-US" dirty="0" smtClean="0"/>
              <a:t> {2, 4, 6} = 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Partitions of Sets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  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259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Example 10 – </a:t>
            </a:r>
            <a:r>
              <a:rPr lang="en-US" altLang="en-US" sz="3800" i="1" smtClean="0"/>
              <a:t>Mutually Disjoint Sets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r>
              <a:rPr lang="en-US" altLang="en-US" dirty="0" smtClean="0"/>
              <a:t>Let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= {3, 5},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= {1, 4, 6},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= {2}. Are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mutually disjoint?</a:t>
            </a:r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endParaRPr lang="en-US" altLang="en-US" dirty="0"/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r>
              <a:rPr lang="en-US" altLang="en-US" dirty="0" smtClean="0"/>
              <a:t>	Yes.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have no elements in common,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have no elements in common,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have no elements in common.</a:t>
            </a:r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>
              <a:tabLst>
                <a:tab pos="342900" algn="l"/>
                <a:tab pos="1371600" algn="l"/>
                <a:tab pos="1547813" algn="l"/>
              </a:tabLst>
            </a:pPr>
            <a:r>
              <a:rPr lang="en-US" altLang="en-US" dirty="0" smtClean="0"/>
              <a:t>Let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= {2, 4, 6},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= {3, 7}, and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= {4, 5}. Are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mutually disjoint?</a:t>
            </a:r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>
              <a:tabLst>
                <a:tab pos="342900" algn="l"/>
                <a:tab pos="1371600" algn="l"/>
                <a:tab pos="1547813" algn="l"/>
              </a:tabLst>
            </a:pPr>
            <a:r>
              <a:rPr lang="en-US" altLang="en-US" b="1" dirty="0"/>
              <a:t>	</a:t>
            </a:r>
            <a:r>
              <a:rPr lang="en-US" altLang="en-US" dirty="0" smtClean="0"/>
              <a:t>No.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both contain 4.</a:t>
            </a:r>
            <a:endParaRPr lang="en-US" altLang="en-US" dirty="0" smtClean="0">
              <a:solidFill>
                <a:srgbClr val="00ADE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Partitions of Sets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Suppose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are the sets of points represented by the regions shown below.</a:t>
            </a:r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Then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are subsets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and</a:t>
            </a:r>
          </a:p>
          <a:p>
            <a:pPr marL="0" indent="0"/>
            <a:r>
              <a:rPr lang="en-US" altLang="en-US" i="1" dirty="0" smtClean="0"/>
              <a:t>A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 </a:t>
            </a:r>
            <a:r>
              <a:rPr lang="en-US" altLang="en-US" dirty="0" smtClean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U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 </a:t>
            </a:r>
            <a:r>
              <a:rPr lang="en-US" altLang="en-US" dirty="0" smtClean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U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 </a:t>
            </a:r>
            <a:r>
              <a:rPr lang="en-US" altLang="en-US" dirty="0" smtClean="0">
                <a:sym typeface="Symbol" panose="05050102010706020507" pitchFamily="18" charset="2"/>
              </a:rPr>
              <a:t></a:t>
            </a:r>
            <a:r>
              <a:rPr lang="en-US" altLang="en-US" dirty="0" smtClean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U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.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66975"/>
            <a:ext cx="24225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3443288" y="443388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A Partition of a Set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Partitions of Sets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Suppose further that boundaries are assigned to the regions representing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in such a way that these sets are mutually disjoint.</a:t>
            </a:r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Then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is called a </a:t>
            </a:r>
            <a:r>
              <a:rPr lang="en-US" altLang="en-US" i="1" dirty="0" smtClean="0"/>
              <a:t>union of mutually disjoint subsets</a:t>
            </a:r>
            <a:r>
              <a:rPr lang="en-US" altLang="en-US" dirty="0" smtClean="0"/>
              <a:t>, and the collection of sets {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} is said to be a</a:t>
            </a:r>
            <a:br>
              <a:rPr lang="en-US" altLang="en-US" dirty="0" smtClean="0"/>
            </a:br>
            <a:r>
              <a:rPr lang="en-US" altLang="en-US" i="1" dirty="0" smtClean="0"/>
              <a:t>partition</a:t>
            </a:r>
            <a:r>
              <a:rPr lang="en-US" altLang="en-US" dirty="0" smtClean="0"/>
              <a:t>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.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279900"/>
            <a:ext cx="80391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11 – </a:t>
            </a:r>
            <a:r>
              <a:rPr lang="en-US" altLang="en-US" i="1" smtClean="0"/>
              <a:t>Partitions of Sets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r>
              <a:rPr lang="en-US" altLang="en-US" dirty="0" smtClean="0"/>
              <a:t>Let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= {1, 2, 3, 4, 5, 6},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= {1, 2},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= {3, 4}, and </a:t>
            </a:r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= {5, 6}. Is {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} a partition of</a:t>
            </a:r>
            <a:r>
              <a:rPr lang="en-US" altLang="en-US" i="1" dirty="0" smtClean="0"/>
              <a:t> A</a:t>
            </a:r>
            <a:r>
              <a:rPr lang="en-US" altLang="en-US" dirty="0" smtClean="0"/>
              <a:t>?</a:t>
            </a:r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endParaRPr lang="en-US" altLang="en-US" dirty="0"/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r>
              <a:rPr lang="en-US" altLang="en-US" dirty="0" smtClean="0"/>
              <a:t>	Yes. By inspection,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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and the sets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are mutually disjoint.</a:t>
            </a:r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11 – </a:t>
            </a:r>
            <a:r>
              <a:rPr lang="en-US" altLang="en-US" i="1" smtClean="0"/>
              <a:t>Solution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r>
              <a:rPr lang="en-US" altLang="en-US" dirty="0" smtClean="0"/>
              <a:t>Let </a:t>
            </a:r>
            <a:r>
              <a:rPr lang="en-US" altLang="en-US" b="1" dirty="0" smtClean="0"/>
              <a:t>Z</a:t>
            </a:r>
            <a:r>
              <a:rPr lang="en-US" altLang="en-US" dirty="0" smtClean="0"/>
              <a:t> be the set of all integers and let</a:t>
            </a:r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endParaRPr lang="en-US" altLang="en-US" sz="2000" dirty="0" smtClean="0"/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endParaRPr lang="en-US" altLang="en-US" sz="2000" dirty="0" smtClean="0"/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endParaRPr lang="en-US" altLang="en-US" sz="2000" dirty="0" smtClean="0"/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endParaRPr lang="en-US" altLang="en-US" sz="2000" dirty="0" smtClean="0"/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r>
              <a:rPr lang="en-US" altLang="en-US" dirty="0" smtClean="0"/>
              <a:t>     Is {</a:t>
            </a:r>
            <a:r>
              <a:rPr lang="en-US" altLang="en-US" i="1" dirty="0" smtClean="0"/>
              <a:t>T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T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T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} a partition of </a:t>
            </a:r>
            <a:r>
              <a:rPr lang="en-US" altLang="en-US" b="1" dirty="0" smtClean="0"/>
              <a:t>Z</a:t>
            </a:r>
            <a:r>
              <a:rPr lang="en-US" altLang="en-US" dirty="0" smtClean="0"/>
              <a:t>?</a:t>
            </a:r>
            <a:endParaRPr lang="en-US" altLang="en-US" dirty="0" smtClean="0">
              <a:solidFill>
                <a:srgbClr val="00ADEE"/>
              </a:solidFill>
            </a:endParaRPr>
          </a:p>
          <a:p>
            <a:endParaRPr lang="en-US" altLang="en-US" sz="1800" dirty="0" smtClean="0">
              <a:solidFill>
                <a:srgbClr val="00ADEE"/>
              </a:solidFill>
            </a:endParaRPr>
          </a:p>
          <a:p>
            <a:r>
              <a:rPr lang="en-US" altLang="en-US" b="1" dirty="0"/>
              <a:t>	</a:t>
            </a:r>
            <a:r>
              <a:rPr lang="en-US" altLang="en-US" dirty="0" smtClean="0"/>
              <a:t>Yes. By the quotient-remainder theorem, every integer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can be represented in exactly one of the three forms</a:t>
            </a:r>
            <a:endParaRPr lang="en-US" altLang="en-US" dirty="0" smtClean="0">
              <a:solidFill>
                <a:srgbClr val="00ADEE"/>
              </a:solidFill>
            </a:endParaRPr>
          </a:p>
          <a:p>
            <a:r>
              <a:rPr lang="en-US" altLang="en-US" dirty="0" smtClean="0">
                <a:solidFill>
                  <a:srgbClr val="00ADEE"/>
                </a:solidFill>
              </a:rPr>
              <a:t>	</a:t>
            </a:r>
          </a:p>
          <a:p>
            <a:r>
              <a:rPr lang="en-US" altLang="en-US" dirty="0" smtClean="0">
                <a:solidFill>
                  <a:srgbClr val="00ADEE"/>
                </a:solidFill>
              </a:rPr>
              <a:t>	</a:t>
            </a:r>
            <a:r>
              <a:rPr lang="en-US" altLang="en-US" dirty="0" smtClean="0"/>
              <a:t>for some integer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.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   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991100"/>
            <a:ext cx="5391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981200"/>
            <a:ext cx="6000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300" dirty="0" smtClean="0"/>
              <a:t>Example</a:t>
            </a:r>
            <a:endParaRPr lang="en-US" altLang="en-US" sz="2300" i="1" dirty="0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Let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= {1} 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 </a:t>
            </a:r>
            <a:r>
              <a:rPr lang="en-US" altLang="en-US" dirty="0"/>
              <a:t>= {</a:t>
            </a:r>
            <a:r>
              <a:rPr lang="en-US" altLang="en-US" dirty="0" smtClean="0"/>
              <a:t>1,2},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 = {1, 2, {1}}.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Is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</a:t>
            </a:r>
            <a:r>
              <a:rPr lang="en-US" altLang="en-US" dirty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?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Is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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?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Is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dirty="0">
                <a:sym typeface="Symbol" panose="05050102010706020507" pitchFamily="18" charset="2"/>
              </a:rPr>
              <a:t>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 smtClean="0"/>
              <a:t>?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Is </a:t>
            </a:r>
            <a:r>
              <a:rPr lang="en-US" altLang="en-US" dirty="0" smtClean="0"/>
              <a:t>1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Is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?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Is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/>
              <a:t>?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>
              <a:solidFill>
                <a:srgbClr val="00ADE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Sets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There are various situations in which it is useful to consider the set of all subsets of a particular set. 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The </a:t>
            </a:r>
            <a:r>
              <a:rPr lang="en-US" altLang="en-US" b="1" smtClean="0"/>
              <a:t>power set axiom</a:t>
            </a:r>
            <a:r>
              <a:rPr lang="en-US" altLang="en-US" smtClean="0"/>
              <a:t> guarantees that this is a set.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352800"/>
            <a:ext cx="78755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12 – </a:t>
            </a:r>
            <a:r>
              <a:rPr lang="en-US" altLang="en-US" i="1" smtClean="0"/>
              <a:t>Power Set of a Set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0" algn="l"/>
                <a:tab pos="1371600" algn="l"/>
                <a:tab pos="1547813" algn="l"/>
              </a:tabLst>
            </a:pPr>
            <a:r>
              <a:rPr lang="en-US" altLang="en-US" dirty="0" smtClean="0"/>
              <a:t>Find the power set of the set 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}. That is, find </a:t>
            </a:r>
            <a:r>
              <a:rPr lang="en-US" altLang="en-US" i="1" dirty="0" smtClean="0"/>
              <a:t>    </a:t>
            </a:r>
            <a:r>
              <a:rPr lang="en-US" altLang="en-US" dirty="0" smtClean="0"/>
              <a:t>({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}).</a:t>
            </a:r>
          </a:p>
          <a:p>
            <a:pPr marL="0" indent="0" eaLnBrk="1" hangingPunct="1">
              <a:tabLst>
                <a:tab pos="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0" algn="l"/>
                <a:tab pos="1371600" algn="l"/>
                <a:tab pos="1547813" algn="l"/>
              </a:tabLst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</a:p>
          <a:p>
            <a:pPr marL="0" indent="0">
              <a:tabLst>
                <a:tab pos="0" algn="l"/>
                <a:tab pos="1371600" algn="l"/>
                <a:tab pos="1547813" algn="l"/>
              </a:tabLst>
            </a:pPr>
            <a:r>
              <a:rPr lang="en-US" altLang="en-US" i="1" dirty="0" smtClean="0"/>
              <a:t>    </a:t>
            </a:r>
            <a:r>
              <a:rPr lang="en-US" altLang="en-US" dirty="0" smtClean="0"/>
              <a:t>({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}) is the set of all subsets of 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}. We know that Ø is a subset of every set, and so Ø </a:t>
            </a:r>
            <a:r>
              <a:rPr lang="en-US" altLang="en-US" dirty="0" smtClean="0">
                <a:sym typeface="Symbol" panose="05050102010706020507" pitchFamily="18" charset="2"/>
              </a:rPr>
              <a:t></a:t>
            </a:r>
            <a:r>
              <a:rPr lang="en-US" altLang="en-US" dirty="0" smtClean="0"/>
              <a:t>  </a:t>
            </a:r>
            <a:r>
              <a:rPr lang="en-US" altLang="en-US" i="1" dirty="0" smtClean="0"/>
              <a:t>   </a:t>
            </a:r>
            <a:r>
              <a:rPr lang="en-US" altLang="en-US" dirty="0" smtClean="0"/>
              <a:t>({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}).</a:t>
            </a:r>
          </a:p>
          <a:p>
            <a:pPr marL="0" indent="0">
              <a:tabLst>
                <a:tab pos="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>
              <a:tabLst>
                <a:tab pos="0" algn="l"/>
                <a:tab pos="1371600" algn="l"/>
                <a:tab pos="1547813" algn="l"/>
              </a:tabLst>
            </a:pPr>
            <a:r>
              <a:rPr lang="en-US" altLang="en-US" dirty="0" smtClean="0"/>
              <a:t>Also any set is a subset of itself, so 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} </a:t>
            </a:r>
            <a:r>
              <a:rPr lang="en-US" altLang="en-US" dirty="0" smtClean="0">
                <a:sym typeface="Symbol" panose="05050102010706020507" pitchFamily="18" charset="2"/>
              </a:rPr>
              <a:t></a:t>
            </a:r>
            <a:r>
              <a:rPr lang="en-US" altLang="en-US" dirty="0" smtClean="0"/>
              <a:t>  </a:t>
            </a:r>
            <a:r>
              <a:rPr lang="en-US" altLang="en-US" i="1" dirty="0" smtClean="0"/>
              <a:t>   </a:t>
            </a:r>
            <a:r>
              <a:rPr lang="en-US" altLang="en-US" dirty="0" smtClean="0"/>
              <a:t>({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}). The only other subsets of 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} are 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} and {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}, so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0"/>
            <a:ext cx="3943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574800"/>
            <a:ext cx="338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895600"/>
            <a:ext cx="338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263900"/>
            <a:ext cx="338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52900"/>
            <a:ext cx="338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Tuples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  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24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146300" y="5562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ordered, duplicates are allowed.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13 – </a:t>
            </a:r>
            <a:r>
              <a:rPr lang="en-US" altLang="en-US" i="1" dirty="0" smtClean="0"/>
              <a:t>Ordered n-tuples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endParaRPr lang="en-US" altLang="en-US" sz="1800" dirty="0" smtClean="0">
              <a:solidFill>
                <a:srgbClr val="00ADEE"/>
              </a:solidFill>
            </a:endParaRPr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</a:pPr>
            <a:r>
              <a:rPr lang="en-US" altLang="en-US" dirty="0" smtClean="0"/>
              <a:t>	No. By definition of equality of ordered 4-tuples,</a:t>
            </a:r>
          </a:p>
          <a:p>
            <a:pPr>
              <a:tabLst>
                <a:tab pos="342900" algn="l"/>
                <a:tab pos="1371600" algn="l"/>
                <a:tab pos="1547813" algn="l"/>
              </a:tabLst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>
              <a:tabLst>
                <a:tab pos="342900" algn="l"/>
                <a:tab pos="1371600" algn="l"/>
                <a:tab pos="1547813" algn="l"/>
              </a:tabLst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>
              <a:tabLst>
                <a:tab pos="342900" algn="l"/>
                <a:tab pos="1371600" algn="l"/>
                <a:tab pos="1547813" algn="l"/>
              </a:tabLst>
            </a:pPr>
            <a:r>
              <a:rPr lang="en-US" altLang="en-US" dirty="0" smtClean="0"/>
              <a:t>	But 3 </a:t>
            </a:r>
            <a:r>
              <a:rPr lang="en-US" altLang="en-US" b="1" dirty="0" smtClean="0">
                <a:sym typeface="Symbol" panose="05050102010706020507" pitchFamily="18" charset="2"/>
              </a:rPr>
              <a:t></a:t>
            </a:r>
            <a:r>
              <a:rPr lang="en-US" altLang="en-US" dirty="0" smtClean="0"/>
              <a:t> 4, and so the ordered 4-tuples are not equal.</a:t>
            </a:r>
          </a:p>
          <a:p>
            <a:pPr>
              <a:tabLst>
                <a:tab pos="342900" algn="l"/>
                <a:tab pos="1371600" algn="l"/>
                <a:tab pos="1547813" algn="l"/>
              </a:tabLst>
            </a:pPr>
            <a:endParaRPr lang="en-US" altLang="en-US" dirty="0">
              <a:solidFill>
                <a:srgbClr val="00ADEE"/>
              </a:solidFill>
            </a:endParaRPr>
          </a:p>
          <a:p>
            <a:pPr>
              <a:tabLst>
                <a:tab pos="342900" algn="l"/>
                <a:tab pos="1371600" algn="l"/>
                <a:tab pos="1547813" algn="l"/>
              </a:tabLst>
            </a:pPr>
            <a:endParaRPr lang="en-US" altLang="en-US" dirty="0" smtClean="0">
              <a:solidFill>
                <a:srgbClr val="00ADEE"/>
              </a:solidFill>
            </a:endParaRPr>
          </a:p>
          <a:p>
            <a:endParaRPr lang="en-US" altLang="en-US" sz="1400" dirty="0" smtClean="0"/>
          </a:p>
          <a:p>
            <a:r>
              <a:rPr lang="en-US" altLang="en-US" dirty="0"/>
              <a:t>	</a:t>
            </a:r>
            <a:r>
              <a:rPr lang="en-US" altLang="en-US" dirty="0" smtClean="0"/>
              <a:t>Yes. By definition of equality of ordered triples,</a:t>
            </a:r>
          </a:p>
          <a:p>
            <a:endParaRPr lang="en-US" altLang="en-US" dirty="0" smtClean="0"/>
          </a:p>
          <a:p>
            <a:endParaRPr lang="en-US" altLang="en-US" dirty="0" smtClean="0">
              <a:solidFill>
                <a:srgbClr val="00ADEE"/>
              </a:solidFill>
            </a:endParaRPr>
          </a:p>
          <a:p>
            <a:r>
              <a:rPr lang="en-US" altLang="en-US" dirty="0" smtClean="0">
                <a:solidFill>
                  <a:srgbClr val="00ADEE"/>
                </a:solidFill>
              </a:rPr>
              <a:t>	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-7143" b="57143"/>
          <a:stretch>
            <a:fillRect/>
          </a:stretch>
        </p:blipFill>
        <p:spPr bwMode="auto">
          <a:xfrm>
            <a:off x="381000" y="1423411"/>
            <a:ext cx="3790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8" y="281940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42857"/>
          <a:stretch>
            <a:fillRect/>
          </a:stretch>
        </p:blipFill>
        <p:spPr bwMode="auto">
          <a:xfrm>
            <a:off x="381000" y="4342924"/>
            <a:ext cx="3790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" y="5867400"/>
            <a:ext cx="76057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Cartesian Products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 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524000"/>
            <a:ext cx="78486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14 – </a:t>
            </a:r>
            <a:r>
              <a:rPr lang="en-US" altLang="en-US" i="1" smtClean="0"/>
              <a:t>Cartesian Products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1371600" algn="l"/>
                <a:tab pos="1547813" algn="l"/>
              </a:tabLst>
            </a:pPr>
            <a:r>
              <a:rPr lang="en-US" altLang="en-US" dirty="0" smtClean="0"/>
              <a:t>Let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= 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},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= {1, 2, 3},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= {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}.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Find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 </a:t>
            </a:r>
            <a:r>
              <a:rPr lang="en-US" altLang="en-US" dirty="0" smtClean="0"/>
              <a:t>×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.</a:t>
            </a:r>
            <a:endParaRPr lang="en-US" altLang="en-US" dirty="0">
              <a:solidFill>
                <a:srgbClr val="00ADEE"/>
              </a:solidFill>
            </a:endParaRPr>
          </a:p>
          <a:p>
            <a:pPr marL="0" indent="0" eaLnBrk="1" hangingPunct="1">
              <a:tabLst>
                <a:tab pos="1371600" algn="l"/>
                <a:tab pos="1547813" algn="l"/>
              </a:tabLst>
            </a:pPr>
            <a:endParaRPr lang="en-US" altLang="en-US" i="1" dirty="0" smtClean="0">
              <a:solidFill>
                <a:srgbClr val="00ADEE"/>
              </a:solidFill>
            </a:endParaRPr>
          </a:p>
          <a:p>
            <a:pPr marL="0" indent="0" eaLnBrk="1" hangingPunct="1">
              <a:tabLst>
                <a:tab pos="1371600" algn="l"/>
                <a:tab pos="1547813" algn="l"/>
              </a:tabLst>
            </a:pPr>
            <a:r>
              <a:rPr lang="en-US" altLang="en-US" i="1" dirty="0" smtClean="0">
                <a:solidFill>
                  <a:srgbClr val="00ADEE"/>
                </a:solidFill>
              </a:rPr>
              <a:t>     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= {(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1), 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2), 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3), (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, 1), (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, 2), (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, 3)}</a:t>
            </a: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>
              <a:tabLst>
                <a:tab pos="1371600" algn="l"/>
                <a:tab pos="1547813" algn="l"/>
              </a:tabLst>
            </a:pPr>
            <a:endParaRPr lang="en-US" altLang="en-US" dirty="0" smtClean="0">
              <a:solidFill>
                <a:srgbClr val="00AD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24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14 – </a:t>
            </a:r>
            <a:r>
              <a:rPr lang="en-US" altLang="en-US" i="1" smtClean="0"/>
              <a:t>Cartesian Products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1371600" algn="l"/>
                <a:tab pos="1547813" algn="l"/>
              </a:tabLst>
            </a:pPr>
            <a:r>
              <a:rPr lang="en-US" altLang="en-US" dirty="0" smtClean="0"/>
              <a:t>Let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= 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},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= {1, 2, 3},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= {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}.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Find (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 </a:t>
            </a:r>
            <a:r>
              <a:rPr lang="en-US" altLang="en-US" dirty="0" smtClean="0"/>
              <a:t>×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 ×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.</a:t>
            </a: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>
              <a:tabLst>
                <a:tab pos="1371600" algn="l"/>
                <a:tab pos="1547813" algn="l"/>
              </a:tabLst>
            </a:pPr>
            <a:endParaRPr lang="en-US" altLang="en-US" b="1" dirty="0"/>
          </a:p>
          <a:p>
            <a:pPr marL="0" indent="0">
              <a:tabLst>
                <a:tab pos="1371600" algn="l"/>
                <a:tab pos="1547813" algn="l"/>
              </a:tabLst>
            </a:pPr>
            <a:r>
              <a:rPr lang="en-US" altLang="en-US" b="1" dirty="0"/>
              <a:t> </a:t>
            </a:r>
            <a:r>
              <a:rPr lang="en-US" altLang="en-US" b="1" dirty="0" smtClean="0"/>
              <a:t>   </a:t>
            </a:r>
            <a:r>
              <a:rPr lang="en-US" altLang="en-US" dirty="0" smtClean="0"/>
              <a:t>The Cartesian product of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is a set, so it may be</a:t>
            </a:r>
            <a:br>
              <a:rPr lang="en-US" altLang="en-US" dirty="0" smtClean="0"/>
            </a:br>
            <a:r>
              <a:rPr lang="en-US" altLang="en-US" dirty="0" smtClean="0"/>
              <a:t>    used as one of the sets making up another Cartesian</a:t>
            </a:r>
            <a:br>
              <a:rPr lang="en-US" altLang="en-US" dirty="0" smtClean="0"/>
            </a:br>
            <a:r>
              <a:rPr lang="en-US" altLang="en-US" dirty="0" smtClean="0"/>
              <a:t>    product. This is the case for (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.</a:t>
            </a:r>
          </a:p>
          <a:p>
            <a:pPr marL="0" indent="0">
              <a:tabLst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>
              <a:tabLst>
                <a:tab pos="1371600" algn="l"/>
                <a:tab pos="1547813" algn="l"/>
              </a:tabLst>
            </a:pPr>
            <a:endParaRPr lang="en-US" alt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6" b="-13715"/>
          <a:stretch>
            <a:fillRect/>
          </a:stretch>
        </p:blipFill>
        <p:spPr bwMode="auto">
          <a:xfrm>
            <a:off x="381000" y="4587875"/>
            <a:ext cx="57038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14938"/>
            <a:ext cx="51831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6403975"/>
            <a:ext cx="35099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0"/>
          <a:stretch>
            <a:fillRect/>
          </a:stretch>
        </p:blipFill>
        <p:spPr bwMode="auto">
          <a:xfrm>
            <a:off x="6248400" y="4638675"/>
            <a:ext cx="26050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5851525"/>
            <a:ext cx="56499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14 – </a:t>
            </a:r>
            <a:r>
              <a:rPr lang="en-US" altLang="en-US" i="1" smtClean="0"/>
              <a:t>Cartesian Products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1371600" algn="l"/>
                <a:tab pos="1547813" algn="l"/>
              </a:tabLst>
            </a:pPr>
            <a:r>
              <a:rPr lang="en-US" altLang="en-US" dirty="0" smtClean="0"/>
              <a:t>Let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= 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},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= {1, 2, 3},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= {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}.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Find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 </a:t>
            </a:r>
            <a:r>
              <a:rPr lang="en-US" altLang="en-US" dirty="0" smtClean="0"/>
              <a:t>×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×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.</a:t>
            </a: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>
              <a:tabLst>
                <a:tab pos="1371600" algn="l"/>
                <a:tab pos="1547813" algn="l"/>
              </a:tabLst>
            </a:pPr>
            <a:endParaRPr lang="en-US" altLang="en-US" b="1" dirty="0"/>
          </a:p>
          <a:p>
            <a:pPr marL="0" indent="0">
              <a:tabLst>
                <a:tab pos="1371600" algn="l"/>
                <a:tab pos="1547813" algn="l"/>
              </a:tabLst>
            </a:pPr>
            <a:r>
              <a:rPr lang="en-US" altLang="en-US" b="1" dirty="0"/>
              <a:t> </a:t>
            </a:r>
            <a:r>
              <a:rPr lang="en-US" altLang="en-US" b="1" dirty="0" smtClean="0"/>
              <a:t>   </a:t>
            </a:r>
            <a:endParaRPr lang="en-US" altLang="en-US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5971" y="2971800"/>
            <a:ext cx="82296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rgbClr val="0073A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    By definition of Cartesian product,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797300"/>
            <a:ext cx="689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673600"/>
            <a:ext cx="59007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5549900"/>
            <a:ext cx="5534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6388100"/>
            <a:ext cx="227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105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Subsets: Proof and Disproof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79121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2513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Example 2 – </a:t>
            </a:r>
            <a:r>
              <a:rPr lang="en-US" altLang="en-US" sz="2600" i="1" smtClean="0"/>
              <a:t>Proving and Disproving Subset Relations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Define sets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as follows: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i="1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i="1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Prove that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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 smtClean="0"/>
              <a:t>Proof:</a:t>
            </a:r>
            <a:br>
              <a:rPr lang="en-US" altLang="en-US" b="1" dirty="0" smtClean="0"/>
            </a:br>
            <a:r>
              <a:rPr lang="en-US" altLang="en-US" dirty="0" smtClean="0"/>
              <a:t>Suppose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is a particular but arbitrarily chosen element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.</a:t>
            </a:r>
            <a:r>
              <a:rPr lang="en-US" altLang="en-US" dirty="0"/>
              <a:t> </a:t>
            </a:r>
            <a:r>
              <a:rPr lang="en-US" altLang="en-US" dirty="0" smtClean="0"/>
              <a:t> [We must show that </a:t>
            </a:r>
            <a:r>
              <a:rPr lang="en-US" altLang="en-US" i="1" dirty="0" err="1" smtClean="0"/>
              <a:t>x</a:t>
            </a:r>
            <a:r>
              <a:rPr lang="en-US" altLang="en-US" dirty="0" err="1" smtClean="0">
                <a:sym typeface="Symbol" panose="05050102010706020507" pitchFamily="18" charset="2"/>
              </a:rPr>
              <a:t></a:t>
            </a:r>
            <a:r>
              <a:rPr lang="en-US" altLang="en-US" i="1" dirty="0" err="1" smtClean="0"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ym typeface="Symbol" panose="05050102010706020507" pitchFamily="18" charset="2"/>
              </a:rPr>
              <a:t>, i.e., that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= 3</a:t>
            </a:r>
            <a:r>
              <a:rPr lang="en-US" altLang="en-US" i="1" dirty="0" smtClean="0">
                <a:sym typeface="Symbol" panose="05050102010706020507" pitchFamily="18" charset="2"/>
              </a:rPr>
              <a:t>s</a:t>
            </a:r>
            <a:r>
              <a:rPr lang="en-US" altLang="en-US" dirty="0" smtClean="0">
                <a:sym typeface="Symbol" panose="05050102010706020507" pitchFamily="18" charset="2"/>
              </a:rPr>
              <a:t> for some integer </a:t>
            </a:r>
            <a:r>
              <a:rPr lang="en-US" altLang="en-US" i="1" dirty="0" smtClean="0">
                <a:sym typeface="Symbol" panose="05050102010706020507" pitchFamily="18" charset="2"/>
              </a:rPr>
              <a:t>s</a:t>
            </a:r>
            <a:r>
              <a:rPr lang="en-US" altLang="en-US" dirty="0" smtClean="0">
                <a:sym typeface="Symbol" panose="05050102010706020507" pitchFamily="18" charset="2"/>
              </a:rPr>
              <a:t>.]</a:t>
            </a:r>
            <a:endParaRPr lang="en-US" altLang="en-US" i="1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74875"/>
            <a:ext cx="4664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    By definition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there is an integer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such that </a:t>
            </a:r>
          </a:p>
          <a:p>
            <a:r>
              <a:rPr lang="en-US" altLang="en-US" i="1" dirty="0" smtClean="0"/>
              <a:t>	x</a:t>
            </a:r>
            <a:r>
              <a:rPr lang="en-US" altLang="en-US" dirty="0" smtClean="0"/>
              <a:t> = 6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+ 12.</a:t>
            </a:r>
            <a:r>
              <a:rPr lang="en-US" altLang="en-US" dirty="0"/>
              <a:t> </a:t>
            </a:r>
            <a:r>
              <a:rPr lang="en-US" altLang="en-US" dirty="0" smtClean="0"/>
              <a:t> </a:t>
            </a:r>
          </a:p>
          <a:p>
            <a:endParaRPr lang="en-US" altLang="en-US" dirty="0"/>
          </a:p>
          <a:p>
            <a:r>
              <a:rPr lang="en-US" altLang="en-US" dirty="0" smtClean="0"/>
              <a:t>	Let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= 2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+ 4.  Then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is an integer because products and sums of integers are integers.  Also, </a:t>
            </a:r>
          </a:p>
          <a:p>
            <a:endParaRPr lang="en-US" altLang="en-US" sz="1000" dirty="0"/>
          </a:p>
          <a:p>
            <a:r>
              <a:rPr lang="en-US" altLang="en-US" dirty="0" smtClean="0"/>
              <a:t>	3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= 6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+ 12 = </a:t>
            </a:r>
            <a:r>
              <a:rPr lang="en-US" altLang="en-US" i="1" dirty="0" smtClean="0"/>
              <a:t>x</a:t>
            </a:r>
            <a:endParaRPr lang="en-US" altLang="en-US" dirty="0"/>
          </a:p>
          <a:p>
            <a:endParaRPr lang="en-US" altLang="en-US" sz="1100" dirty="0" smtClean="0"/>
          </a:p>
          <a:p>
            <a:r>
              <a:rPr lang="en-US" altLang="en-US" dirty="0"/>
              <a:t>	</a:t>
            </a:r>
            <a:r>
              <a:rPr lang="en-US" altLang="en-US" dirty="0" smtClean="0"/>
              <a:t>and so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i="1" dirty="0" smtClean="0"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ym typeface="Symbol" panose="05050102010706020507" pitchFamily="18" charset="2"/>
              </a:rPr>
              <a:t>.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		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2 – </a:t>
            </a:r>
            <a:r>
              <a:rPr lang="en-US" altLang="en-US" i="1" dirty="0" smtClean="0"/>
              <a:t>Solution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Disprove that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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. </a:t>
            </a:r>
          </a:p>
          <a:p>
            <a:endParaRPr lang="en-US" altLang="en-US" i="1" dirty="0" smtClean="0"/>
          </a:p>
          <a:p>
            <a:r>
              <a:rPr lang="en-US" altLang="en-US" dirty="0" smtClean="0"/>
              <a:t>	To disprove a statement means to show that it is false, and to show it is false that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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you must find an element of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that is not an element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 smtClean="0"/>
              <a:t>	By the definitions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, this means that you must find an integer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of the form 3 </a:t>
            </a:r>
            <a:r>
              <a:rPr lang="en-US" altLang="en-US" sz="2000" dirty="0" smtClean="0">
                <a:sym typeface="Wingdings 2" panose="05020102010507070707" pitchFamily="18" charset="2"/>
              </a:rPr>
              <a:t> </a:t>
            </a:r>
            <a:r>
              <a:rPr lang="en-US" altLang="en-US" dirty="0" smtClean="0"/>
              <a:t>(some integer) that cannot be written in the form 6 </a:t>
            </a:r>
            <a:r>
              <a:rPr lang="en-US" altLang="en-US" sz="2000" dirty="0" smtClean="0">
                <a:sym typeface="Wingdings 2" panose="05020102010507070707" pitchFamily="18" charset="2"/>
              </a:rPr>
              <a:t> </a:t>
            </a:r>
            <a:r>
              <a:rPr lang="en-US" altLang="en-US" dirty="0" smtClean="0"/>
              <a:t>(some integer) + 12.</a:t>
            </a:r>
          </a:p>
          <a:p>
            <a:endParaRPr lang="en-US" altLang="en-US" dirty="0" smtClean="0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	For instance, consider </a:t>
                </a:r>
                <a:r>
                  <a:rPr lang="en-US" altLang="en-US" i="1" dirty="0" smtClean="0"/>
                  <a:t>x</a:t>
                </a:r>
                <a:r>
                  <a:rPr lang="en-US" altLang="en-US" dirty="0" smtClean="0"/>
                  <a:t> = 3.</a:t>
                </a:r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	Then </a:t>
                </a:r>
                <a:r>
                  <a:rPr lang="en-US" altLang="en-US" i="1" dirty="0" smtClean="0"/>
                  <a:t>x</a:t>
                </a:r>
                <a:r>
                  <a:rPr lang="en-US" altLang="en-US" dirty="0" smtClean="0"/>
                  <a:t> </a:t>
                </a:r>
                <a:r>
                  <a:rPr lang="en-US" altLang="en-US" b="1" dirty="0" smtClean="0">
                    <a:sym typeface="Symbol" panose="05050102010706020507" pitchFamily="18" charset="2"/>
                  </a:rPr>
                  <a:t></a:t>
                </a:r>
                <a:r>
                  <a:rPr lang="en-US" altLang="en-US" dirty="0" smtClean="0"/>
                  <a:t> </a:t>
                </a:r>
                <a:r>
                  <a:rPr lang="en-US" altLang="en-US" i="1" dirty="0" smtClean="0"/>
                  <a:t>B</a:t>
                </a:r>
                <a:r>
                  <a:rPr lang="en-US" altLang="en-US" dirty="0" smtClean="0"/>
                  <a:t> because 3 = 3 </a:t>
                </a:r>
                <a:r>
                  <a:rPr lang="en-US" altLang="en-US" sz="2000" dirty="0" smtClean="0">
                    <a:sym typeface="Wingdings 2" panose="05020102010507070707" pitchFamily="18" charset="2"/>
                  </a:rPr>
                  <a:t> </a:t>
                </a:r>
                <a:r>
                  <a:rPr lang="en-US" altLang="en-US" dirty="0" smtClean="0"/>
                  <a:t>1, but </a:t>
                </a:r>
                <a:r>
                  <a:rPr lang="en-US" altLang="en-US" i="1" dirty="0" smtClean="0"/>
                  <a:t>x</a:t>
                </a:r>
                <a:r>
                  <a:rPr lang="en-US" altLang="en-US" dirty="0" smtClean="0"/>
                  <a:t> </a:t>
                </a:r>
                <a:r>
                  <a:rPr lang="en-US" altLang="en-US" b="1" dirty="0" smtClean="0">
                    <a:sym typeface="Symbol" panose="05050102010706020507" pitchFamily="18" charset="2"/>
                  </a:rPr>
                  <a:t></a:t>
                </a:r>
                <a:r>
                  <a:rPr lang="en-US" altLang="en-US" dirty="0" smtClean="0"/>
                  <a:t> </a:t>
                </a:r>
                <a:r>
                  <a:rPr lang="en-US" altLang="en-US" i="1" dirty="0" smtClean="0"/>
                  <a:t>A</a:t>
                </a:r>
                <a:r>
                  <a:rPr lang="en-US" altLang="en-US" dirty="0" smtClean="0"/>
                  <a:t> because there is no integer </a:t>
                </a:r>
                <a:r>
                  <a:rPr lang="en-US" altLang="en-US" i="1" dirty="0" smtClean="0"/>
                  <a:t>r</a:t>
                </a:r>
                <a:r>
                  <a:rPr lang="en-US" altLang="en-US" dirty="0" smtClean="0"/>
                  <a:t> such that 3 = 6</a:t>
                </a:r>
                <a:r>
                  <a:rPr lang="en-US" altLang="en-US" i="1" dirty="0" smtClean="0"/>
                  <a:t>r</a:t>
                </a:r>
                <a:r>
                  <a:rPr lang="en-US" altLang="en-US" dirty="0" smtClean="0"/>
                  <a:t> + 12. For if there were such an integer, 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altLang="en-US" dirty="0" smtClean="0"/>
                  <a:t>	but 3/2 is not an integer. Thus 3 </a:t>
                </a:r>
                <a:r>
                  <a:rPr lang="en-US" altLang="en-US" b="1" dirty="0" smtClean="0">
                    <a:sym typeface="Symbol" panose="05050102010706020507" pitchFamily="18" charset="2"/>
                  </a:rPr>
                  <a:t></a:t>
                </a:r>
                <a:r>
                  <a:rPr lang="en-US" altLang="en-US" dirty="0" smtClean="0"/>
                  <a:t> </a:t>
                </a:r>
                <a:r>
                  <a:rPr lang="en-US" altLang="en-US" i="1" dirty="0" smtClean="0"/>
                  <a:t>B</a:t>
                </a:r>
                <a:r>
                  <a:rPr lang="en-US" altLang="en-US" dirty="0" smtClean="0"/>
                  <a:t> but 3 </a:t>
                </a:r>
                <a:r>
                  <a:rPr lang="en-US" altLang="en-US" b="1" dirty="0" smtClean="0">
                    <a:sym typeface="Symbol" panose="05050102010706020507" pitchFamily="18" charset="2"/>
                  </a:rPr>
                  <a:t>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i="1" dirty="0" smtClean="0"/>
                  <a:t>A</a:t>
                </a:r>
                <a:r>
                  <a:rPr lang="en-US" altLang="en-US" dirty="0" smtClean="0"/>
                  <a:t>, and </a:t>
                </a:r>
              </a:p>
              <a:p>
                <a:r>
                  <a:rPr lang="en-US" altLang="en-US" dirty="0" smtClean="0"/>
                  <a:t>	so </a:t>
                </a:r>
                <a:r>
                  <a:rPr lang="en-US" altLang="en-US" i="1" dirty="0" smtClean="0"/>
                  <a:t>B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i="1" dirty="0" smtClean="0"/>
                  <a:t>A</a:t>
                </a:r>
                <a:r>
                  <a:rPr lang="en-US" alt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12" r="-1852" b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810000"/>
            <a:ext cx="34274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24337"/>
            <a:ext cx="51466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00588"/>
            <a:ext cx="563086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18100"/>
            <a:ext cx="52562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5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2308</TotalTime>
  <Words>1612</Words>
  <Application>Microsoft Office PowerPoint</Application>
  <PresentationFormat>全屏显示(4:3)</PresentationFormat>
  <Paragraphs>308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4" baseType="lpstr">
      <vt:lpstr>Arial Unicode MS</vt:lpstr>
      <vt:lpstr>Arial</vt:lpstr>
      <vt:lpstr>Calibri</vt:lpstr>
      <vt:lpstr>Cambria Math</vt:lpstr>
      <vt:lpstr>Symbol</vt:lpstr>
      <vt:lpstr>Wingdings 2</vt:lpstr>
      <vt:lpstr>McKBAlgP8</vt:lpstr>
      <vt:lpstr>The Language of Sets</vt:lpstr>
      <vt:lpstr>Subsets: Proof and Disproof</vt:lpstr>
      <vt:lpstr>Subsets: Proof and Disproof</vt:lpstr>
      <vt:lpstr>Example</vt:lpstr>
      <vt:lpstr>Subsets: Proof and Disproof</vt:lpstr>
      <vt:lpstr>Example 2 – Proving and Disproving Subset Relations</vt:lpstr>
      <vt:lpstr>Example 2 – Solution</vt:lpstr>
      <vt:lpstr>Example 2 – Solution</vt:lpstr>
      <vt:lpstr>Example 2 – Solution</vt:lpstr>
      <vt:lpstr>Set Equality</vt:lpstr>
      <vt:lpstr>Example 3 – Set Equality</vt:lpstr>
      <vt:lpstr>Example 3 – Solution</vt:lpstr>
      <vt:lpstr>Venn Diagrams</vt:lpstr>
      <vt:lpstr>Venn Diagrams</vt:lpstr>
      <vt:lpstr>Example 4 – Relations among Sets of Numbers</vt:lpstr>
      <vt:lpstr>PowerPoint 演示文稿</vt:lpstr>
      <vt:lpstr>Operations on Sets</vt:lpstr>
      <vt:lpstr>Operations on Sets</vt:lpstr>
      <vt:lpstr>Operations on Sets</vt:lpstr>
      <vt:lpstr>Example 5 – Unions, Intersections, Differences, and Complements</vt:lpstr>
      <vt:lpstr>Operations on Sets</vt:lpstr>
      <vt:lpstr>Example 6 – An Example with Intervals</vt:lpstr>
      <vt:lpstr>Example 6 – Solution</vt:lpstr>
      <vt:lpstr>Example 6 – Solution</vt:lpstr>
      <vt:lpstr>Operations on Sets</vt:lpstr>
      <vt:lpstr>Operations on Sets</vt:lpstr>
      <vt:lpstr>Example 7 – Finding Unions and Intersections of More than Two Sets</vt:lpstr>
      <vt:lpstr>Example 7 – Finding Unions and Intersections of More than Two Sets</vt:lpstr>
      <vt:lpstr>Example 7 – Finding Unions and Intersections of More than Two Sets</vt:lpstr>
      <vt:lpstr>Example 7 – Finding Unions and Intersections of More than Two Sets</vt:lpstr>
      <vt:lpstr>The Empty Set</vt:lpstr>
      <vt:lpstr>Partitions of Sets</vt:lpstr>
      <vt:lpstr>Example 9 – Disjoint Sets</vt:lpstr>
      <vt:lpstr>Partitions of Sets</vt:lpstr>
      <vt:lpstr>Example 10 – Mutually Disjoint Sets</vt:lpstr>
      <vt:lpstr>Partitions of Sets</vt:lpstr>
      <vt:lpstr>Partitions of Sets</vt:lpstr>
      <vt:lpstr>Example 11 – Partitions of Sets</vt:lpstr>
      <vt:lpstr>Example 11 – Solution</vt:lpstr>
      <vt:lpstr>Power Sets</vt:lpstr>
      <vt:lpstr>Example 12 – Power Set of a Set</vt:lpstr>
      <vt:lpstr>Tuples</vt:lpstr>
      <vt:lpstr>Example 13 – Ordered n-tuples</vt:lpstr>
      <vt:lpstr>Cartesian Products</vt:lpstr>
      <vt:lpstr>Example 14 – Cartesian Products</vt:lpstr>
      <vt:lpstr>Example 14 – Cartesian Products</vt:lpstr>
      <vt:lpstr>Example 14 – Cartesian Products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Kecheng Yang</cp:lastModifiedBy>
  <cp:revision>526</cp:revision>
  <dcterms:created xsi:type="dcterms:W3CDTF">2010-10-18T10:39:55Z</dcterms:created>
  <dcterms:modified xsi:type="dcterms:W3CDTF">2017-06-05T17:05:56Z</dcterms:modified>
</cp:coreProperties>
</file>