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301" r:id="rId2"/>
    <p:sldId id="315" r:id="rId3"/>
    <p:sldId id="316" r:id="rId4"/>
    <p:sldId id="317" r:id="rId5"/>
    <p:sldId id="318" r:id="rId6"/>
    <p:sldId id="311" r:id="rId7"/>
    <p:sldId id="313" r:id="rId8"/>
    <p:sldId id="314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CBDB2B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79" d="100"/>
          <a:sy n="79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F3F940F-6D14-4A78-903B-529C19DA5258}" type="datetimeFigureOut">
              <a:rPr lang="en-US"/>
              <a:pPr>
                <a:defRPr/>
              </a:pPr>
              <a:t>6/2/2017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198381-1FD8-4390-B33B-4F0F9F485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118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2A386F-3DCD-4C17-9E6A-562E353D4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940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112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606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3153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364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80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067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006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29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8489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362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07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71F37C9-9900-4023-874A-003563BA6EFA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Fibonacci Numbers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Fibonacci Numbers: 1,1,2,3,5,8,13,…</a:t>
            </a:r>
          </a:p>
          <a:p>
            <a:pPr marL="0" indent="0"/>
            <a:endParaRPr lang="en-US" altLang="en-US" i="1" dirty="0"/>
          </a:p>
          <a:p>
            <a:pPr marL="0" indent="0"/>
            <a:r>
              <a:rPr lang="en-US" altLang="en-US" dirty="0" smtClean="0"/>
              <a:t>Defined recursively:</a:t>
            </a:r>
            <a:br>
              <a:rPr lang="en-US" altLang="en-US" dirty="0" smtClean="0"/>
            </a:br>
            <a:r>
              <a:rPr lang="en-US" altLang="en-US" dirty="0" smtClean="0"/>
              <a:t>	F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 = 1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	F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= 1</a:t>
            </a:r>
            <a:br>
              <a:rPr lang="en-US" altLang="en-US" dirty="0" smtClean="0"/>
            </a:br>
            <a:r>
              <a:rPr lang="en-US" altLang="en-US" dirty="0" smtClean="0"/>
              <a:t>	</a:t>
            </a:r>
            <a:r>
              <a:rPr lang="en-US" altLang="en-US" dirty="0" err="1" smtClean="0"/>
              <a:t>F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= F</a:t>
            </a:r>
            <a:r>
              <a:rPr lang="en-US" altLang="en-US" baseline="-25000" dirty="0" smtClean="0"/>
              <a:t>n-1</a:t>
            </a:r>
            <a:r>
              <a:rPr lang="en-US" altLang="en-US" dirty="0" smtClean="0"/>
              <a:t> + F</a:t>
            </a:r>
            <a:r>
              <a:rPr lang="en-US" altLang="en-US" baseline="-25000" dirty="0" smtClean="0"/>
              <a:t>n-2</a:t>
            </a:r>
            <a:r>
              <a:rPr lang="en-US" altLang="en-US" dirty="0" smtClean="0"/>
              <a:t> for any integer n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≥2</a:t>
            </a:r>
          </a:p>
          <a:p>
            <a:pPr marL="0" indent="0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altLang="en-U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Theorem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 err="1"/>
              <a:t>F</a:t>
            </a:r>
            <a:r>
              <a:rPr lang="en-US" altLang="en-US" baseline="-25000" dirty="0" err="1"/>
              <a:t>n</a:t>
            </a:r>
            <a:r>
              <a:rPr lang="en-US" altLang="en-US" dirty="0"/>
              <a:t> 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≤ 2</a:t>
            </a:r>
            <a:r>
              <a:rPr lang="en-US" alt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/>
              <a:t>for any integer n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≥0.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Example 1 – </a:t>
            </a:r>
            <a:r>
              <a:rPr lang="en-US" altLang="en-US" sz="3500" i="1" smtClean="0"/>
              <a:t>Finding an Explicit Formula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Let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0</a:t>
            </a:r>
            <a:r>
              <a:rPr lang="en-US" altLang="en-US" smtClean="0"/>
              <a:t>,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,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, . . . be the sequence defined recursively as follows: For all integers </a:t>
            </a:r>
            <a:r>
              <a:rPr lang="en-US" altLang="en-US" i="1" smtClean="0"/>
              <a:t>k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 </a:t>
            </a:r>
            <a:r>
              <a:rPr lang="en-US" altLang="en-US" smtClean="0"/>
              <a:t>1,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160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Use iteration to guess an explicit formula for the sequence.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00ADEE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00ADEE"/>
                </a:solidFill>
              </a:rPr>
              <a:t>Solution: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know that to say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means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4600"/>
            <a:ext cx="20955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2971800"/>
            <a:ext cx="12557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98738"/>
            <a:ext cx="14065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1230313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99088"/>
            <a:ext cx="40036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6000"/>
            <a:ext cx="1838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19800"/>
            <a:ext cx="248443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042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Here’s how the process works for the given sequence: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24113"/>
            <a:ext cx="20796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3371850"/>
            <a:ext cx="4792663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4252913"/>
            <a:ext cx="52800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43513"/>
            <a:ext cx="56245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13938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2971800"/>
            <a:ext cx="1038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886200"/>
            <a:ext cx="1512887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667250"/>
            <a:ext cx="23860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5395913"/>
            <a:ext cx="23749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6953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12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Fibonacci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/>
                <a:r>
                  <a:rPr lang="en-US" altLang="en-US" dirty="0" smtClean="0"/>
                  <a:t>Fibonacci Numbers: 1,1,2,3,5,8,13,…</a:t>
                </a:r>
              </a:p>
              <a:p>
                <a:pPr marL="0" indent="0"/>
                <a:endParaRPr lang="en-US" altLang="en-US" i="1" dirty="0"/>
              </a:p>
              <a:p>
                <a:pPr marL="0" indent="0"/>
                <a:r>
                  <a:rPr lang="en-US" altLang="en-US" dirty="0" smtClean="0"/>
                  <a:t>Defined recursively:</a:t>
                </a:r>
                <a:br>
                  <a:rPr lang="en-US" altLang="en-US" dirty="0" smtClean="0"/>
                </a:br>
                <a:r>
                  <a:rPr lang="en-US" altLang="en-US" dirty="0" smtClean="0"/>
                  <a:t>	F</a:t>
                </a:r>
                <a:r>
                  <a:rPr lang="en-US" altLang="en-US" baseline="-25000" dirty="0" smtClean="0"/>
                  <a:t>0</a:t>
                </a:r>
                <a:r>
                  <a:rPr lang="en-US" altLang="en-US" dirty="0" smtClean="0"/>
                  <a:t> = 1</a:t>
                </a:r>
                <a:r>
                  <a:rPr lang="en-US" altLang="en-US" dirty="0"/>
                  <a:t/>
                </a:r>
                <a:br>
                  <a:rPr lang="en-US" altLang="en-US" dirty="0"/>
                </a:br>
                <a:r>
                  <a:rPr lang="en-US" altLang="en-US" dirty="0" smtClean="0"/>
                  <a:t>	F</a:t>
                </a:r>
                <a:r>
                  <a:rPr lang="en-US" altLang="en-US" baseline="-25000" dirty="0" smtClean="0"/>
                  <a:t>1</a:t>
                </a:r>
                <a:r>
                  <a:rPr lang="en-US" altLang="en-US" dirty="0" smtClean="0"/>
                  <a:t> = 1</a:t>
                </a:r>
                <a:br>
                  <a:rPr lang="en-US" altLang="en-US" dirty="0" smtClean="0"/>
                </a:br>
                <a:r>
                  <a:rPr lang="en-US" altLang="en-US" dirty="0" smtClean="0"/>
                  <a:t>	</a:t>
                </a:r>
                <a:r>
                  <a:rPr lang="en-US" altLang="en-US" dirty="0" err="1" smtClean="0"/>
                  <a:t>F</a:t>
                </a:r>
                <a:r>
                  <a:rPr lang="en-US" altLang="en-US" baseline="-25000" dirty="0" err="1" smtClean="0"/>
                  <a:t>n</a:t>
                </a:r>
                <a:r>
                  <a:rPr lang="en-US" altLang="en-US" dirty="0" smtClean="0"/>
                  <a:t> = F</a:t>
                </a:r>
                <a:r>
                  <a:rPr lang="en-US" altLang="en-US" baseline="-25000" dirty="0" smtClean="0"/>
                  <a:t>n-1</a:t>
                </a:r>
                <a:r>
                  <a:rPr lang="en-US" altLang="en-US" dirty="0" smtClean="0"/>
                  <a:t> + F</a:t>
                </a:r>
                <a:r>
                  <a:rPr lang="en-US" altLang="en-US" baseline="-25000" dirty="0" smtClean="0"/>
                  <a:t>n-2</a:t>
                </a:r>
                <a:r>
                  <a:rPr lang="en-US" altLang="en-US" dirty="0" smtClean="0"/>
                  <a:t> for any integer n</a:t>
                </a:r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≥2</a:t>
                </a:r>
              </a:p>
              <a:p>
                <a:pPr marL="0" indent="0"/>
                <a:endParaRPr lang="en-US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/>
                <a:r>
                  <a:rPr lang="en-US" altLang="en-US" u="sng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Theorem</a:t>
                </a:r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en-US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altLang="en-US" dirty="0"/>
                  <a:t>for any integer </a:t>
                </a:r>
                <a:r>
                  <a:rPr lang="en-US" altLang="en-US" i="1" dirty="0"/>
                  <a:t>n</a:t>
                </a:r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≥0.</a:t>
                </a:r>
                <a:endParaRPr lang="en-US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/>
                <a:endParaRPr lang="en-US" altLang="en-US" dirty="0" smtClean="0"/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111" t="-8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611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Fibonacci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/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Can you 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&lt;2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by induction?</a:t>
                </a:r>
              </a:p>
              <a:p>
                <a:pPr marL="0" indent="0"/>
                <a:endParaRPr lang="en-US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/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Can you 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by induction?</a:t>
                </a:r>
              </a:p>
              <a:p>
                <a:pPr marL="0" indent="0"/>
                <a:endParaRPr lang="en-US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/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order to 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&lt;2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you must prove something </a:t>
                </a:r>
                <a:r>
                  <a:rPr lang="en-US" altLang="en-US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stronger</a:t>
                </a:r>
                <a:r>
                  <a:rPr lang="en-US" alt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i.e.,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en-US" i="1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altLang="en-US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/>
                <a:endParaRPr lang="en-US" altLang="en-US" dirty="0" smtClean="0"/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6457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The Tower of Hanoi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A puzzle consisting of disks with holes in their centers, which are piled in order of decreasing size on one pole in a row of three. </a:t>
            </a:r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dirty="0" smtClean="0"/>
              <a:t>Goal: Move all the disks one by one from one pole to another, never placing a larger disk on top of a smaller one.</a:t>
            </a:r>
          </a:p>
          <a:p>
            <a:pPr marL="0" indent="0"/>
            <a:r>
              <a:rPr lang="en-US" altLang="en-US" dirty="0" smtClean="0"/>
              <a:t>How many moves are needed to do so?</a:t>
            </a:r>
          </a:p>
          <a:p>
            <a:pPr marL="0" indent="0"/>
            <a:endParaRPr lang="en-US" alt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35475"/>
            <a:ext cx="41370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An elegant and efficient way to solve this problem is to think recursively. </a:t>
            </a:r>
            <a:br>
              <a:rPr lang="en-US" altLang="en-US" smtClean="0"/>
            </a:b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Suppose that you, somehow or other, have found the most efficient way possible to transfer a tower of </a:t>
            </a:r>
            <a:r>
              <a:rPr lang="en-US" altLang="en-US" i="1" smtClean="0"/>
              <a:t>k</a:t>
            </a:r>
            <a:r>
              <a:rPr lang="en-US" altLang="en-US" smtClean="0"/>
              <a:t> – 1 disks one by one from one pole to another, obeying the restriction that you never place a larger disk on top of a smaller one.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What is the most efficient way to transfer a tower of </a:t>
            </a:r>
            <a:r>
              <a:rPr lang="en-US" altLang="en-US" i="1" smtClean="0"/>
              <a:t>k</a:t>
            </a:r>
            <a:r>
              <a:rPr lang="en-US" altLang="en-US" smtClean="0"/>
              <a:t> disks from one pole to another?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946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19462"/>
            <a:ext cx="3465513" cy="184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365020"/>
            <a:ext cx="3352799" cy="1902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1828800" y="3338512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Initial Position</a:t>
            </a:r>
          </a:p>
          <a:p>
            <a:pPr eaLnBrk="1" hangingPunct="1"/>
            <a:r>
              <a:rPr lang="en-US" altLang="en-US" sz="1400" dirty="0"/>
              <a:t>         (a)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4367633" y="3351301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Position after Transferring </a:t>
            </a:r>
            <a:r>
              <a:rPr lang="en-US" altLang="en-US" sz="1400" i="1" dirty="0"/>
              <a:t>k </a:t>
            </a:r>
            <a:r>
              <a:rPr lang="en-US" altLang="en-US" sz="1400" dirty="0"/>
              <a:t>– 1 Disks from </a:t>
            </a:r>
            <a:r>
              <a:rPr lang="en-US" altLang="en-US" sz="1400" i="1" dirty="0"/>
              <a:t>A </a:t>
            </a:r>
            <a:r>
              <a:rPr lang="en-US" altLang="en-US" sz="1400" dirty="0"/>
              <a:t>to </a:t>
            </a:r>
            <a:r>
              <a:rPr lang="en-US" altLang="en-US" sz="1400" i="1" dirty="0"/>
              <a:t>B</a:t>
            </a:r>
          </a:p>
          <a:p>
            <a:pPr eaLnBrk="1" hangingPunct="1"/>
            <a:r>
              <a:rPr lang="en-US" altLang="en-US" sz="1400" dirty="0"/>
              <a:t>                                     (b)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200400" y="6502589"/>
            <a:ext cx="2508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Moves for the Tower of Hanoi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50" y="3938637"/>
            <a:ext cx="3490319" cy="188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38637"/>
            <a:ext cx="3416379" cy="187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5964237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Position after Moving the Bottom Disk from </a:t>
            </a:r>
            <a:r>
              <a:rPr lang="en-US" altLang="en-US" sz="1400" i="1"/>
              <a:t>A </a:t>
            </a:r>
            <a:r>
              <a:rPr lang="en-US" altLang="en-US" sz="1400"/>
              <a:t>to</a:t>
            </a:r>
            <a:r>
              <a:rPr lang="en-US" altLang="en-US" sz="1400" i="1"/>
              <a:t> C</a:t>
            </a:r>
          </a:p>
          <a:p>
            <a:pPr eaLnBrk="1" hangingPunct="1"/>
            <a:r>
              <a:rPr lang="en-US" altLang="en-US" sz="1400"/>
              <a:t>                                      (c)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411946" y="5957887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Position after Transferring </a:t>
            </a:r>
            <a:r>
              <a:rPr lang="en-US" altLang="en-US" sz="1400" i="1" dirty="0"/>
              <a:t>k </a:t>
            </a:r>
            <a:r>
              <a:rPr lang="en-US" altLang="en-US" sz="1400" dirty="0"/>
              <a:t>– 1 Disks from </a:t>
            </a:r>
            <a:r>
              <a:rPr lang="en-US" altLang="en-US" sz="1400" i="1" dirty="0"/>
              <a:t>B</a:t>
            </a:r>
            <a:r>
              <a:rPr lang="en-US" altLang="en-US" sz="1400" dirty="0"/>
              <a:t> to </a:t>
            </a:r>
            <a:r>
              <a:rPr lang="en-US" altLang="en-US" sz="1400" i="1" dirty="0"/>
              <a:t>C</a:t>
            </a:r>
          </a:p>
          <a:p>
            <a:pPr eaLnBrk="1" hangingPunct="1"/>
            <a:r>
              <a:rPr lang="en-US" altLang="en-US" sz="1400" dirty="0"/>
              <a:t>                                      (d)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1805</TotalTime>
  <Words>241</Words>
  <Application>Microsoft Office PowerPoint</Application>
  <PresentationFormat>全屏显示(4:3)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Symbol</vt:lpstr>
      <vt:lpstr>McKBAlgP8</vt:lpstr>
      <vt:lpstr>Fibonacci Numbers</vt:lpstr>
      <vt:lpstr>Example 1 – Finding an Explicit Formula</vt:lpstr>
      <vt:lpstr>Example 1 – Solution</vt:lpstr>
      <vt:lpstr>Fibonacci Numbers</vt:lpstr>
      <vt:lpstr>Fibonacci Numbers</vt:lpstr>
      <vt:lpstr>Example 5 – The Tower of Hanoi</vt:lpstr>
      <vt:lpstr>Example 5 – Solution</vt:lpstr>
      <vt:lpstr>Example 5 – 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458</cp:revision>
  <dcterms:created xsi:type="dcterms:W3CDTF">2010-10-18T10:39:55Z</dcterms:created>
  <dcterms:modified xsi:type="dcterms:W3CDTF">2017-06-02T18:58:33Z</dcterms:modified>
</cp:coreProperties>
</file>