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332" r:id="rId2"/>
    <p:sldId id="330" r:id="rId3"/>
    <p:sldId id="331" r:id="rId4"/>
    <p:sldId id="301" r:id="rId5"/>
    <p:sldId id="304" r:id="rId6"/>
    <p:sldId id="308" r:id="rId7"/>
    <p:sldId id="333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DB2B"/>
    <a:srgbClr val="00ADEE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8288457-1678-41FC-BD4B-5332037B3CFE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9A25C8-EC05-4970-A045-884B4CC95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358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1D5ABC-4140-4E1E-B8D5-7EDE94C5C4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0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899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2311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6000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838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5425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1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718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670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752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685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029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2B2DE7E-977A-4499-90CB-4B1372117D3E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Exercise</a:t>
            </a:r>
            <a:endParaRPr lang="en-US" altLang="zh-CN" dirty="0" smtClean="0"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675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FontTx/>
                  <a:buNone/>
                </a:pPr>
                <a:r>
                  <a:rPr lang="en-US" altLang="zh-CN" dirty="0" smtClean="0">
                    <a:ea typeface="宋体" panose="02010600030101010101" pitchFamily="2" charset="-122"/>
                  </a:rPr>
                  <a:t>Use mathematical induction to prove the following formula.</a:t>
                </a:r>
                <a:br>
                  <a:rPr lang="en-US" altLang="zh-CN" dirty="0" smtClean="0">
                    <a:ea typeface="宋体" panose="02010600030101010101" pitchFamily="2" charset="-122"/>
                  </a:rPr>
                </a:br>
                <a:endParaRPr lang="en-US" altLang="zh-CN" dirty="0" smtClean="0">
                  <a:ea typeface="宋体" panose="02010600030101010101" pitchFamily="2" charset="-122"/>
                </a:endParaRPr>
              </a:p>
              <a:p>
                <a:pPr marL="0" indent="0">
                  <a:buFontTx/>
                  <a:buNone/>
                </a:pPr>
                <a:endParaRPr lang="en-US" altLang="zh-CN" dirty="0">
                  <a:ea typeface="宋体" panose="02010600030101010101" pitchFamily="2" charset="-122"/>
                </a:endParaRPr>
              </a:p>
              <a:p>
                <a:pPr marL="0" indent="0">
                  <a:buFontTx/>
                  <a:buNone/>
                </a:pPr>
                <a:r>
                  <a:rPr lang="en-US" altLang="zh-CN" dirty="0" smtClean="0">
                    <a:ea typeface="宋体" panose="02010600030101010101" pitchFamily="2" charset="-122"/>
                  </a:rPr>
                  <a:t/>
                </a:r>
                <a:br>
                  <a:rPr lang="en-US" altLang="zh-CN" dirty="0" smtClean="0">
                    <a:ea typeface="宋体" panose="02010600030101010101" pitchFamily="2" charset="-122"/>
                  </a:rPr>
                </a:br>
                <a:r>
                  <a:rPr lang="en-US" altLang="zh-CN" dirty="0" smtClean="0">
                    <a:ea typeface="宋体" panose="02010600030101010101" pitchFamily="2" charset="-122"/>
                  </a:rPr>
                  <a:t>	For all positive integers </a:t>
                </a:r>
                <a:r>
                  <a:rPr lang="en-US" altLang="zh-CN" i="1" dirty="0" smtClean="0">
                    <a:ea typeface="宋体" panose="02010600030101010101" pitchFamily="2" charset="-122"/>
                  </a:rPr>
                  <a:t>n</a:t>
                </a:r>
                <a:r>
                  <a:rPr lang="en-US" altLang="zh-CN" dirty="0" smtClean="0">
                    <a:ea typeface="宋体" panose="02010600030101010101" pitchFamily="2" charset="-122"/>
                  </a:rPr>
                  <a:t>,</a:t>
                </a:r>
              </a:p>
              <a:p>
                <a:pPr marL="0" indent="0">
                  <a:buFontTx/>
                  <a:buNone/>
                </a:pPr>
                <a:endParaRPr lang="en-US" altLang="zh-CN" dirty="0" smtClean="0">
                  <a:ea typeface="宋体" panose="02010600030101010101" pitchFamily="2" charset="-122"/>
                </a:endParaRPr>
              </a:p>
              <a:p>
                <a:pPr marL="0" indent="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宋体" panose="02010600030101010101" pitchFamily="2" charset="-122"/>
                            </a:rPr>
                            <m:t>=</m:t>
                          </m:r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+1)(2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𝑛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+1)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</a:rPr>
                                <m:t>6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altLang="zh-CN" dirty="0" smtClean="0">
                  <a:ea typeface="宋体" panose="02010600030101010101" pitchFamily="2" charset="-122"/>
                </a:endParaRPr>
              </a:p>
            </p:txBody>
          </p:sp>
        </mc:Choice>
        <mc:Fallback>
          <p:sp>
            <p:nvSpPr>
              <p:cNvPr id="28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1111" t="-8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43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Tiling with L’s</a:t>
            </a:r>
            <a:endParaRPr lang="en-US" altLang="zh-CN" dirty="0" smtClean="0">
              <a:ea typeface="宋体" panose="02010600030101010101" pitchFamily="2" charset="-122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Tiling a square board by such (3-unit) L-shaped tiles.</a:t>
            </a: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r>
              <a:rPr lang="en-US" altLang="zh-CN" dirty="0" smtClean="0">
                <a:ea typeface="宋体" panose="02010600030101010101" pitchFamily="2" charset="-122"/>
              </a:rPr>
              <a:t>It </a:t>
            </a:r>
            <a:r>
              <a:rPr lang="en-US" altLang="zh-CN" dirty="0" smtClean="0">
                <a:ea typeface="宋体" panose="02010600030101010101" pitchFamily="2" charset="-122"/>
              </a:rPr>
              <a:t>is a beautiful example of an argument by mathematical induction.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2669" y="2362200"/>
            <a:ext cx="25304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40" t="11404"/>
          <a:stretch/>
        </p:blipFill>
        <p:spPr bwMode="auto">
          <a:xfrm>
            <a:off x="1647428" y="2514600"/>
            <a:ext cx="2005013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597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Tiling with L’s</a:t>
            </a:r>
            <a:endParaRPr lang="en-US" altLang="zh-CN" dirty="0" smtClean="0">
              <a:ea typeface="宋体" panose="02010600030101010101" pitchFamily="2" charset="-122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dirty="0" smtClean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en-US" altLang="zh-CN" sz="2000" dirty="0" smtClean="0">
              <a:ea typeface="宋体" panose="02010600030101010101" pitchFamily="2" charset="-122"/>
            </a:endParaRP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1488"/>
            <a:ext cx="8229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811587"/>
            <a:ext cx="2022475" cy="204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/>
          <a:stretch>
            <a:fillRect/>
          </a:stretch>
        </p:blipFill>
        <p:spPr bwMode="auto">
          <a:xfrm>
            <a:off x="5486400" y="3352800"/>
            <a:ext cx="2068513" cy="296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772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/>
              <a:t>Strong Mathematical Induction and the Well-Ordering Principle for the Integers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Strong mathematical induction is similar to ordinary mathematical induction in that it is a technique for establishing the truth of a sequence of statements about integers.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Also, a proof by strong mathematical induction consists of a basis step and an inductive step. However, 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the basis step may contain proofs for several initial values, 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in the inductive step, the truth of the predicate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 is assumed not just for one value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but for all values through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, and then the truth of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+ 1) is proved.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1800" smtClean="0"/>
              <a:t>Strong Mathematical Induction and the Well-Ordering Principle for the Integers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smtClean="0"/>
              <a:t> 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1676400"/>
            <a:ext cx="8053387" cy="36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Applying Strong Mathematical Induction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The divisibility-by-a-prime theorem states that any integer greater than 1 is divisible by a prime number. </a:t>
            </a:r>
          </a:p>
          <a:p>
            <a:pPr marL="0" indent="0"/>
            <a:endParaRPr lang="en-US" altLang="en-US" dirty="0" smtClean="0"/>
          </a:p>
          <a:p>
            <a:pPr marL="0" indent="0"/>
            <a:r>
              <a:rPr lang="en-US" altLang="en-US" dirty="0" smtClean="0"/>
              <a:t>We prove this theorem using strong mathematical induction</a:t>
            </a:r>
            <a:r>
              <a:rPr lang="en-US" altLang="en-US" dirty="0" smtClean="0"/>
              <a:t>.</a:t>
            </a:r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u="sng" dirty="0" smtClean="0"/>
              <a:t>Theorem 1</a:t>
            </a:r>
            <a:r>
              <a:rPr lang="en-US" altLang="en-US" dirty="0" smtClean="0"/>
              <a:t>: </a:t>
            </a:r>
            <a:r>
              <a:rPr lang="en-US" altLang="en-US" dirty="0"/>
              <a:t>Any integer greater than 1 is divisible by a prime number.</a:t>
            </a:r>
          </a:p>
          <a:p>
            <a:pPr marL="0" indent="0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dirty="0" smtClean="0"/>
              <a:t>Applying Strong Mathematical Induction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altLang="en-US" dirty="0" smtClean="0"/>
              <a:t>We also can </a:t>
            </a:r>
            <a:r>
              <a:rPr lang="en-US" altLang="en-US" dirty="0" smtClean="0"/>
              <a:t>prove </a:t>
            </a:r>
            <a:r>
              <a:rPr lang="en-US" altLang="en-US" u="sng" dirty="0" smtClean="0"/>
              <a:t>the existence part</a:t>
            </a:r>
            <a:r>
              <a:rPr lang="en-US" altLang="en-US" dirty="0" smtClean="0"/>
              <a:t> of the Unique Factorization of Integers Theorem </a:t>
            </a:r>
            <a:r>
              <a:rPr lang="en-US" altLang="en-US" dirty="0" smtClean="0"/>
              <a:t>using strong mathematical induction</a:t>
            </a:r>
            <a:r>
              <a:rPr lang="en-US" altLang="en-US" dirty="0" smtClean="0"/>
              <a:t>.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/>
          </a:p>
          <a:p>
            <a:pPr marL="0" indent="0"/>
            <a:r>
              <a:rPr lang="en-US" altLang="en-US" u="sng" dirty="0" smtClean="0"/>
              <a:t>Theorem 2</a:t>
            </a:r>
            <a:r>
              <a:rPr lang="en-US" altLang="en-US" dirty="0" smtClean="0"/>
              <a:t>: Every integer greater than 1 is either a prime number or a product of prime numbers.</a:t>
            </a:r>
            <a:endParaRPr lang="en-US" altLang="en-US" dirty="0"/>
          </a:p>
          <a:p>
            <a:pPr marL="0" indent="0"/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" y="2590800"/>
            <a:ext cx="8251825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6457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1458</TotalTime>
  <Words>249</Words>
  <Application>Microsoft Office PowerPoint</Application>
  <PresentationFormat>全屏显示(4:3)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Cambria Math</vt:lpstr>
      <vt:lpstr>McKBAlgP8</vt:lpstr>
      <vt:lpstr>Exercise</vt:lpstr>
      <vt:lpstr>Tiling with L’s</vt:lpstr>
      <vt:lpstr>Tiling with L’s</vt:lpstr>
      <vt:lpstr>Strong Mathematical Induction and the Well-Ordering Principle for the Integers</vt:lpstr>
      <vt:lpstr>Strong Mathematical Induction and the Well-Ordering Principle for the Integers</vt:lpstr>
      <vt:lpstr>Applying Strong Mathematical Induction</vt:lpstr>
      <vt:lpstr>Applying Strong Mathematical Induction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313</cp:revision>
  <dcterms:created xsi:type="dcterms:W3CDTF">2010-10-18T10:39:55Z</dcterms:created>
  <dcterms:modified xsi:type="dcterms:W3CDTF">2017-06-01T15:10:49Z</dcterms:modified>
</cp:coreProperties>
</file>