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03" r:id="rId2"/>
    <p:sldId id="355" r:id="rId3"/>
    <p:sldId id="304" r:id="rId4"/>
    <p:sldId id="349" r:id="rId5"/>
    <p:sldId id="350" r:id="rId6"/>
    <p:sldId id="351" r:id="rId7"/>
    <p:sldId id="353" r:id="rId8"/>
    <p:sldId id="319" r:id="rId9"/>
    <p:sldId id="321" r:id="rId10"/>
    <p:sldId id="320" r:id="rId11"/>
    <p:sldId id="322" r:id="rId12"/>
    <p:sldId id="323" r:id="rId13"/>
    <p:sldId id="324" r:id="rId14"/>
    <p:sldId id="330" r:id="rId15"/>
    <p:sldId id="332" r:id="rId16"/>
    <p:sldId id="333" r:id="rId17"/>
    <p:sldId id="334" r:id="rId18"/>
    <p:sldId id="335" r:id="rId19"/>
    <p:sldId id="343" r:id="rId20"/>
    <p:sldId id="345" r:id="rId21"/>
    <p:sldId id="347" r:id="rId22"/>
    <p:sldId id="354" r:id="rId23"/>
    <p:sldId id="356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CBDB2B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2" autoAdjust="0"/>
    <p:restoredTop sz="99139" autoAdjust="0"/>
  </p:normalViewPr>
  <p:slideViewPr>
    <p:cSldViewPr>
      <p:cViewPr varScale="1">
        <p:scale>
          <a:sx n="121" d="100"/>
          <a:sy n="121" d="100"/>
        </p:scale>
        <p:origin x="12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ABBEB89-4F7C-4521-9E67-06A3D913F47B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94DF1A7-51B5-47B3-B6DD-1D2AE3D1C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15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185CB93-DAB9-4D95-86DC-38BDD96D9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691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6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24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8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61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003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55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1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749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31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fld id="{EF5D8BCE-C792-4E4D-A638-F7F552DCA3B7}" type="slidenum">
              <a:rPr lang="en-US" altLang="en-US" sz="1800">
                <a:solidFill>
                  <a:schemeClr val="tx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Mathematical Induction 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In general, mathematical induction is a method for proving that a property defined for integers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is true for all values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that are greater than or equal to some initial integer.</a:t>
            </a: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543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  <a:defRPr/>
            </a:pPr>
            <a:r>
              <a:rPr lang="en-US" b="1" dirty="0" smtClean="0"/>
              <a:t> </a:t>
            </a:r>
            <a:r>
              <a:rPr lang="en-US" altLang="en-US" b="1" dirty="0"/>
              <a:t>b. </a:t>
            </a:r>
            <a:r>
              <a:rPr lang="en-US" altLang="en-US" dirty="0"/>
              <a:t>Evaluate 5 + 6 + 7 + 8 +· · ·+ 50.</a:t>
            </a:r>
          </a:p>
          <a:p>
            <a:pPr marL="457200" indent="-457200">
              <a:buFontTx/>
              <a:buNone/>
              <a:defRPr/>
            </a:pPr>
            <a:endParaRPr lang="en-US" dirty="0" smtClean="0"/>
          </a:p>
          <a:p>
            <a:pPr marL="457200" indent="-457200">
              <a:buFontTx/>
              <a:buAutoNum type="alphaLcPeriod"/>
              <a:defRPr/>
            </a:pPr>
            <a:endParaRPr lang="en-US" dirty="0" smtClean="0"/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00ADEE"/>
              </a:solidFill>
            </a:endParaRPr>
          </a:p>
          <a:p>
            <a:pPr marL="457200" indent="-457200">
              <a:buFontTx/>
              <a:buNone/>
              <a:defRPr/>
            </a:pPr>
            <a:r>
              <a:rPr lang="en-US" dirty="0" smtClean="0">
                <a:solidFill>
                  <a:srgbClr val="00ADEE"/>
                </a:solidFill>
              </a:rPr>
              <a:t>			</a:t>
            </a:r>
            <a:r>
              <a:rPr lang="en-US" dirty="0" smtClean="0"/>
              <a:t>   </a:t>
            </a:r>
          </a:p>
          <a:p>
            <a:pPr marL="457200" indent="-457200">
              <a:buFontTx/>
              <a:buNone/>
              <a:defRPr/>
            </a:pPr>
            <a:r>
              <a:rPr lang="en-US" dirty="0" smtClean="0"/>
              <a:t>				</a:t>
            </a:r>
          </a:p>
          <a:p>
            <a:pPr marL="457200" indent="-457200">
              <a:buFontTx/>
              <a:buNone/>
              <a:defRPr/>
            </a:pPr>
            <a:endParaRPr lang="en-US" dirty="0" smtClean="0"/>
          </a:p>
          <a:p>
            <a:pPr marL="457200" indent="-457200">
              <a:buFontTx/>
              <a:buNone/>
              <a:defRPr/>
            </a:pPr>
            <a:endParaRPr lang="en-US" sz="2100" dirty="0" smtClean="0"/>
          </a:p>
          <a:p>
            <a:pPr marL="457200" indent="-457200">
              <a:buFontTx/>
              <a:buNone/>
              <a:defRPr/>
            </a:pPr>
            <a:endParaRPr lang="en-US" dirty="0" smtClean="0"/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00ADEE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sz="1200" dirty="0" smtClean="0"/>
          </a:p>
          <a:p>
            <a:pPr marL="457200" indent="-457200">
              <a:buFontTx/>
              <a:buNone/>
              <a:defRPr/>
            </a:pPr>
            <a:r>
              <a:rPr lang="en-US" dirty="0" smtClean="0"/>
              <a:t>				</a:t>
            </a:r>
            <a:endParaRPr lang="en-US" dirty="0" smtClean="0">
              <a:solidFill>
                <a:srgbClr val="00ADEE"/>
              </a:solidFill>
            </a:endParaRP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  <a:endParaRPr lang="en-US" altLang="en-US" sz="6600" i="1" smtClean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143250"/>
            <a:ext cx="194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295650"/>
            <a:ext cx="2559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514600"/>
            <a:ext cx="7727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5763"/>
            <a:ext cx="1066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None/>
              <a:defRPr/>
            </a:pPr>
            <a:endParaRPr lang="en-US" sz="600" b="1" dirty="0" smtClean="0"/>
          </a:p>
          <a:p>
            <a:pPr marL="457200" indent="-457200">
              <a:buNone/>
              <a:defRPr/>
            </a:pPr>
            <a:r>
              <a:rPr lang="en-US" altLang="en-US" b="1" dirty="0"/>
              <a:t>c. </a:t>
            </a:r>
            <a:r>
              <a:rPr lang="en-US" altLang="en-US" dirty="0"/>
              <a:t>For an integer </a:t>
            </a:r>
            <a:r>
              <a:rPr lang="en-US" altLang="en-US" i="1" dirty="0"/>
              <a:t>h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</a:t>
            </a:r>
            <a:r>
              <a:rPr lang="en-US" altLang="en-US" dirty="0"/>
              <a:t> 2, write 1 + 2 + 3 +· · ·+ (</a:t>
            </a:r>
            <a:r>
              <a:rPr lang="en-US" altLang="en-US" i="1" dirty="0"/>
              <a:t>h </a:t>
            </a:r>
            <a:r>
              <a:rPr lang="en-US" altLang="en-US" dirty="0"/>
              <a:t>– 1) </a:t>
            </a:r>
            <a:r>
              <a:rPr lang="en-US" altLang="en-US" dirty="0" smtClean="0"/>
              <a:t>in closed </a:t>
            </a:r>
            <a:r>
              <a:rPr lang="en-US" altLang="en-US" dirty="0"/>
              <a:t>form.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00ADEE"/>
              </a:solidFill>
            </a:endParaRPr>
          </a:p>
          <a:p>
            <a:pPr marL="457200" indent="-457200">
              <a:buFontTx/>
              <a:buNone/>
              <a:defRPr/>
            </a:pPr>
            <a:r>
              <a:rPr lang="en-US" dirty="0" smtClean="0">
                <a:solidFill>
                  <a:srgbClr val="00ADEE"/>
                </a:solidFill>
              </a:rPr>
              <a:t>			</a:t>
            </a:r>
            <a:r>
              <a:rPr lang="en-US" dirty="0" smtClean="0"/>
              <a:t>   </a:t>
            </a:r>
          </a:p>
          <a:p>
            <a:pPr marL="457200" indent="-457200">
              <a:buFontTx/>
              <a:buNone/>
              <a:defRPr/>
            </a:pPr>
            <a:r>
              <a:rPr lang="en-US" dirty="0" smtClean="0"/>
              <a:t>				</a:t>
            </a:r>
          </a:p>
          <a:p>
            <a:pPr marL="457200" indent="-457200"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  <a:endParaRPr lang="en-US" altLang="en-US" sz="6600" i="1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/>
          <a:stretch>
            <a:fillRect/>
          </a:stretch>
        </p:blipFill>
        <p:spPr bwMode="auto">
          <a:xfrm>
            <a:off x="838200" y="3400425"/>
            <a:ext cx="55165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4229100"/>
            <a:ext cx="1482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3390900"/>
            <a:ext cx="2439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  <p:pic>
        <p:nvPicPr>
          <p:cNvPr id="27658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57700"/>
            <a:ext cx="1733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In a </a:t>
            </a:r>
            <a:r>
              <a:rPr lang="en-US" altLang="en-US" b="1" smtClean="0"/>
              <a:t>geometric sequence, </a:t>
            </a:r>
            <a:r>
              <a:rPr lang="en-US" altLang="en-US" smtClean="0"/>
              <a:t>each term is obtained from the preceding one by multiplying by a constant factor. 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If the first term is 1 and the constant factor is </a:t>
            </a:r>
            <a:r>
              <a:rPr lang="en-US" altLang="en-US" i="1" smtClean="0"/>
              <a:t>r</a:t>
            </a:r>
            <a:r>
              <a:rPr lang="en-US" altLang="en-US" smtClean="0"/>
              <a:t>, then the sequence is 1, </a:t>
            </a:r>
            <a:r>
              <a:rPr lang="en-US" altLang="en-US" i="1" smtClean="0"/>
              <a:t>r</a:t>
            </a:r>
            <a:r>
              <a:rPr lang="en-US" altLang="en-US" smtClean="0"/>
              <a:t>, </a:t>
            </a:r>
            <a:r>
              <a:rPr lang="en-US" altLang="en-US" i="1" smtClean="0"/>
              <a:t>r</a:t>
            </a:r>
            <a:r>
              <a:rPr lang="en-US" altLang="en-US" sz="800" i="1" smtClean="0"/>
              <a:t> </a:t>
            </a:r>
            <a:r>
              <a:rPr lang="en-US" altLang="en-US" baseline="30000" smtClean="0"/>
              <a:t>2</a:t>
            </a:r>
            <a:r>
              <a:rPr lang="en-US" altLang="en-US" smtClean="0"/>
              <a:t>, </a:t>
            </a:r>
            <a:r>
              <a:rPr lang="en-US" altLang="en-US" i="1" smtClean="0"/>
              <a:t>r</a:t>
            </a:r>
            <a:r>
              <a:rPr lang="en-US" altLang="en-US" sz="800" i="1" smtClean="0"/>
              <a:t> </a:t>
            </a:r>
            <a:r>
              <a:rPr lang="en-US" altLang="en-US" baseline="30000" smtClean="0"/>
              <a:t>3</a:t>
            </a:r>
            <a:r>
              <a:rPr lang="en-US" altLang="en-US" smtClean="0"/>
              <a:t>, . . . , </a:t>
            </a:r>
            <a:r>
              <a:rPr lang="en-US" altLang="en-US" i="1" smtClean="0"/>
              <a:t>r</a:t>
            </a:r>
            <a:r>
              <a:rPr lang="en-US" altLang="en-US" sz="800" i="1" smtClean="0"/>
              <a:t> </a:t>
            </a:r>
            <a:r>
              <a:rPr lang="en-US" altLang="en-US" i="1" baseline="30000" smtClean="0"/>
              <a:t>n</a:t>
            </a:r>
            <a:r>
              <a:rPr lang="en-US" altLang="en-US" smtClean="0"/>
              <a:t>, . . . .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The sum of the first </a:t>
            </a:r>
            <a:r>
              <a:rPr lang="en-US" altLang="en-US" i="1" smtClean="0"/>
              <a:t>n</a:t>
            </a:r>
            <a:r>
              <a:rPr lang="en-US" altLang="en-US" smtClean="0"/>
              <a:t> terms of this sequence is given by the formula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for all integers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</a:t>
            </a:r>
            <a:r>
              <a:rPr lang="en-US" altLang="en-US" smtClean="0"/>
              <a:t> 0 and real numbers </a:t>
            </a:r>
            <a:r>
              <a:rPr lang="en-US" altLang="en-US" i="1" smtClean="0"/>
              <a:t>r</a:t>
            </a:r>
            <a:r>
              <a:rPr lang="en-US" altLang="en-US" smtClean="0"/>
              <a:t> not equal to 1.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Mathematical Induction I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133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expanded form of the formula is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and because </a:t>
            </a:r>
            <a:r>
              <a:rPr lang="en-US" altLang="en-US" i="1" smtClean="0"/>
              <a:t>r</a:t>
            </a:r>
            <a:r>
              <a:rPr lang="en-US" altLang="en-US" sz="800" i="1" smtClean="0"/>
              <a:t> </a:t>
            </a:r>
            <a:r>
              <a:rPr lang="en-US" altLang="en-US" baseline="30000" smtClean="0"/>
              <a:t>0</a:t>
            </a:r>
            <a:r>
              <a:rPr lang="en-US" altLang="en-US" smtClean="0"/>
              <a:t> = 1 and </a:t>
            </a:r>
            <a:r>
              <a:rPr lang="en-US" altLang="en-US" i="1" smtClean="0"/>
              <a:t>r</a:t>
            </a:r>
            <a:r>
              <a:rPr lang="en-US" altLang="en-US" sz="800" smtClean="0"/>
              <a:t> </a:t>
            </a:r>
            <a:r>
              <a:rPr lang="en-US" altLang="en-US" baseline="30000" smtClean="0"/>
              <a:t>1</a:t>
            </a:r>
            <a:r>
              <a:rPr lang="en-US" altLang="en-US" smtClean="0"/>
              <a:t> = </a:t>
            </a:r>
            <a:r>
              <a:rPr lang="en-US" altLang="en-US" i="1" smtClean="0"/>
              <a:t>r</a:t>
            </a:r>
            <a:r>
              <a:rPr lang="en-US" altLang="en-US" smtClean="0"/>
              <a:t>, the formula for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</a:t>
            </a:r>
            <a:r>
              <a:rPr lang="en-US" altLang="en-US" smtClean="0"/>
              <a:t> 1 can be rewritten as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Mathematical Induction I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45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67200"/>
            <a:ext cx="4324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z="1200" b="1" smtClean="0"/>
          </a:p>
          <a:p>
            <a:pPr marL="0" indent="0">
              <a:buFontTx/>
              <a:buNone/>
            </a:pPr>
            <a:r>
              <a:rPr lang="en-US" altLang="en-US" b="1" smtClean="0"/>
              <a:t>Proof (by mathematical induction):</a:t>
            </a:r>
            <a:br>
              <a:rPr lang="en-US" altLang="en-US" b="1" smtClean="0"/>
            </a:br>
            <a:r>
              <a:rPr lang="en-US" altLang="en-US" smtClean="0"/>
              <a:t>Suppose </a:t>
            </a:r>
            <a:r>
              <a:rPr lang="en-US" altLang="en-US" i="1" smtClean="0"/>
              <a:t>r</a:t>
            </a:r>
            <a:r>
              <a:rPr lang="en-US" altLang="en-US" smtClean="0"/>
              <a:t> is a particular but arbitrarily chosen real number that is not equal to 1, and let the property </a:t>
            </a:r>
            <a:r>
              <a:rPr lang="en-US" altLang="en-US" i="1" smtClean="0"/>
              <a:t>P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be the equation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We must show that </a:t>
            </a:r>
            <a:r>
              <a:rPr lang="en-US" altLang="en-US" i="1" smtClean="0"/>
              <a:t>P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is true for all integers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</a:t>
            </a:r>
            <a:r>
              <a:rPr lang="en-US" altLang="en-US" smtClean="0"/>
              <a:t> 0. We do this by mathematical induction on </a:t>
            </a:r>
            <a:r>
              <a:rPr lang="en-US" altLang="en-US" i="1" smtClean="0"/>
              <a:t>n</a:t>
            </a:r>
            <a:r>
              <a:rPr lang="en-US" altLang="en-US" smtClean="0"/>
              <a:t>.</a:t>
            </a: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Example 3 – </a:t>
            </a:r>
            <a:r>
              <a:rPr lang="en-US" altLang="en-US" sz="2400" i="1" dirty="0" smtClean="0"/>
              <a:t>Sum of Terms of a Geometric Sequence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47800"/>
            <a:ext cx="8004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987925"/>
            <a:ext cx="1905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292725"/>
            <a:ext cx="639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 smtClean="0"/>
              <a:t>Show that</a:t>
            </a:r>
            <a:r>
              <a:rPr lang="en-US" altLang="en-US" b="1" i="1" dirty="0" smtClean="0"/>
              <a:t> P</a:t>
            </a:r>
            <a:r>
              <a:rPr lang="en-US" altLang="en-US" b="1" dirty="0" smtClean="0"/>
              <a:t>(0)</a:t>
            </a:r>
            <a:r>
              <a:rPr lang="en-US" altLang="en-US" b="1" i="1" dirty="0" smtClean="0"/>
              <a:t> </a:t>
            </a:r>
            <a:r>
              <a:rPr lang="en-US" altLang="en-US" b="1" dirty="0" smtClean="0"/>
              <a:t>is true:</a:t>
            </a:r>
          </a:p>
          <a:p>
            <a:pPr marL="0" indent="0">
              <a:buFontTx/>
              <a:buNone/>
            </a:pPr>
            <a:endParaRPr lang="en-US" altLang="en-US" b="1" i="1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To establish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(0), we must show that</a:t>
            </a:r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The left-hand side of this equation is </a:t>
            </a:r>
            <a:r>
              <a:rPr lang="en-US" altLang="en-US" i="1" dirty="0" smtClean="0"/>
              <a:t>r</a:t>
            </a:r>
            <a:r>
              <a:rPr lang="en-US" altLang="en-US" sz="1000" i="1" dirty="0" smtClean="0"/>
              <a:t> 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 = 1 and the      right-hand side is</a:t>
            </a:r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also because </a:t>
            </a:r>
            <a:r>
              <a:rPr lang="en-US" altLang="en-US" i="1" dirty="0" smtClean="0"/>
              <a:t>r</a:t>
            </a:r>
            <a:r>
              <a:rPr lang="en-US" altLang="en-US" sz="1000" dirty="0" smtClean="0"/>
              <a:t>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</a:t>
            </a:r>
            <a:r>
              <a:rPr lang="en-US" altLang="en-US" dirty="0" smtClean="0"/>
              <a:t> 1. Hence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(0) is true</a:t>
            </a:r>
            <a:r>
              <a:rPr lang="en-US" altLang="en-US" i="1" dirty="0" smtClean="0"/>
              <a:t>.</a:t>
            </a:r>
            <a:endParaRPr lang="en-US" altLang="en-US" b="1" dirty="0" smtClean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3 – </a:t>
            </a:r>
            <a:r>
              <a:rPr lang="en-US" altLang="en-US" i="1" smtClean="0"/>
              <a:t>Solution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895600"/>
            <a:ext cx="16271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698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5161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b="1" smtClean="0"/>
              <a:t>Show that for all integers</a:t>
            </a:r>
            <a:r>
              <a:rPr lang="en-US" altLang="en-US" b="1" i="1" smtClean="0"/>
              <a:t> k</a:t>
            </a:r>
            <a:r>
              <a:rPr lang="en-US" altLang="en-US" b="1" smtClean="0"/>
              <a:t> ≥ 0,</a:t>
            </a:r>
            <a:r>
              <a:rPr lang="en-US" altLang="en-US" b="1" i="1" smtClean="0"/>
              <a:t> </a:t>
            </a:r>
            <a:r>
              <a:rPr lang="en-US" altLang="en-US" b="1" smtClean="0"/>
              <a:t>if</a:t>
            </a:r>
            <a:r>
              <a:rPr lang="en-US" altLang="en-US" b="1" i="1" smtClean="0"/>
              <a:t> P</a:t>
            </a:r>
            <a:r>
              <a:rPr lang="en-US" altLang="en-US" b="1" smtClean="0"/>
              <a:t>(</a:t>
            </a:r>
            <a:r>
              <a:rPr lang="en-US" altLang="en-US" b="1" i="1" smtClean="0"/>
              <a:t>k</a:t>
            </a:r>
            <a:r>
              <a:rPr lang="en-US" altLang="en-US" b="1" smtClean="0"/>
              <a:t>)</a:t>
            </a:r>
            <a:r>
              <a:rPr lang="en-US" altLang="en-US" b="1" i="1" smtClean="0"/>
              <a:t> </a:t>
            </a:r>
            <a:r>
              <a:rPr lang="en-US" altLang="en-US" b="1" smtClean="0"/>
              <a:t>is true then</a:t>
            </a:r>
            <a:r>
              <a:rPr lang="en-US" altLang="en-US" b="1" i="1" smtClean="0"/>
              <a:t>      P</a:t>
            </a:r>
            <a:r>
              <a:rPr lang="en-US" altLang="en-US" b="1" smtClean="0"/>
              <a:t>(</a:t>
            </a:r>
            <a:r>
              <a:rPr lang="en-US" altLang="en-US" b="1" i="1" smtClean="0"/>
              <a:t>k</a:t>
            </a:r>
            <a:r>
              <a:rPr lang="en-US" altLang="en-US" b="1" smtClean="0"/>
              <a:t> + 1)</a:t>
            </a:r>
            <a:r>
              <a:rPr lang="en-US" altLang="en-US" b="1" i="1" smtClean="0"/>
              <a:t> </a:t>
            </a:r>
            <a:r>
              <a:rPr lang="en-US" altLang="en-US" b="1" smtClean="0"/>
              <a:t>is also true:</a:t>
            </a:r>
          </a:p>
          <a:p>
            <a:pPr marL="0" indent="0">
              <a:buFontTx/>
              <a:buNone/>
            </a:pPr>
            <a:r>
              <a:rPr lang="en-US" altLang="en-US" i="1" smtClean="0"/>
              <a:t>[Suppose that P</a:t>
            </a:r>
            <a:r>
              <a:rPr lang="en-US" altLang="en-US" smtClean="0"/>
              <a:t>(</a:t>
            </a:r>
            <a:r>
              <a:rPr lang="en-US" altLang="en-US" i="1" smtClean="0"/>
              <a:t>k</a:t>
            </a:r>
            <a:r>
              <a:rPr lang="en-US" altLang="en-US" smtClean="0"/>
              <a:t>)</a:t>
            </a:r>
            <a:r>
              <a:rPr lang="en-US" altLang="en-US" i="1" smtClean="0"/>
              <a:t> is true for a particular but arbitrarily chosen integer k </a:t>
            </a:r>
            <a:r>
              <a:rPr lang="en-US" altLang="en-US" b="1" smtClean="0">
                <a:sym typeface="Symbol" panose="05050102010706020507" pitchFamily="18" charset="2"/>
              </a:rPr>
              <a:t></a:t>
            </a:r>
            <a:r>
              <a:rPr lang="en-US" altLang="en-US" smtClean="0"/>
              <a:t> 0.</a:t>
            </a:r>
            <a:r>
              <a:rPr lang="en-US" altLang="en-US" i="1" smtClean="0"/>
              <a:t> That is:] </a:t>
            </a:r>
          </a:p>
          <a:p>
            <a:pPr marL="0" indent="0">
              <a:buFontTx/>
              <a:buNone/>
            </a:pPr>
            <a:r>
              <a:rPr lang="en-US" altLang="en-US" smtClean="0"/>
              <a:t>Let </a:t>
            </a:r>
            <a:r>
              <a:rPr lang="en-US" altLang="en-US" i="1" smtClean="0"/>
              <a:t>k </a:t>
            </a:r>
            <a:r>
              <a:rPr lang="en-US" altLang="en-US" smtClean="0"/>
              <a:t>be any integer with </a:t>
            </a:r>
            <a:r>
              <a:rPr lang="en-US" altLang="en-US" i="1" smtClean="0"/>
              <a:t>k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</a:t>
            </a:r>
            <a:r>
              <a:rPr lang="en-US" altLang="en-US" smtClean="0"/>
              <a:t> 0, and suppose that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r>
              <a:rPr lang="en-US" altLang="en-US" i="1" smtClean="0"/>
              <a:t>[We must show that P</a:t>
            </a:r>
            <a:r>
              <a:rPr lang="en-US" altLang="en-US" smtClean="0"/>
              <a:t>(</a:t>
            </a:r>
            <a:r>
              <a:rPr lang="en-US" altLang="en-US" i="1" smtClean="0"/>
              <a:t>k</a:t>
            </a:r>
            <a:r>
              <a:rPr lang="en-US" altLang="en-US" smtClean="0"/>
              <a:t> + 1)</a:t>
            </a:r>
            <a:r>
              <a:rPr lang="en-US" altLang="en-US" i="1" smtClean="0"/>
              <a:t> is true. That is:] </a:t>
            </a:r>
            <a:r>
              <a:rPr lang="en-US" altLang="en-US" smtClean="0"/>
              <a:t>We must show that</a:t>
            </a:r>
            <a:endParaRPr lang="en-US" altLang="en-US" b="1" smtClean="0"/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3 – </a:t>
            </a:r>
            <a:r>
              <a:rPr lang="en-US" altLang="en-US" i="1" smtClean="0"/>
              <a:t>Solution</a:t>
            </a:r>
            <a:endParaRPr lang="en-US" altLang="en-US" sz="3200" i="1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733800"/>
            <a:ext cx="18367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13200"/>
            <a:ext cx="1447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27688"/>
            <a:ext cx="25955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Or, equivalently, that</a:t>
            </a:r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sz="1600" i="1" smtClean="0"/>
          </a:p>
          <a:p>
            <a:pPr marL="0" indent="0">
              <a:buFontTx/>
              <a:buNone/>
            </a:pPr>
            <a:r>
              <a:rPr lang="en-US" altLang="en-US" i="1" smtClean="0"/>
              <a:t>[We will show that the left-hand side of P</a:t>
            </a:r>
            <a:r>
              <a:rPr lang="en-US" altLang="en-US" smtClean="0"/>
              <a:t>(</a:t>
            </a:r>
            <a:r>
              <a:rPr lang="en-US" altLang="en-US" i="1" smtClean="0"/>
              <a:t>k</a:t>
            </a:r>
            <a:r>
              <a:rPr lang="en-US" altLang="en-US" smtClean="0"/>
              <a:t> + 1)</a:t>
            </a:r>
            <a:r>
              <a:rPr lang="en-US" altLang="en-US" i="1" smtClean="0"/>
              <a:t> equals the right-hand side.] </a:t>
            </a:r>
            <a:r>
              <a:rPr lang="en-US" altLang="en-US" smtClean="0"/>
              <a:t>The left-hand side of </a:t>
            </a:r>
            <a:r>
              <a:rPr lang="en-US" altLang="en-US" i="1" smtClean="0"/>
              <a:t>P</a:t>
            </a:r>
            <a:r>
              <a:rPr lang="en-US" altLang="en-US" smtClean="0"/>
              <a:t>(</a:t>
            </a:r>
            <a:r>
              <a:rPr lang="en-US" altLang="en-US" i="1" smtClean="0"/>
              <a:t>k</a:t>
            </a:r>
            <a:r>
              <a:rPr lang="en-US" altLang="en-US" smtClean="0"/>
              <a:t> + 1)</a:t>
            </a:r>
            <a:r>
              <a:rPr lang="en-US" altLang="en-US" i="1" smtClean="0"/>
              <a:t> </a:t>
            </a:r>
            <a:r>
              <a:rPr lang="en-US" altLang="en-US" smtClean="0"/>
              <a:t>is</a:t>
            </a:r>
            <a:endParaRPr lang="en-US" altLang="en-US" b="1" smtClean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3 – </a:t>
            </a:r>
            <a:r>
              <a:rPr lang="en-US" altLang="en-US" i="1" smtClean="0"/>
              <a:t>Solution</a:t>
            </a:r>
            <a:endParaRPr lang="en-US" altLang="en-US" sz="3200" i="1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981200"/>
            <a:ext cx="2495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990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705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397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562600"/>
            <a:ext cx="22764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749925"/>
            <a:ext cx="17748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r>
              <a:rPr lang="en-US" altLang="en-US" smtClean="0"/>
              <a:t>which is the right-hand side of </a:t>
            </a:r>
            <a:r>
              <a:rPr lang="en-US" altLang="en-US" i="1" smtClean="0"/>
              <a:t>P</a:t>
            </a:r>
            <a:r>
              <a:rPr lang="en-US" altLang="en-US" smtClean="0"/>
              <a:t>(</a:t>
            </a:r>
            <a:r>
              <a:rPr lang="en-US" altLang="en-US" i="1" smtClean="0"/>
              <a:t>k</a:t>
            </a:r>
            <a:r>
              <a:rPr lang="en-US" altLang="en-US" smtClean="0"/>
              <a:t> + 1)</a:t>
            </a:r>
            <a:r>
              <a:rPr lang="en-US" altLang="en-US" i="1" smtClean="0"/>
              <a:t> [as was to be shown</a:t>
            </a:r>
            <a:r>
              <a:rPr lang="en-US" altLang="en-US" smtClean="0"/>
              <a:t>.</a:t>
            </a:r>
            <a:r>
              <a:rPr lang="en-US" altLang="en-US" i="1" smtClean="0"/>
              <a:t>]</a:t>
            </a:r>
          </a:p>
          <a:p>
            <a:pPr marL="0" indent="0">
              <a:buFontTx/>
              <a:buNone/>
            </a:pPr>
            <a:r>
              <a:rPr lang="en-US" altLang="en-US" i="1" smtClean="0"/>
              <a:t>[Since we have proved the basis step and the inductive step</a:t>
            </a:r>
            <a:r>
              <a:rPr lang="en-US" altLang="en-US" smtClean="0"/>
              <a:t>,</a:t>
            </a:r>
            <a:r>
              <a:rPr lang="en-US" altLang="en-US" i="1" smtClean="0"/>
              <a:t> we conclude that the theorem is true</a:t>
            </a:r>
            <a:r>
              <a:rPr lang="en-US" altLang="en-US" smtClean="0"/>
              <a:t>.</a:t>
            </a:r>
            <a:r>
              <a:rPr lang="en-US" altLang="en-US" i="1" smtClean="0"/>
              <a:t>]</a:t>
            </a:r>
            <a:endParaRPr lang="en-US" altLang="en-US" b="1" smtClean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3 – </a:t>
            </a:r>
            <a:r>
              <a:rPr lang="en-US" altLang="en-US" i="1" smtClean="0"/>
              <a:t>Solution</a:t>
            </a:r>
            <a:endParaRPr lang="en-US" altLang="en-US" sz="3200" i="1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95425"/>
            <a:ext cx="3044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32369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3429000"/>
            <a:ext cx="30035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57675"/>
            <a:ext cx="13255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1067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743200"/>
            <a:ext cx="12700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403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4495800"/>
            <a:ext cx="15763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7375" y="6324600"/>
            <a:ext cx="1651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In each of (</a:t>
            </a:r>
            <a:r>
              <a:rPr lang="en-US" altLang="en-US" b="1" dirty="0" smtClean="0"/>
              <a:t>a</a:t>
            </a:r>
            <a:r>
              <a:rPr lang="en-US" altLang="en-US" dirty="0" smtClean="0"/>
              <a:t>) and (</a:t>
            </a:r>
            <a:r>
              <a:rPr lang="en-US" altLang="en-US" b="1" dirty="0" smtClean="0"/>
              <a:t>b</a:t>
            </a:r>
            <a:r>
              <a:rPr lang="en-US" altLang="en-US" dirty="0" smtClean="0"/>
              <a:t>) below, assume that </a:t>
            </a:r>
            <a:r>
              <a:rPr lang="en-US" altLang="en-US" i="1" dirty="0" smtClean="0"/>
              <a:t>m </a:t>
            </a:r>
            <a:r>
              <a:rPr lang="en-US" altLang="en-US" dirty="0" smtClean="0"/>
              <a:t>is an integer that is greater than or equal to 3</a:t>
            </a:r>
            <a:r>
              <a:rPr lang="en-US" altLang="en-US" i="1" dirty="0" smtClean="0"/>
              <a:t>. </a:t>
            </a:r>
            <a:r>
              <a:rPr lang="en-US" altLang="en-US" dirty="0" smtClean="0"/>
              <a:t>Write each of the sums in closed form.</a:t>
            </a:r>
          </a:p>
          <a:p>
            <a:pPr marL="0" indent="0">
              <a:buFontTx/>
              <a:buNone/>
            </a:pPr>
            <a:r>
              <a:rPr lang="en-US" altLang="en-US" b="1" dirty="0" smtClean="0"/>
              <a:t>a.</a:t>
            </a:r>
          </a:p>
          <a:p>
            <a:pPr marL="0" indent="0">
              <a:buFontTx/>
              <a:buNone/>
            </a:pPr>
            <a:endParaRPr lang="en-US" altLang="en-US" sz="100" b="1" dirty="0" smtClean="0"/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endParaRPr lang="en-US" altLang="en-US" b="1" dirty="0"/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endParaRPr lang="en-US" altLang="en-US" b="1" dirty="0"/>
          </a:p>
          <a:p>
            <a:pPr marL="0" indent="0">
              <a:buFontTx/>
              <a:buNone/>
            </a:pPr>
            <a:r>
              <a:rPr lang="en-US" altLang="en-US" b="1" dirty="0" smtClean="0"/>
              <a:t>b.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endParaRPr lang="en-US" altLang="en-US" sz="1600" dirty="0" smtClean="0"/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900" smtClean="0"/>
              <a:t>Example 4 – </a:t>
            </a:r>
            <a:r>
              <a:rPr lang="en-US" altLang="en-US" sz="1900" i="1" smtClean="0"/>
              <a:t>Applying the Formula for the Sum of a Geometric Sequence</a:t>
            </a:r>
            <a:endParaRPr lang="en-US" altLang="en-US" sz="190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/>
          <a:stretch>
            <a:fillRect/>
          </a:stretch>
        </p:blipFill>
        <p:spPr bwMode="auto">
          <a:xfrm>
            <a:off x="838200" y="26670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/>
          <a:stretch>
            <a:fillRect/>
          </a:stretch>
        </p:blipFill>
        <p:spPr bwMode="auto">
          <a:xfrm>
            <a:off x="881743" y="4862739"/>
            <a:ext cx="28956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>
            <a:fillRect/>
          </a:stretch>
        </p:blipFill>
        <p:spPr bwMode="auto">
          <a:xfrm>
            <a:off x="874816" y="3200400"/>
            <a:ext cx="48339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8971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71925"/>
            <a:ext cx="15573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/>
          <a:stretch>
            <a:fillRect/>
          </a:stretch>
        </p:blipFill>
        <p:spPr bwMode="auto">
          <a:xfrm>
            <a:off x="914400" y="5553074"/>
            <a:ext cx="6102614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94" y="6019800"/>
            <a:ext cx="1953834" cy="7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72137"/>
            <a:ext cx="14208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521450"/>
            <a:ext cx="8159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Mathematical Induction I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1" y="2362200"/>
            <a:ext cx="8081963" cy="29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92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As with the formula for the sum of the first </a:t>
            </a:r>
            <a:r>
              <a:rPr lang="en-US" altLang="en-US" i="1" smtClean="0"/>
              <a:t>n</a:t>
            </a:r>
            <a:r>
              <a:rPr lang="en-US" altLang="en-US" smtClean="0"/>
              <a:t> integers, there is a way to think of the formula for the sum of the terms of a geometric sequence that makes it seem simple and intuitive. Let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r>
              <a:rPr lang="en-US" altLang="en-US" smtClean="0"/>
              <a:t>Then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r>
              <a:rPr lang="en-US" altLang="en-US" smtClean="0"/>
              <a:t>and so</a:t>
            </a: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Deducing Additional Formulas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3352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230688"/>
            <a:ext cx="38242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5351463"/>
            <a:ext cx="7072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961063"/>
            <a:ext cx="11969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037263"/>
            <a:ext cx="4841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But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Equating the right-hand sides of equations (5.2.1) and (5.2.2) and dividing by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– 1 gives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Deducing Additional Formulas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1876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41538"/>
            <a:ext cx="2362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1862"/>
            <a:ext cx="4381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Claim 1. For any </a:t>
            </a:r>
            <a:r>
              <a:rPr lang="en-US" altLang="zh-CN" dirty="0" smtClean="0">
                <a:solidFill>
                  <a:srgbClr val="C00000"/>
                </a:solidFill>
              </a:rPr>
              <a:t>nonnegative</a:t>
            </a:r>
            <a:r>
              <a:rPr lang="en-US" altLang="zh-CN" dirty="0" smtClean="0"/>
              <a:t> integer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and positive integer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, there exist integers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r</a:t>
            </a:r>
            <a:r>
              <a:rPr lang="en-US" altLang="zh-CN" dirty="0" smtClean="0"/>
              <a:t> such that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		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= </a:t>
            </a:r>
            <a:r>
              <a:rPr lang="en-US" altLang="zh-CN" i="1" dirty="0" err="1" smtClean="0"/>
              <a:t>dq</a:t>
            </a:r>
            <a:r>
              <a:rPr lang="en-US" altLang="zh-CN" dirty="0" err="1" smtClean="0"/>
              <a:t>+</a:t>
            </a:r>
            <a:r>
              <a:rPr lang="en-US" altLang="zh-CN" i="1" dirty="0" err="1" smtClean="0"/>
              <a:t>r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 and  0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altLang="zh-C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altLang="zh-C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r>
              <a:rPr lang="en-US" altLang="zh-CN" dirty="0" smtClean="0"/>
              <a:t>It suffices to prove that, [given a particular but arbitrarily chosen positive integer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,] for </a:t>
            </a:r>
            <a:r>
              <a:rPr lang="en-US" altLang="zh-CN" dirty="0"/>
              <a:t>any nonnegative integer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, there exist integers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r</a:t>
            </a:r>
            <a:r>
              <a:rPr lang="en-US" altLang="zh-CN" dirty="0" smtClean="0"/>
              <a:t> such that</a:t>
            </a:r>
            <a:br>
              <a:rPr lang="en-US" altLang="zh-CN" dirty="0" smtClean="0"/>
            </a:br>
            <a:r>
              <a:rPr lang="en-US" altLang="zh-CN" dirty="0" smtClean="0"/>
              <a:t>		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</a:t>
            </a:r>
            <a:r>
              <a:rPr lang="en-US" altLang="zh-CN" dirty="0"/>
              <a:t>= </a:t>
            </a:r>
            <a:r>
              <a:rPr lang="en-US" altLang="zh-CN" i="1" dirty="0" err="1"/>
              <a:t>dq</a:t>
            </a:r>
            <a:r>
              <a:rPr lang="en-US" altLang="zh-CN" dirty="0" err="1"/>
              <a:t>+</a:t>
            </a:r>
            <a:r>
              <a:rPr lang="en-US" altLang="zh-CN" i="1" dirty="0" err="1"/>
              <a:t>r</a:t>
            </a:r>
            <a:r>
              <a:rPr lang="en-US" altLang="zh-CN" i="1" dirty="0"/>
              <a:t> </a:t>
            </a:r>
            <a:r>
              <a:rPr lang="en-US" altLang="zh-CN" dirty="0"/>
              <a:t> and  0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altLang="zh-C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Proof by induction on </a:t>
            </a:r>
            <a:r>
              <a:rPr lang="en-US" altLang="zh-C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endParaRPr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600" dirty="0" smtClean="0"/>
              <a:t>Existence Part </a:t>
            </a:r>
            <a:r>
              <a:rPr lang="en-US" altLang="zh-CN" sz="2600" dirty="0"/>
              <a:t>of the Quotient-Remainder Theorem</a:t>
            </a:r>
            <a:endParaRPr lang="zh-CN" altLang="en-US" sz="2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6" y="1448950"/>
            <a:ext cx="813593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7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Prove the following statement by induction.</a:t>
                </a:r>
                <a:br>
                  <a:rPr lang="en-US" altLang="zh-CN" dirty="0" smtClean="0"/>
                </a:br>
                <a:r>
                  <a:rPr lang="en-US" altLang="zh-CN" dirty="0" smtClean="0"/>
                  <a:t>	For all integers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+1&lt;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 smtClean="0"/>
                  <a:t>.</a:t>
                </a:r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616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Mathematical Induction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Proving a statement by mathematical induction is a        two-step process. The first step is called the </a:t>
            </a:r>
            <a:r>
              <a:rPr lang="en-US" altLang="en-US" i="1" smtClean="0"/>
              <a:t>basis step</a:t>
            </a:r>
            <a:r>
              <a:rPr lang="en-US" altLang="en-US" smtClean="0"/>
              <a:t>, and the second step is called the </a:t>
            </a:r>
            <a:r>
              <a:rPr lang="en-US" altLang="en-US" i="1" smtClean="0"/>
              <a:t>inductive step</a:t>
            </a:r>
            <a:r>
              <a:rPr lang="en-US" altLang="en-US" smtClean="0"/>
              <a:t>.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819400"/>
            <a:ext cx="74199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1 – </a:t>
            </a:r>
            <a:r>
              <a:rPr lang="en-US" altLang="en-US" sz="2800" i="1" dirty="0" smtClean="0"/>
              <a:t>Sum of First n Natural Numbers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351790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/>
              <a:t>Proof (by mathematical induction):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Let the property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be the equation</a:t>
            </a:r>
            <a:endParaRPr lang="en-US" altLang="en-US" b="1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10"/>
          <a:stretch>
            <a:fillRect/>
          </a:stretch>
        </p:blipFill>
        <p:spPr bwMode="auto">
          <a:xfrm>
            <a:off x="245533" y="1346200"/>
            <a:ext cx="866986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372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56" y="5044281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53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 – </a:t>
            </a:r>
            <a:r>
              <a:rPr lang="en-US" altLang="en-US" i="1" smtClean="0"/>
              <a:t>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Show that </a:t>
            </a:r>
            <a:r>
              <a:rPr lang="en-US" altLang="en-US" b="1" i="1" dirty="0" smtClean="0"/>
              <a:t>P</a:t>
            </a:r>
            <a:r>
              <a:rPr lang="en-US" altLang="en-US" b="1" dirty="0" smtClean="0"/>
              <a:t>(1) is true: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To establish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(1), we must show that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i="1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i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i="1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But the left-hand side of this equation is 1 and the         right-hand side is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i="1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i="1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also. Hence </a:t>
            </a:r>
            <a:r>
              <a:rPr lang="en-US" altLang="en-US" i="1" dirty="0"/>
              <a:t>P</a:t>
            </a:r>
            <a:r>
              <a:rPr lang="en-US" altLang="en-US" dirty="0"/>
              <a:t>(1) is true.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i="1" dirty="0" smtClean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13874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7921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18" y="4495800"/>
            <a:ext cx="179863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4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 – </a:t>
            </a:r>
            <a:r>
              <a:rPr lang="en-US" altLang="en-US" i="1" smtClean="0"/>
              <a:t>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229600" cy="537210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Show that for all integers </a:t>
            </a:r>
            <a:r>
              <a:rPr lang="en-US" altLang="en-US" b="1" i="1" dirty="0" smtClean="0"/>
              <a:t>k</a:t>
            </a:r>
            <a:r>
              <a:rPr lang="en-US" altLang="en-US" b="1" dirty="0" smtClean="0"/>
              <a:t> ≥ 1, if </a:t>
            </a:r>
            <a:r>
              <a:rPr lang="en-US" altLang="en-US" b="1" i="1" dirty="0" smtClean="0"/>
              <a:t>P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k</a:t>
            </a:r>
            <a:r>
              <a:rPr lang="en-US" altLang="en-US" b="1" dirty="0" smtClean="0"/>
              <a:t>) is true then </a:t>
            </a:r>
            <a:br>
              <a:rPr lang="en-US" altLang="en-US" b="1" dirty="0" smtClean="0"/>
            </a:br>
            <a:r>
              <a:rPr lang="en-US" altLang="en-US" b="1" i="1" dirty="0" smtClean="0"/>
              <a:t>P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k</a:t>
            </a:r>
            <a:r>
              <a:rPr lang="en-US" altLang="en-US" b="1" dirty="0" smtClean="0"/>
              <a:t> + 1) is also true: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b="1" dirty="0" smtClean="0"/>
          </a:p>
          <a:p>
            <a:pPr marL="0" indent="0">
              <a:buFontTx/>
              <a:buNone/>
            </a:pPr>
            <a:r>
              <a:rPr lang="en-US" altLang="en-US" i="1" dirty="0" smtClean="0"/>
              <a:t>[Suppose that P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)</a:t>
            </a:r>
            <a:r>
              <a:rPr lang="en-US" altLang="en-US" i="1" dirty="0" smtClean="0"/>
              <a:t> is true for a particular but arbitrarily chosen integer k </a:t>
            </a:r>
            <a:r>
              <a:rPr lang="en-US" altLang="en-US" b="1" dirty="0" smtClean="0">
                <a:sym typeface="Symbol" panose="05050102010706020507" pitchFamily="18" charset="2"/>
              </a:rPr>
              <a:t>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1</a:t>
            </a:r>
            <a:r>
              <a:rPr lang="en-US" altLang="en-US" i="1" dirty="0" smtClean="0"/>
              <a:t>.That is:] </a:t>
            </a:r>
            <a:r>
              <a:rPr lang="en-US" altLang="en-US" dirty="0" smtClean="0"/>
              <a:t>Suppose that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is any integer with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</a:t>
            </a:r>
            <a:r>
              <a:rPr lang="en-US" altLang="en-US" dirty="0" smtClean="0"/>
              <a:t> 1 such that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i="1" dirty="0"/>
              <a:t>[We must show that P</a:t>
            </a:r>
            <a:r>
              <a:rPr lang="en-US" altLang="en-US" dirty="0"/>
              <a:t>(</a:t>
            </a:r>
            <a:r>
              <a:rPr lang="en-US" altLang="en-US" i="1" dirty="0"/>
              <a:t>k </a:t>
            </a:r>
            <a:r>
              <a:rPr lang="en-US" altLang="en-US" dirty="0"/>
              <a:t>+ 1)</a:t>
            </a:r>
            <a:r>
              <a:rPr lang="en-US" altLang="en-US" i="1" dirty="0"/>
              <a:t> is true. That is:] </a:t>
            </a:r>
            <a:r>
              <a:rPr lang="en-US" altLang="en-US" dirty="0"/>
              <a:t>We must show that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i="1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b="1" i="1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or, equivalently, that</a:t>
            </a: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40576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86981"/>
            <a:ext cx="15351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4784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197600"/>
            <a:ext cx="1114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13534"/>
            <a:ext cx="4867275" cy="7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23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The left-hand side of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k </a:t>
            </a:r>
            <a:r>
              <a:rPr lang="en-US" altLang="en-US" dirty="0" smtClean="0"/>
              <a:t>+ 1) is</a:t>
            </a:r>
            <a:endParaRPr lang="en-US" altLang="en-US" b="1" dirty="0" smtClean="0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cont’d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7887"/>
            <a:ext cx="28194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70640"/>
            <a:ext cx="1908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8987"/>
            <a:ext cx="336289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03171"/>
            <a:ext cx="2092819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67178"/>
            <a:ext cx="25066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19" y="4020084"/>
            <a:ext cx="2133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0460" y="4780694"/>
                <a:ext cx="230308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60" y="4780694"/>
                <a:ext cx="230308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3800" y="5512135"/>
                <a:ext cx="1952522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512135"/>
                <a:ext cx="1952522" cy="5841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207375" y="5715000"/>
            <a:ext cx="1651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28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Mathematical Induction I</a:t>
            </a:r>
            <a:endParaRPr lang="en-US" altLang="en-US" i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For example, writing</a:t>
            </a:r>
          </a:p>
          <a:p>
            <a:pPr marL="0" indent="0">
              <a:buFontTx/>
              <a:buNone/>
            </a:pPr>
            <a:endParaRPr lang="en-US" altLang="en-US" i="1" dirty="0"/>
          </a:p>
          <a:p>
            <a:pPr marL="0" indent="0">
              <a:buFontTx/>
              <a:buNone/>
            </a:pPr>
            <a:endParaRPr lang="en-US" altLang="en-US" i="1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expresses the sum 1 + 2 + 3 +· · ·+ </a:t>
            </a:r>
            <a:r>
              <a:rPr lang="en-US" altLang="en-US" i="1" dirty="0" smtClean="0"/>
              <a:t>n </a:t>
            </a:r>
            <a:r>
              <a:rPr lang="en-US" altLang="en-US" dirty="0" smtClean="0"/>
              <a:t>in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closed form.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556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buFontTx/>
              <a:buNone/>
            </a:pPr>
            <a:r>
              <a:rPr lang="en-US" altLang="en-US" b="1" dirty="0" smtClean="0"/>
              <a:t>a. </a:t>
            </a:r>
            <a:r>
              <a:rPr lang="en-US" altLang="en-US" dirty="0" smtClean="0"/>
              <a:t>Evaluate 2 + 4 + 6 +· · ·+ 500</a:t>
            </a:r>
            <a:r>
              <a:rPr lang="en-US" altLang="en-US" i="1" dirty="0" smtClean="0"/>
              <a:t>.</a:t>
            </a:r>
          </a:p>
          <a:p>
            <a:pPr marL="347663" indent="-347663">
              <a:buFontTx/>
              <a:buNone/>
            </a:pPr>
            <a:endParaRPr lang="en-US" altLang="en-US" i="1" dirty="0" smtClean="0"/>
          </a:p>
          <a:p>
            <a:pPr marL="347663" indent="-347663">
              <a:buFontTx/>
              <a:buNone/>
            </a:pPr>
            <a:endParaRPr lang="en-US" altLang="en-US" i="1" dirty="0"/>
          </a:p>
          <a:p>
            <a:pPr marL="347663" indent="-347663">
              <a:buFontTx/>
              <a:buNone/>
            </a:pPr>
            <a:endParaRPr lang="en-US" altLang="en-US" i="1" dirty="0" smtClean="0"/>
          </a:p>
          <a:p>
            <a:pPr marL="347663" indent="-347663">
              <a:buFontTx/>
              <a:buNone/>
            </a:pPr>
            <a:endParaRPr lang="en-US" altLang="en-US" i="1" dirty="0" smtClean="0"/>
          </a:p>
          <a:p>
            <a:pPr marL="347663" indent="-347663">
              <a:buFontTx/>
              <a:buNone/>
            </a:pPr>
            <a:endParaRPr lang="en-US" altLang="en-US" b="1" dirty="0" smtClean="0"/>
          </a:p>
          <a:p>
            <a:pPr marL="347663" indent="-347663">
              <a:buFontTx/>
              <a:buNone/>
            </a:pPr>
            <a:endParaRPr lang="en-US" altLang="en-US" b="1" dirty="0"/>
          </a:p>
          <a:p>
            <a:pPr marL="347663" indent="-347663">
              <a:buFontTx/>
              <a:buNone/>
            </a:pPr>
            <a:endParaRPr lang="en-US" altLang="en-US" dirty="0" smtClean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smtClean="0"/>
              <a:t>Example 2 – </a:t>
            </a:r>
            <a:r>
              <a:rPr lang="en-US" altLang="en-US" sz="2000" i="1" smtClean="0"/>
              <a:t>Applying the Formula for the Sum of the First n Integers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68" y="3062287"/>
            <a:ext cx="21097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68" y="3176587"/>
            <a:ext cx="2495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8" y="2338387"/>
            <a:ext cx="621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06" y="4090987"/>
            <a:ext cx="12620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2084</TotalTime>
  <Words>802</Words>
  <Application>Microsoft Office PowerPoint</Application>
  <PresentationFormat>全屏显示(4:3)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McKBAlgP8</vt:lpstr>
      <vt:lpstr>Mathematical Induction I</vt:lpstr>
      <vt:lpstr>Mathematical Induction I</vt:lpstr>
      <vt:lpstr>Mathematical Induction I</vt:lpstr>
      <vt:lpstr>Example 1 – Sum of First n Natural Numbers</vt:lpstr>
      <vt:lpstr>Example 1 – Solution</vt:lpstr>
      <vt:lpstr>Example 1 – Solution</vt:lpstr>
      <vt:lpstr>Example 1 – Solution</vt:lpstr>
      <vt:lpstr>Mathematical Induction I</vt:lpstr>
      <vt:lpstr>Example 2 – Applying the Formula for the Sum of the First n Integers</vt:lpstr>
      <vt:lpstr>Example 2 – Solution</vt:lpstr>
      <vt:lpstr>Example 2 – Solution</vt:lpstr>
      <vt:lpstr>Mathematical Induction I</vt:lpstr>
      <vt:lpstr>Mathematical Induction I</vt:lpstr>
      <vt:lpstr>Example 3 – Sum of Terms of a Geometric Sequence</vt:lpstr>
      <vt:lpstr>Example 3 – Solution</vt:lpstr>
      <vt:lpstr>Example 3 – Solution</vt:lpstr>
      <vt:lpstr>Example 3 – Solution</vt:lpstr>
      <vt:lpstr>Example 3 – Solution</vt:lpstr>
      <vt:lpstr>Example 4 – Applying the Formula for the Sum of a Geometric Sequence</vt:lpstr>
      <vt:lpstr>Deducing Additional Formulas</vt:lpstr>
      <vt:lpstr>Deducing Additional Formulas</vt:lpstr>
      <vt:lpstr>Existence Part of the Quotient-Remainder Theorem</vt:lpstr>
      <vt:lpstr>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448</cp:revision>
  <dcterms:created xsi:type="dcterms:W3CDTF">2010-10-18T10:39:55Z</dcterms:created>
  <dcterms:modified xsi:type="dcterms:W3CDTF">2017-05-31T04:04:33Z</dcterms:modified>
</cp:coreProperties>
</file>