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28"/>
  </p:notesMasterIdLst>
  <p:handoutMasterIdLst>
    <p:handoutMasterId r:id="rId29"/>
  </p:handoutMasterIdLst>
  <p:sldIdLst>
    <p:sldId id="301" r:id="rId2"/>
    <p:sldId id="389" r:id="rId3"/>
    <p:sldId id="390" r:id="rId4"/>
    <p:sldId id="302" r:id="rId5"/>
    <p:sldId id="350" r:id="rId6"/>
    <p:sldId id="371" r:id="rId7"/>
    <p:sldId id="392" r:id="rId8"/>
    <p:sldId id="351" r:id="rId9"/>
    <p:sldId id="352" r:id="rId10"/>
    <p:sldId id="394" r:id="rId11"/>
    <p:sldId id="396" r:id="rId12"/>
    <p:sldId id="398" r:id="rId13"/>
    <p:sldId id="353" r:id="rId14"/>
    <p:sldId id="306" r:id="rId15"/>
    <p:sldId id="374" r:id="rId16"/>
    <p:sldId id="400" r:id="rId17"/>
    <p:sldId id="402" r:id="rId18"/>
    <p:sldId id="405" r:id="rId19"/>
    <p:sldId id="406" r:id="rId20"/>
    <p:sldId id="356" r:id="rId21"/>
    <p:sldId id="411" r:id="rId22"/>
    <p:sldId id="382" r:id="rId23"/>
    <p:sldId id="383" r:id="rId24"/>
    <p:sldId id="412" r:id="rId25"/>
    <p:sldId id="413" r:id="rId26"/>
    <p:sldId id="385" r:id="rId27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DEE"/>
    <a:srgbClr val="CBDB2B"/>
    <a:srgbClr val="16669E"/>
    <a:srgbClr val="E1332A"/>
    <a:srgbClr val="0D7295"/>
    <a:srgbClr val="C7EBFC"/>
    <a:srgbClr val="FFF8AA"/>
    <a:srgbClr val="9E0B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28" autoAdjust="0"/>
    <p:restoredTop sz="99139" autoAdjust="0"/>
  </p:normalViewPr>
  <p:slideViewPr>
    <p:cSldViewPr>
      <p:cViewPr varScale="1">
        <p:scale>
          <a:sx n="121" d="100"/>
          <a:sy n="121" d="100"/>
        </p:scale>
        <p:origin x="118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64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23E0994A-4874-41DE-9E51-4562A8D93D82}" type="datetimeFigureOut">
              <a:rPr lang="en-US"/>
              <a:pPr>
                <a:defRPr/>
              </a:pPr>
              <a:t>5/30/2017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BE0F782-8F51-41E0-8563-F92D9FC733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57217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21B37E1-70FD-4966-A8C8-4564627DCF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65072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48505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01144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4000" y="228600"/>
            <a:ext cx="2082800" cy="6489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228600"/>
            <a:ext cx="6096000" cy="6489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70060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203200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5190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90214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62088"/>
            <a:ext cx="403860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62088"/>
            <a:ext cx="403860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30705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72509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48561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39079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31685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65646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7391400" y="60198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02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62088"/>
            <a:ext cx="8229600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8496300" y="6388100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07811FC7-2D2D-4B57-97D6-FDB0877771FB}" type="slidenum">
              <a:rPr lang="en-US" altLang="en-US"/>
              <a:pPr eaLnBrk="1" hangingPunct="1">
                <a:spcBef>
                  <a:spcPct val="50000"/>
                </a:spcBef>
              </a:pPr>
              <a:t>‹#›</a:t>
            </a:fld>
            <a:endParaRPr lang="en-US" altLang="en-US"/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2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52400"/>
            <a:ext cx="8153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04800" y="384175"/>
            <a:ext cx="8763000" cy="831850"/>
          </a:xfrm>
          <a:prstGeom prst="rect">
            <a:avLst/>
          </a:prstGeom>
          <a:solidFill>
            <a:srgbClr val="16669E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Diamond 12"/>
          <p:cNvSpPr/>
          <p:nvPr userDrawn="1"/>
        </p:nvSpPr>
        <p:spPr>
          <a:xfrm>
            <a:off x="12700" y="38100"/>
            <a:ext cx="609600" cy="609600"/>
          </a:xfrm>
          <a:prstGeom prst="diamond">
            <a:avLst/>
          </a:prstGeom>
          <a:solidFill>
            <a:srgbClr val="CBD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Diamond 13"/>
          <p:cNvSpPr/>
          <p:nvPr userDrawn="1"/>
        </p:nvSpPr>
        <p:spPr>
          <a:xfrm>
            <a:off x="127000" y="152400"/>
            <a:ext cx="381000" cy="381000"/>
          </a:xfrm>
          <a:prstGeom prst="diamond">
            <a:avLst/>
          </a:prstGeom>
          <a:solidFill>
            <a:srgbClr val="1666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>
          <a:solidFill>
            <a:srgbClr val="0073AE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rgbClr val="0073AE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rgbClr val="0073AE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rgbClr val="0073AE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rgbClr val="0073AE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rgbClr val="0073AE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3" Type="http://schemas.openxmlformats.org/officeDocument/2006/relationships/image" Target="../media/image68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Sequences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 smtClean="0"/>
              <a:t>Imagine that a person decides to count his ancestors. He has two parents, four grandparents, eight great- grandparents, and so forth, These numbers can be written in a row as</a:t>
            </a:r>
          </a:p>
          <a:p>
            <a:pPr marL="0" indent="0" algn="ctr">
              <a:buFontTx/>
              <a:buNone/>
            </a:pPr>
            <a:r>
              <a:rPr lang="en-US" altLang="en-US" smtClean="0"/>
              <a:t>2, 4, 8, 16, 32, 64, 128,…</a:t>
            </a:r>
          </a:p>
          <a:p>
            <a:pPr marL="0" indent="0">
              <a:buFontTx/>
              <a:buNone/>
            </a:pPr>
            <a:endParaRPr lang="en-US" altLang="en-US" sz="800" smtClean="0"/>
          </a:p>
          <a:p>
            <a:pPr marL="0" indent="0">
              <a:buFontTx/>
              <a:buNone/>
            </a:pPr>
            <a:r>
              <a:rPr lang="en-US" altLang="en-US" smtClean="0"/>
              <a:t>The symbol “…” is called an </a:t>
            </a:r>
            <a:r>
              <a:rPr lang="en-US" altLang="en-US" i="1" smtClean="0"/>
              <a:t>ellipsis</a:t>
            </a:r>
            <a:r>
              <a:rPr lang="en-US" altLang="en-US" smtClean="0"/>
              <a:t>. It is shorthand for  “and so forth.” </a:t>
            </a:r>
          </a:p>
          <a:p>
            <a:pPr marL="0" indent="0">
              <a:buFontTx/>
              <a:buNone/>
            </a:pPr>
            <a:endParaRPr lang="en-US" altLang="en-US" smtClean="0"/>
          </a:p>
          <a:p>
            <a:pPr marL="0" indent="0">
              <a:buFontTx/>
              <a:buNone/>
            </a:pPr>
            <a:r>
              <a:rPr lang="en-US" altLang="en-US" smtClean="0"/>
              <a:t>To express the pattern of the numbers, suppose that each is labeled by an integer giving its position in the row.</a:t>
            </a:r>
            <a:endParaRPr lang="en-US" altLang="en-US" sz="1200" smtClean="0"/>
          </a:p>
        </p:txBody>
      </p:sp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5811838"/>
            <a:ext cx="68421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000" smtClean="0"/>
              <a:t>Example 6 – </a:t>
            </a:r>
            <a:r>
              <a:rPr lang="en-US" altLang="en-US" sz="2000" i="1" smtClean="0"/>
              <a:t>Changing from Summation Notation to Expanded Form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tabLst>
                <a:tab pos="1371600" algn="l"/>
                <a:tab pos="1547813" algn="l"/>
              </a:tabLst>
            </a:pPr>
            <a:r>
              <a:rPr lang="en-US" altLang="en-US" smtClean="0"/>
              <a:t>Write the following summation in expanded form:</a:t>
            </a:r>
            <a:endParaRPr lang="en-US" altLang="en-US" smtClean="0">
              <a:solidFill>
                <a:srgbClr val="00ADEE"/>
              </a:solidFill>
            </a:endParaRPr>
          </a:p>
          <a:p>
            <a:pPr marL="0" indent="0" eaLnBrk="1" hangingPunct="1">
              <a:buFontTx/>
              <a:buNone/>
              <a:tabLst>
                <a:tab pos="1371600" algn="l"/>
                <a:tab pos="1547813" algn="l"/>
              </a:tabLst>
            </a:pPr>
            <a:endParaRPr lang="en-US" altLang="en-US" smtClean="0">
              <a:solidFill>
                <a:srgbClr val="00ADEE"/>
              </a:solidFill>
            </a:endParaRPr>
          </a:p>
          <a:p>
            <a:pPr marL="0" indent="0" eaLnBrk="1" hangingPunct="1">
              <a:buFontTx/>
              <a:buNone/>
              <a:tabLst>
                <a:tab pos="1371600" algn="l"/>
                <a:tab pos="1547813" algn="l"/>
              </a:tabLst>
            </a:pPr>
            <a:endParaRPr lang="en-US" altLang="en-US" smtClean="0">
              <a:solidFill>
                <a:srgbClr val="00ADEE"/>
              </a:solidFill>
            </a:endParaRPr>
          </a:p>
          <a:p>
            <a:pPr marL="0" indent="0" eaLnBrk="1" hangingPunct="1">
              <a:buFontTx/>
              <a:buNone/>
              <a:tabLst>
                <a:tab pos="1371600" algn="l"/>
                <a:tab pos="1547813" algn="l"/>
              </a:tabLst>
            </a:pPr>
            <a:endParaRPr lang="en-US" altLang="en-US" sz="2000" smtClean="0">
              <a:solidFill>
                <a:srgbClr val="00ADEE"/>
              </a:solidFill>
            </a:endParaRPr>
          </a:p>
          <a:p>
            <a:pPr marL="0" indent="0" eaLnBrk="1" hangingPunct="1">
              <a:buFontTx/>
              <a:buNone/>
              <a:tabLst>
                <a:tab pos="1371600" algn="l"/>
                <a:tab pos="1547813" algn="l"/>
              </a:tabLst>
            </a:pPr>
            <a:r>
              <a:rPr lang="en-US" altLang="en-US" smtClean="0">
                <a:solidFill>
                  <a:srgbClr val="00ADEE"/>
                </a:solidFill>
              </a:rPr>
              <a:t>Solution:</a:t>
            </a:r>
          </a:p>
          <a:p>
            <a:pPr marL="0" indent="0" eaLnBrk="1" hangingPunct="1">
              <a:buFontTx/>
              <a:buNone/>
              <a:tabLst>
                <a:tab pos="1371600" algn="l"/>
                <a:tab pos="1547813" algn="l"/>
              </a:tabLst>
            </a:pPr>
            <a:r>
              <a:rPr lang="en-US" altLang="en-US" b="1" smtClean="0"/>
              <a:t> </a:t>
            </a:r>
          </a:p>
          <a:p>
            <a:pPr marL="0" indent="0" eaLnBrk="1" hangingPunct="1">
              <a:buFontTx/>
              <a:buNone/>
              <a:tabLst>
                <a:tab pos="1371600" algn="l"/>
                <a:tab pos="1547813" algn="l"/>
              </a:tabLst>
            </a:pPr>
            <a:endParaRPr lang="en-US" altLang="en-US" smtClean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49450"/>
            <a:ext cx="16002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3581400"/>
            <a:ext cx="7615238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88" y="4789488"/>
            <a:ext cx="5091112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025" y="5794375"/>
            <a:ext cx="4149725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Summation Notation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 smtClean="0"/>
              <a:t>A more mathematically precise definition of summation, called a </a:t>
            </a:r>
            <a:r>
              <a:rPr lang="en-US" altLang="en-US" i="1" smtClean="0"/>
              <a:t>recursive definition</a:t>
            </a:r>
            <a:r>
              <a:rPr lang="en-US" altLang="en-US" smtClean="0"/>
              <a:t>, is the following:</a:t>
            </a:r>
          </a:p>
          <a:p>
            <a:pPr marL="0" indent="0">
              <a:buFontTx/>
              <a:buNone/>
            </a:pPr>
            <a:endParaRPr lang="en-US" altLang="en-US" smtClean="0"/>
          </a:p>
          <a:p>
            <a:pPr marL="0" indent="0">
              <a:buFontTx/>
              <a:buNone/>
            </a:pPr>
            <a:r>
              <a:rPr lang="en-US" altLang="en-US" smtClean="0"/>
              <a:t>If </a:t>
            </a:r>
            <a:r>
              <a:rPr lang="en-US" altLang="en-US" i="1" smtClean="0"/>
              <a:t>m</a:t>
            </a:r>
            <a:r>
              <a:rPr lang="en-US" altLang="en-US" smtClean="0"/>
              <a:t> is any integer, then</a:t>
            </a:r>
          </a:p>
          <a:p>
            <a:pPr marL="0" indent="0">
              <a:buFontTx/>
              <a:buNone/>
            </a:pPr>
            <a:endParaRPr lang="en-US" altLang="en-US" smtClean="0"/>
          </a:p>
          <a:p>
            <a:pPr marL="0" indent="0">
              <a:buFontTx/>
              <a:buNone/>
            </a:pPr>
            <a:endParaRPr lang="en-US" altLang="en-US" smtClean="0"/>
          </a:p>
          <a:p>
            <a:pPr marL="0" indent="0">
              <a:buFontTx/>
              <a:buNone/>
            </a:pPr>
            <a:endParaRPr lang="en-US" altLang="en-US" smtClean="0"/>
          </a:p>
          <a:p>
            <a:pPr marL="0" indent="0">
              <a:buFontTx/>
              <a:buNone/>
            </a:pPr>
            <a:endParaRPr lang="en-US" altLang="en-US" sz="1500" smtClean="0"/>
          </a:p>
          <a:p>
            <a:pPr marL="0" indent="0">
              <a:buFontTx/>
              <a:buNone/>
            </a:pPr>
            <a:r>
              <a:rPr lang="en-US" altLang="en-US" smtClean="0"/>
              <a:t>When solving problems, it is often useful to rewrite a summation using the recursive form of the definition, either by separating off the final term of a summation or by adding a final term to a summation.</a:t>
            </a:r>
          </a:p>
          <a:p>
            <a:pPr marL="0" indent="0">
              <a:buFontTx/>
              <a:buNone/>
            </a:pPr>
            <a:endParaRPr lang="en-US" altLang="en-US" smtClean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27400"/>
            <a:ext cx="8574088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Summation Notation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 smtClean="0"/>
              <a:t>In certain sums each term is a difference of two quantities. </a:t>
            </a:r>
          </a:p>
          <a:p>
            <a:pPr marL="0" indent="0">
              <a:buFontTx/>
              <a:buNone/>
            </a:pPr>
            <a:endParaRPr lang="en-US" altLang="en-US" smtClean="0"/>
          </a:p>
          <a:p>
            <a:pPr marL="0" indent="0">
              <a:buFontTx/>
              <a:buNone/>
            </a:pPr>
            <a:r>
              <a:rPr lang="en-US" altLang="en-US" smtClean="0"/>
              <a:t>When you write such sums in expanded form, you sometimes see that all the terms cancel except the first and the last. </a:t>
            </a:r>
          </a:p>
          <a:p>
            <a:pPr marL="0" indent="0">
              <a:buFontTx/>
              <a:buNone/>
            </a:pPr>
            <a:endParaRPr lang="en-US" altLang="en-US" smtClean="0"/>
          </a:p>
          <a:p>
            <a:pPr marL="0" indent="0">
              <a:buFontTx/>
              <a:buNone/>
            </a:pPr>
            <a:r>
              <a:rPr lang="en-US" altLang="en-US" smtClean="0"/>
              <a:t>Successive cancellation of terms collapses the sum like a telescope.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 10 – </a:t>
            </a:r>
            <a:r>
              <a:rPr lang="en-US" altLang="en-US" i="1" smtClean="0"/>
              <a:t>A Telescoping Sum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 dirty="0" smtClean="0"/>
              <a:t>Some sums can be transformed into telescoping sums, which then can be rewritten as a simple expression. </a:t>
            </a:r>
          </a:p>
          <a:p>
            <a:pPr marL="0" indent="0">
              <a:buFontTx/>
              <a:buNone/>
            </a:pPr>
            <a:endParaRPr lang="en-US" altLang="en-US" dirty="0" smtClean="0"/>
          </a:p>
          <a:p>
            <a:pPr marL="0" indent="0">
              <a:buFontTx/>
              <a:buNone/>
            </a:pPr>
            <a:r>
              <a:rPr lang="en-US" altLang="en-US" dirty="0" smtClean="0"/>
              <a:t>For instance, observe that</a:t>
            </a:r>
          </a:p>
          <a:p>
            <a:pPr marL="0" indent="0">
              <a:buFontTx/>
              <a:buNone/>
            </a:pPr>
            <a:endParaRPr lang="en-US" altLang="en-US" dirty="0" smtClean="0"/>
          </a:p>
          <a:p>
            <a:pPr marL="0" indent="0">
              <a:buFontTx/>
              <a:buNone/>
            </a:pPr>
            <a:endParaRPr lang="en-US" altLang="en-US" dirty="0" smtClean="0"/>
          </a:p>
          <a:p>
            <a:pPr marL="0" indent="0">
              <a:buFontTx/>
              <a:buNone/>
            </a:pPr>
            <a:endParaRPr lang="en-US" altLang="en-US" dirty="0" smtClean="0"/>
          </a:p>
          <a:p>
            <a:pPr marL="0" indent="0">
              <a:buFontTx/>
              <a:buNone/>
            </a:pPr>
            <a:r>
              <a:rPr lang="en-US" altLang="en-US" dirty="0" smtClean="0"/>
              <a:t>Use this identity to find a simple expression for</a:t>
            </a:r>
          </a:p>
          <a:p>
            <a:pPr marL="0" indent="0">
              <a:buFontTx/>
              <a:buNone/>
            </a:pPr>
            <a:endParaRPr lang="en-US" altLang="en-US" dirty="0" smtClean="0">
              <a:solidFill>
                <a:srgbClr val="00ADEE"/>
              </a:solidFill>
            </a:endParaRPr>
          </a:p>
          <a:p>
            <a:pPr marL="0" indent="0">
              <a:buFontTx/>
              <a:buNone/>
            </a:pPr>
            <a:endParaRPr lang="en-US" altLang="en-US" dirty="0" smtClean="0">
              <a:solidFill>
                <a:srgbClr val="00ADEE"/>
              </a:solidFill>
            </a:endParaRPr>
          </a:p>
          <a:p>
            <a:pPr marL="0" indent="0">
              <a:buFontTx/>
              <a:buNone/>
            </a:pPr>
            <a:endParaRPr lang="en-US" altLang="en-US" dirty="0" smtClean="0">
              <a:solidFill>
                <a:srgbClr val="00ADEE"/>
              </a:solidFill>
            </a:endParaRPr>
          </a:p>
          <a:p>
            <a:pPr marL="0" indent="0">
              <a:buFontTx/>
              <a:buNone/>
            </a:pPr>
            <a:endParaRPr lang="en-US" altLang="en-US" dirty="0" smtClean="0"/>
          </a:p>
          <a:p>
            <a:pPr marL="0" indent="0">
              <a:buFontTx/>
              <a:buNone/>
            </a:pPr>
            <a:endParaRPr lang="en-US" altLang="en-US" dirty="0" smtClean="0"/>
          </a:p>
        </p:txBody>
      </p:sp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3294063"/>
            <a:ext cx="4295775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267200"/>
            <a:ext cx="153511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Product Notation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 smtClean="0"/>
              <a:t>The notation for the product of a sequence of numbers is analogous to the notation for their sum. The Greek capital letter pi, </a:t>
            </a:r>
            <a:r>
              <a:rPr lang="en-US" altLang="en-US" i="1" smtClean="0">
                <a:sym typeface="Symbol" panose="05050102010706020507" pitchFamily="18" charset="2"/>
              </a:rPr>
              <a:t>  </a:t>
            </a:r>
            <a:r>
              <a:rPr lang="en-US" altLang="en-US" smtClean="0"/>
              <a:t>, denotes a product. For example,</a:t>
            </a:r>
          </a:p>
          <a:p>
            <a:pPr marL="0" indent="0">
              <a:buFontTx/>
              <a:buNone/>
            </a:pPr>
            <a:endParaRPr lang="en-US" altLang="en-US" smtClean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0" y="2654300"/>
            <a:ext cx="266065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3825875"/>
            <a:ext cx="8274050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2324100"/>
            <a:ext cx="238125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 11 – </a:t>
            </a:r>
            <a:r>
              <a:rPr lang="en-US" altLang="en-US" i="1" smtClean="0"/>
              <a:t>Computing Products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 smtClean="0"/>
              <a:t>Compute the following products:</a:t>
            </a:r>
          </a:p>
          <a:p>
            <a:pPr marL="0" indent="0">
              <a:buFontTx/>
              <a:buNone/>
            </a:pPr>
            <a:endParaRPr lang="en-US" altLang="en-US" sz="1500" b="1" smtClean="0"/>
          </a:p>
          <a:p>
            <a:pPr marL="0" indent="0">
              <a:buFontTx/>
              <a:buNone/>
            </a:pPr>
            <a:r>
              <a:rPr lang="en-US" altLang="en-US" b="1" smtClean="0"/>
              <a:t>a.</a:t>
            </a:r>
          </a:p>
          <a:p>
            <a:pPr marL="0" indent="0">
              <a:buFontTx/>
              <a:buNone/>
            </a:pPr>
            <a:endParaRPr lang="en-US" altLang="en-US" smtClean="0">
              <a:solidFill>
                <a:srgbClr val="00ADEE"/>
              </a:solidFill>
            </a:endParaRPr>
          </a:p>
          <a:p>
            <a:pPr marL="0" indent="0">
              <a:buFontTx/>
              <a:buNone/>
            </a:pPr>
            <a:r>
              <a:rPr lang="en-US" altLang="en-US" b="1" smtClean="0"/>
              <a:t>b.</a:t>
            </a:r>
          </a:p>
          <a:p>
            <a:pPr marL="0" indent="0">
              <a:buFontTx/>
              <a:buNone/>
            </a:pPr>
            <a:endParaRPr lang="en-US" altLang="en-US" smtClean="0">
              <a:solidFill>
                <a:srgbClr val="00ADEE"/>
              </a:solidFill>
            </a:endParaRPr>
          </a:p>
          <a:p>
            <a:pPr marL="0" indent="0">
              <a:buFontTx/>
              <a:buNone/>
            </a:pPr>
            <a:r>
              <a:rPr lang="en-US" altLang="en-US" smtClean="0">
                <a:solidFill>
                  <a:srgbClr val="00ADEE"/>
                </a:solidFill>
              </a:rPr>
              <a:t>Solution:</a:t>
            </a:r>
          </a:p>
          <a:p>
            <a:pPr marL="0" indent="0">
              <a:buFontTx/>
              <a:buNone/>
            </a:pPr>
            <a:endParaRPr lang="en-US" altLang="en-US" sz="800" smtClean="0"/>
          </a:p>
          <a:p>
            <a:pPr marL="0" indent="0">
              <a:buFontTx/>
              <a:buNone/>
            </a:pPr>
            <a:r>
              <a:rPr lang="en-US" altLang="en-US" b="1" smtClean="0"/>
              <a:t>a.</a:t>
            </a:r>
          </a:p>
          <a:p>
            <a:pPr marL="0" indent="0">
              <a:buFontTx/>
              <a:buNone/>
            </a:pPr>
            <a:endParaRPr lang="en-US" altLang="en-US" b="1" smtClean="0"/>
          </a:p>
          <a:p>
            <a:pPr marL="0" indent="0">
              <a:buFontTx/>
              <a:buNone/>
            </a:pPr>
            <a:endParaRPr lang="en-US" altLang="en-US" b="1" smtClean="0"/>
          </a:p>
          <a:p>
            <a:pPr marL="0" indent="0">
              <a:buFontTx/>
              <a:buNone/>
            </a:pPr>
            <a:r>
              <a:rPr lang="en-US" altLang="en-US" b="1" smtClean="0"/>
              <a:t>b.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2019300"/>
            <a:ext cx="722313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2870200"/>
            <a:ext cx="1087438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71"/>
          <a:stretch>
            <a:fillRect/>
          </a:stretch>
        </p:blipFill>
        <p:spPr bwMode="auto">
          <a:xfrm>
            <a:off x="876300" y="4365625"/>
            <a:ext cx="21478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4533900"/>
            <a:ext cx="795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5638800"/>
            <a:ext cx="2093913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25" y="5702300"/>
            <a:ext cx="73977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5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5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25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59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59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259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Product Notation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 smtClean="0"/>
              <a:t>A recursive definition for the product notation is the following: If </a:t>
            </a:r>
            <a:r>
              <a:rPr lang="en-US" altLang="en-US" i="1" smtClean="0"/>
              <a:t>m</a:t>
            </a:r>
            <a:r>
              <a:rPr lang="en-US" altLang="en-US" smtClean="0"/>
              <a:t> is any integer, then</a:t>
            </a: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2759075"/>
            <a:ext cx="80359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 smtClean="0"/>
              <a:t>Properties of Summations and Products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 smtClean="0"/>
              <a:t>The following theorem states general properties of summations and products. </a:t>
            </a: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2509838"/>
            <a:ext cx="786130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Change of Variable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 smtClean="0"/>
              <a:t>Observe that</a:t>
            </a:r>
          </a:p>
          <a:p>
            <a:pPr marL="0" indent="0">
              <a:buFontTx/>
              <a:buNone/>
            </a:pPr>
            <a:endParaRPr lang="en-US" altLang="en-US" smtClean="0"/>
          </a:p>
          <a:p>
            <a:pPr marL="0" indent="0">
              <a:buFontTx/>
              <a:buNone/>
            </a:pP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and also that</a:t>
            </a:r>
          </a:p>
          <a:p>
            <a:pPr marL="0" indent="0">
              <a:buFontTx/>
              <a:buNone/>
            </a:pPr>
            <a:endParaRPr lang="en-US" altLang="en-US" smtClean="0"/>
          </a:p>
          <a:p>
            <a:pPr marL="0" indent="0">
              <a:buFontTx/>
              <a:buNone/>
            </a:pPr>
            <a:endParaRPr lang="en-US" altLang="en-US" smtClean="0"/>
          </a:p>
          <a:p>
            <a:pPr marL="0" indent="0">
              <a:buFontTx/>
              <a:buNone/>
            </a:pPr>
            <a:r>
              <a:rPr lang="en-US" altLang="en-US" smtClean="0"/>
              <a:t>Hence</a:t>
            </a:r>
          </a:p>
          <a:p>
            <a:pPr marL="0" indent="0">
              <a:buFontTx/>
              <a:buNone/>
            </a:pPr>
            <a:endParaRPr lang="en-US" altLang="en-US" smtClean="0"/>
          </a:p>
          <a:p>
            <a:pPr marL="0" indent="0">
              <a:buFontTx/>
              <a:buNone/>
            </a:pPr>
            <a:r>
              <a:rPr lang="en-US" altLang="en-US" smtClean="0"/>
              <a:t>This equation illustrates the fact that the symbol used to represent the index of a summation can be replaced by any other symbol as long as the replacement is made in each location where the symbol occurs.</a:t>
            </a:r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95400"/>
            <a:ext cx="255111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2520950"/>
            <a:ext cx="26320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400" y="3821113"/>
            <a:ext cx="1855788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Change of Variable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 smtClean="0"/>
              <a:t>As a consequence, the index of a summation is called a dummy variable.</a:t>
            </a:r>
          </a:p>
          <a:p>
            <a:pPr marL="0" indent="0">
              <a:buFontTx/>
              <a:buNone/>
            </a:pPr>
            <a:endParaRPr lang="en-US" altLang="en-US" smtClean="0"/>
          </a:p>
          <a:p>
            <a:pPr marL="0" indent="0">
              <a:buFontTx/>
              <a:buNone/>
            </a:pPr>
            <a:r>
              <a:rPr lang="en-US" altLang="en-US" smtClean="0"/>
              <a:t>A </a:t>
            </a:r>
            <a:r>
              <a:rPr lang="en-US" altLang="en-US" b="1" smtClean="0"/>
              <a:t>dummy variable </a:t>
            </a:r>
            <a:r>
              <a:rPr lang="en-US" altLang="en-US" smtClean="0"/>
              <a:t>is a symbol that derives its entire meaning from its local context. Outside of that context (both before and after), the symbol may have another meaning</a:t>
            </a:r>
            <a:br>
              <a:rPr lang="en-US" altLang="en-US" smtClean="0"/>
            </a:br>
            <a:r>
              <a:rPr lang="en-US" altLang="en-US" smtClean="0"/>
              <a:t>entirely.</a:t>
            </a:r>
          </a:p>
          <a:p>
            <a:pPr marL="0" indent="0">
              <a:buFontTx/>
              <a:buNone/>
            </a:pPr>
            <a:endParaRPr lang="en-US" altLang="en-US" smtClean="0"/>
          </a:p>
          <a:p>
            <a:pPr marL="0" indent="0">
              <a:buFontTx/>
              <a:buNone/>
            </a:pPr>
            <a:r>
              <a:rPr lang="en-US" altLang="en-US" smtClean="0"/>
              <a:t>A general procedure to transform the first summation into the second is illustrated in Example 13.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Sequences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altLang="en-US" smtClean="0"/>
          </a:p>
          <a:p>
            <a:pPr marL="0" indent="0">
              <a:buFontTx/>
              <a:buNone/>
            </a:pPr>
            <a:endParaRPr lang="en-US" altLang="en-US" smtClean="0"/>
          </a:p>
          <a:p>
            <a:pPr marL="0" indent="0">
              <a:buFontTx/>
              <a:buNone/>
            </a:pPr>
            <a:endParaRPr lang="en-US" altLang="en-US" smtClean="0"/>
          </a:p>
          <a:p>
            <a:pPr marL="0" indent="0">
              <a:buFontTx/>
              <a:buNone/>
            </a:pPr>
            <a:endParaRPr lang="en-US" altLang="en-US" smtClean="0"/>
          </a:p>
          <a:p>
            <a:pPr marL="0" indent="0">
              <a:buFontTx/>
              <a:buNone/>
            </a:pPr>
            <a:r>
              <a:rPr lang="en-US" altLang="en-US" smtClean="0"/>
              <a:t>We typically represent a sequence as a set of elements written in a row. In the sequence denoted</a:t>
            </a:r>
          </a:p>
          <a:p>
            <a:pPr marL="0" indent="0">
              <a:buFontTx/>
              <a:buNone/>
            </a:pPr>
            <a:endParaRPr lang="en-US" altLang="en-US" smtClean="0"/>
          </a:p>
          <a:p>
            <a:pPr marL="0" indent="0">
              <a:buFontTx/>
              <a:buNone/>
            </a:pPr>
            <a:endParaRPr lang="en-US" altLang="en-US" smtClean="0"/>
          </a:p>
          <a:p>
            <a:pPr marL="0" indent="0">
              <a:buFontTx/>
              <a:buNone/>
            </a:pPr>
            <a:r>
              <a:rPr lang="en-US" altLang="en-US" smtClean="0"/>
              <a:t>each individual element </a:t>
            </a:r>
            <a:r>
              <a:rPr lang="en-US" altLang="en-US" i="1" smtClean="0"/>
              <a:t>a</a:t>
            </a:r>
            <a:r>
              <a:rPr lang="en-US" altLang="en-US" i="1" baseline="-25000" smtClean="0"/>
              <a:t>k</a:t>
            </a:r>
            <a:r>
              <a:rPr lang="en-US" altLang="en-US" smtClean="0"/>
              <a:t> (read “</a:t>
            </a:r>
            <a:r>
              <a:rPr lang="en-US" altLang="en-US" i="1" smtClean="0"/>
              <a:t>a</a:t>
            </a:r>
            <a:r>
              <a:rPr lang="en-US" altLang="en-US" smtClean="0"/>
              <a:t> sub </a:t>
            </a:r>
            <a:r>
              <a:rPr lang="en-US" altLang="en-US" i="1" smtClean="0"/>
              <a:t>k</a:t>
            </a:r>
            <a:r>
              <a:rPr lang="en-US" altLang="en-US" smtClean="0"/>
              <a:t>”) is called a </a:t>
            </a:r>
            <a:r>
              <a:rPr lang="en-US" altLang="en-US" b="1" smtClean="0"/>
              <a:t>term</a:t>
            </a:r>
            <a:r>
              <a:rPr lang="en-US" altLang="en-US" smtClean="0"/>
              <a:t>. </a:t>
            </a: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524000"/>
            <a:ext cx="8251825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205288"/>
            <a:ext cx="323532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Factorial and “</a:t>
            </a:r>
            <a:r>
              <a:rPr lang="en-US" altLang="en-US" i="1" smtClean="0"/>
              <a:t>n</a:t>
            </a:r>
            <a:r>
              <a:rPr lang="en-US" altLang="en-US" smtClean="0"/>
              <a:t> Choose </a:t>
            </a:r>
            <a:r>
              <a:rPr lang="en-US" altLang="en-US" i="1" smtClean="0"/>
              <a:t>r</a:t>
            </a:r>
            <a:r>
              <a:rPr lang="en-US" altLang="en-US" sz="400" i="1" smtClean="0"/>
              <a:t> </a:t>
            </a:r>
            <a:r>
              <a:rPr lang="en-US" altLang="en-US" smtClean="0"/>
              <a:t>” Notation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 smtClean="0"/>
              <a:t>The product of all consecutive integers up to a given integer occurs so often in mathematics that it is given a special notation—</a:t>
            </a:r>
            <a:r>
              <a:rPr lang="en-US" altLang="en-US" i="1" smtClean="0"/>
              <a:t>factorial</a:t>
            </a:r>
            <a:r>
              <a:rPr lang="en-US" altLang="en-US" smtClean="0"/>
              <a:t> notation.</a:t>
            </a: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2822575"/>
            <a:ext cx="8261350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Factorial and “</a:t>
            </a:r>
            <a:r>
              <a:rPr lang="en-US" altLang="en-US" i="1" smtClean="0"/>
              <a:t>n</a:t>
            </a:r>
            <a:r>
              <a:rPr lang="en-US" altLang="en-US" smtClean="0"/>
              <a:t> Choose </a:t>
            </a:r>
            <a:r>
              <a:rPr lang="en-US" altLang="en-US" i="1" smtClean="0"/>
              <a:t>r</a:t>
            </a:r>
            <a:r>
              <a:rPr lang="en-US" altLang="en-US" sz="400" i="1" smtClean="0"/>
              <a:t> </a:t>
            </a:r>
            <a:r>
              <a:rPr lang="en-US" altLang="en-US" smtClean="0"/>
              <a:t>” Notation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 smtClean="0"/>
              <a:t>A recursive definition for factorial is the following: Given any nonnegative integer </a:t>
            </a:r>
            <a:r>
              <a:rPr lang="en-US" altLang="en-US" i="1" smtClean="0"/>
              <a:t>n</a:t>
            </a:r>
            <a:r>
              <a:rPr lang="en-US" altLang="en-US" smtClean="0"/>
              <a:t>,</a:t>
            </a:r>
          </a:p>
          <a:p>
            <a:pPr marL="0" indent="0">
              <a:buFontTx/>
              <a:buNone/>
            </a:pPr>
            <a:endParaRPr lang="en-US" altLang="en-US" smtClean="0"/>
          </a:p>
          <a:p>
            <a:pPr marL="0" indent="0">
              <a:buFontTx/>
              <a:buNone/>
            </a:pPr>
            <a:endParaRPr lang="en-US" altLang="en-US" smtClean="0"/>
          </a:p>
          <a:p>
            <a:pPr marL="0" indent="0">
              <a:buFontTx/>
              <a:buNone/>
            </a:pPr>
            <a:endParaRPr lang="en-US" altLang="en-US" smtClean="0"/>
          </a:p>
          <a:p>
            <a:pPr marL="0" indent="0">
              <a:buFontTx/>
              <a:buNone/>
            </a:pPr>
            <a:r>
              <a:rPr lang="en-US" altLang="en-US" smtClean="0"/>
              <a:t>The next example illustrates the usefulness of the recursive definition for making computations.</a:t>
            </a:r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500313"/>
            <a:ext cx="3657600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3035300"/>
            <a:ext cx="703263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 smtClean="0"/>
              <a:t>Example 16 – </a:t>
            </a:r>
            <a:r>
              <a:rPr lang="en-US" altLang="en-US" sz="3400" i="1" smtClean="0"/>
              <a:t>Computing with Factorials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 dirty="0" smtClean="0"/>
              <a:t>Simplify the following expressions:</a:t>
            </a:r>
            <a:r>
              <a:rPr lang="en-US" altLang="en-US" b="1" dirty="0" smtClean="0"/>
              <a:t> 		</a:t>
            </a:r>
          </a:p>
          <a:p>
            <a:pPr marL="0" indent="0">
              <a:buFontTx/>
              <a:buNone/>
            </a:pPr>
            <a:endParaRPr lang="en-US" altLang="en-US" b="1" dirty="0"/>
          </a:p>
          <a:p>
            <a:pPr marL="0" indent="0">
              <a:buFontTx/>
              <a:buNone/>
            </a:pPr>
            <a:endParaRPr lang="en-US" altLang="en-US" b="1" dirty="0" smtClean="0">
              <a:solidFill>
                <a:srgbClr val="00ADEE"/>
              </a:solidFill>
            </a:endParaRPr>
          </a:p>
          <a:p>
            <a:pPr marL="0" indent="0">
              <a:buFontTx/>
              <a:buNone/>
            </a:pPr>
            <a:endParaRPr lang="en-US" altLang="en-US" dirty="0" smtClean="0"/>
          </a:p>
        </p:txBody>
      </p:sp>
      <p:pic>
        <p:nvPicPr>
          <p:cNvPr id="4403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71700"/>
            <a:ext cx="42862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4175918"/>
            <a:ext cx="950913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67" y="5202630"/>
            <a:ext cx="922338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96" y="2128837"/>
            <a:ext cx="12509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036" y="2244725"/>
            <a:ext cx="6524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79751"/>
            <a:ext cx="1800225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873" y="3165475"/>
            <a:ext cx="788988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345" y="3256169"/>
            <a:ext cx="63023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67" y="4107544"/>
            <a:ext cx="2520950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517" y="4267200"/>
            <a:ext cx="10287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54" y="5176249"/>
            <a:ext cx="437197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199" y="5350554"/>
            <a:ext cx="22891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157" y="5856627"/>
            <a:ext cx="18986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Example 16 – </a:t>
            </a:r>
            <a:r>
              <a:rPr lang="en-US" altLang="en-US" sz="3200" i="1" dirty="0" smtClean="0"/>
              <a:t>Computing with Factorials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tabLst>
                <a:tab pos="1371600" algn="l"/>
                <a:tab pos="1547813" algn="l"/>
              </a:tabLst>
            </a:pPr>
            <a:endParaRPr lang="en-US" altLang="en-US" b="1" dirty="0" smtClean="0"/>
          </a:p>
          <a:p>
            <a:pPr marL="0" indent="0" eaLnBrk="1" hangingPunct="1">
              <a:buFontTx/>
              <a:buNone/>
              <a:tabLst>
                <a:tab pos="1371600" algn="l"/>
                <a:tab pos="1547813" algn="l"/>
              </a:tabLst>
            </a:pPr>
            <a:endParaRPr lang="en-US" altLang="en-US" dirty="0" smtClean="0"/>
          </a:p>
          <a:p>
            <a:pPr marL="0" indent="0" eaLnBrk="1" hangingPunct="1">
              <a:buFontTx/>
              <a:buNone/>
              <a:tabLst>
                <a:tab pos="1371600" algn="l"/>
                <a:tab pos="1547813" algn="l"/>
              </a:tabLst>
            </a:pPr>
            <a:endParaRPr lang="en-US" altLang="en-US" dirty="0" smtClean="0"/>
          </a:p>
        </p:txBody>
      </p:sp>
      <p:sp>
        <p:nvSpPr>
          <p:cNvPr id="45060" name="Rectangle 7"/>
          <p:cNvSpPr>
            <a:spLocks noChangeArrowheads="1"/>
          </p:cNvSpPr>
          <p:nvPr/>
        </p:nvSpPr>
        <p:spPr bwMode="auto">
          <a:xfrm>
            <a:off x="8289925" y="842963"/>
            <a:ext cx="84137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cont’d</a:t>
            </a:r>
          </a:p>
        </p:txBody>
      </p:sp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46200"/>
            <a:ext cx="791210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0" y="2463800"/>
            <a:ext cx="502285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963" y="3505200"/>
            <a:ext cx="56880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402138"/>
            <a:ext cx="5640388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275263"/>
            <a:ext cx="1028700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84300"/>
            <a:ext cx="1598613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 smtClean="0"/>
              <a:t>An important use for the factorial notation is in calculating values of quantities, called </a:t>
            </a:r>
            <a:r>
              <a:rPr lang="en-US" altLang="en-US" i="1" smtClean="0"/>
              <a:t>n choose r</a:t>
            </a:r>
            <a:r>
              <a:rPr lang="en-US" altLang="en-US" smtClean="0"/>
              <a:t>, that occur in many branches of mathematics, especially those connected with the study of counting techniques and probability.</a:t>
            </a:r>
          </a:p>
          <a:p>
            <a:pPr marL="0" indent="0">
              <a:buFontTx/>
              <a:buNone/>
            </a:pPr>
            <a:endParaRPr lang="en-US" altLang="en-US" smtClean="0"/>
          </a:p>
          <a:p>
            <a:pPr marL="0" indent="0">
              <a:buFontTx/>
              <a:buNone/>
            </a:pPr>
            <a:endParaRPr lang="en-US" altLang="en-US" smtClean="0"/>
          </a:p>
          <a:p>
            <a:pPr marL="0" indent="0">
              <a:buFontTx/>
              <a:buNone/>
            </a:pPr>
            <a:endParaRPr lang="en-US" altLang="en-US" smtClean="0"/>
          </a:p>
          <a:p>
            <a:pPr marL="0" indent="0">
              <a:buFontTx/>
              <a:buNone/>
            </a:pPr>
            <a:endParaRPr lang="en-US" altLang="en-US" smtClean="0"/>
          </a:p>
          <a:p>
            <a:pPr marL="0" indent="0">
              <a:buFontTx/>
              <a:buNone/>
            </a:pPr>
            <a:endParaRPr lang="en-US" altLang="en-US" smtClean="0"/>
          </a:p>
          <a:p>
            <a:pPr marL="0" indent="0">
              <a:buFontTx/>
              <a:buNone/>
            </a:pPr>
            <a:endParaRPr lang="en-US" altLang="en-US" smtClean="0"/>
          </a:p>
          <a:p>
            <a:pPr marL="0" indent="0">
              <a:buFontTx/>
              <a:buNone/>
            </a:pPr>
            <a:r>
              <a:rPr lang="en-US" altLang="en-US" smtClean="0"/>
              <a:t>Observe that the definition implies that      will always be an integer because it is a number of subsets.</a:t>
            </a:r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3200400"/>
            <a:ext cx="82677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925" y="5638800"/>
            <a:ext cx="38100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Rectangle 2"/>
          <p:cNvSpPr>
            <a:spLocks noChangeArrowheads="1"/>
          </p:cNvSpPr>
          <p:nvPr/>
        </p:nvSpPr>
        <p:spPr bwMode="auto">
          <a:xfrm>
            <a:off x="317500" y="203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>
                <a:solidFill>
                  <a:schemeClr val="bg1"/>
                </a:solidFill>
              </a:rPr>
              <a:t>Factorial and “</a:t>
            </a:r>
            <a:r>
              <a:rPr lang="en-US" altLang="en-US" sz="4000" i="1">
                <a:solidFill>
                  <a:schemeClr val="bg1"/>
                </a:solidFill>
              </a:rPr>
              <a:t>n</a:t>
            </a:r>
            <a:r>
              <a:rPr lang="en-US" altLang="en-US" sz="4000">
                <a:solidFill>
                  <a:schemeClr val="bg1"/>
                </a:solidFill>
              </a:rPr>
              <a:t> Choose </a:t>
            </a:r>
            <a:r>
              <a:rPr lang="en-US" altLang="en-US" sz="4000" i="1">
                <a:solidFill>
                  <a:schemeClr val="bg1"/>
                </a:solidFill>
              </a:rPr>
              <a:t>r</a:t>
            </a:r>
            <a:r>
              <a:rPr lang="en-US" altLang="en-US" sz="400" i="1">
                <a:solidFill>
                  <a:schemeClr val="bg1"/>
                </a:solidFill>
              </a:rPr>
              <a:t> </a:t>
            </a:r>
            <a:r>
              <a:rPr lang="en-US" altLang="en-US" sz="4000">
                <a:solidFill>
                  <a:schemeClr val="bg1"/>
                </a:solidFill>
              </a:rPr>
              <a:t>” Notation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63675"/>
            <a:ext cx="8229600" cy="525621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mtClean="0"/>
              <a:t>The computational formula:</a:t>
            </a:r>
          </a:p>
          <a:p>
            <a:pPr marL="0" indent="0">
              <a:buFontTx/>
              <a:buNone/>
            </a:pPr>
            <a:endParaRPr lang="en-US" altLang="en-US" smtClean="0"/>
          </a:p>
          <a:p>
            <a:pPr marL="0" indent="0">
              <a:buFontTx/>
              <a:buNone/>
            </a:pPr>
            <a:endParaRPr lang="en-US" altLang="en-US" smtClean="0"/>
          </a:p>
          <a:p>
            <a:pPr marL="0" indent="0">
              <a:buFontTx/>
              <a:buNone/>
            </a:pPr>
            <a:endParaRPr lang="en-US" altLang="en-US" smtClean="0"/>
          </a:p>
          <a:p>
            <a:pPr marL="0" indent="0">
              <a:buFontTx/>
              <a:buNone/>
            </a:pPr>
            <a:endParaRPr lang="en-US" altLang="en-US" smtClean="0"/>
          </a:p>
          <a:p>
            <a:pPr marL="0" indent="0">
              <a:buFontTx/>
              <a:buNone/>
            </a:pPr>
            <a:r>
              <a:rPr lang="en-US" altLang="en-US" smtClean="0"/>
              <a:t>Many electronic calculators have keys for computing values of     . These are denoted in various ways such as </a:t>
            </a:r>
            <a:r>
              <a:rPr lang="en-US" altLang="en-US" i="1" smtClean="0"/>
              <a:t>nCr</a:t>
            </a:r>
            <a:r>
              <a:rPr lang="en-US" altLang="en-US" smtClean="0"/>
              <a:t>,</a:t>
            </a:r>
            <a:br>
              <a:rPr lang="en-US" altLang="en-US" smtClean="0"/>
            </a:br>
            <a:r>
              <a:rPr lang="en-US" altLang="en-US" i="1" smtClean="0"/>
              <a:t>C</a:t>
            </a:r>
            <a:r>
              <a:rPr lang="en-US" altLang="en-US" smtClean="0"/>
              <a:t>(</a:t>
            </a:r>
            <a:r>
              <a:rPr lang="en-US" altLang="en-US" i="1" smtClean="0"/>
              <a:t>n</a:t>
            </a:r>
            <a:r>
              <a:rPr lang="en-US" altLang="en-US" smtClean="0"/>
              <a:t>, </a:t>
            </a:r>
            <a:r>
              <a:rPr lang="en-US" altLang="en-US" i="1" smtClean="0"/>
              <a:t>r</a:t>
            </a:r>
            <a:r>
              <a:rPr lang="en-US" altLang="en-US" smtClean="0"/>
              <a:t>), </a:t>
            </a:r>
            <a:r>
              <a:rPr lang="en-US" altLang="en-US" i="1" baseline="30000" smtClean="0"/>
              <a:t>n</a:t>
            </a:r>
            <a:r>
              <a:rPr lang="en-US" altLang="en-US" i="1" smtClean="0"/>
              <a:t>C</a:t>
            </a:r>
            <a:r>
              <a:rPr lang="en-US" altLang="en-US" i="1" baseline="-25000" smtClean="0"/>
              <a:t>r</a:t>
            </a:r>
            <a:r>
              <a:rPr lang="en-US" altLang="en-US" baseline="-25000" smtClean="0"/>
              <a:t> </a:t>
            </a:r>
            <a:r>
              <a:rPr lang="en-US" altLang="en-US" smtClean="0"/>
              <a:t>, and </a:t>
            </a:r>
            <a:r>
              <a:rPr lang="en-US" altLang="en-US" i="1" smtClean="0"/>
              <a:t>C</a:t>
            </a:r>
            <a:r>
              <a:rPr lang="en-US" altLang="en-US" i="1" baseline="-25000" smtClean="0"/>
              <a:t>n</a:t>
            </a:r>
            <a:r>
              <a:rPr lang="en-US" altLang="en-US" baseline="-25000" smtClean="0"/>
              <a:t>,</a:t>
            </a:r>
            <a:r>
              <a:rPr lang="en-US" altLang="en-US" i="1" baseline="-25000" smtClean="0"/>
              <a:t>r</a:t>
            </a:r>
            <a:r>
              <a:rPr lang="en-US" altLang="en-US" smtClean="0"/>
              <a:t>.</a:t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The letter </a:t>
            </a:r>
            <a:r>
              <a:rPr lang="en-US" altLang="en-US" i="1" smtClean="0"/>
              <a:t>C</a:t>
            </a:r>
            <a:r>
              <a:rPr lang="en-US" altLang="en-US" smtClean="0"/>
              <a:t> is used because the quantities     are also called </a:t>
            </a:r>
            <a:r>
              <a:rPr lang="en-US" altLang="en-US" i="1" smtClean="0"/>
              <a:t>combinations</a:t>
            </a:r>
            <a:r>
              <a:rPr lang="en-US" altLang="en-US" smtClean="0"/>
              <a:t>. Sometimes they are referred to as </a:t>
            </a:r>
            <a:r>
              <a:rPr lang="en-US" altLang="en-US" i="1" smtClean="0"/>
              <a:t>binomial coefficients </a:t>
            </a:r>
            <a:r>
              <a:rPr lang="en-US" altLang="en-US" smtClean="0"/>
              <a:t>because of the connection with the binomial theorem.</a:t>
            </a: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4051300"/>
            <a:ext cx="38100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130800"/>
            <a:ext cx="38100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41500"/>
            <a:ext cx="8067675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Rectangle 2"/>
          <p:cNvSpPr>
            <a:spLocks noChangeArrowheads="1"/>
          </p:cNvSpPr>
          <p:nvPr/>
        </p:nvSpPr>
        <p:spPr bwMode="auto">
          <a:xfrm>
            <a:off x="317500" y="203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>
                <a:solidFill>
                  <a:schemeClr val="bg1"/>
                </a:solidFill>
              </a:rPr>
              <a:t>Factorial and “</a:t>
            </a:r>
            <a:r>
              <a:rPr lang="en-US" altLang="en-US" sz="4000" i="1">
                <a:solidFill>
                  <a:schemeClr val="bg1"/>
                </a:solidFill>
              </a:rPr>
              <a:t>n</a:t>
            </a:r>
            <a:r>
              <a:rPr lang="en-US" altLang="en-US" sz="4000">
                <a:solidFill>
                  <a:schemeClr val="bg1"/>
                </a:solidFill>
              </a:rPr>
              <a:t> Choose </a:t>
            </a:r>
            <a:r>
              <a:rPr lang="en-US" altLang="en-US" sz="4000" i="1">
                <a:solidFill>
                  <a:schemeClr val="bg1"/>
                </a:solidFill>
              </a:rPr>
              <a:t>r</a:t>
            </a:r>
            <a:r>
              <a:rPr lang="en-US" altLang="en-US" sz="400" i="1">
                <a:solidFill>
                  <a:schemeClr val="bg1"/>
                </a:solidFill>
              </a:rPr>
              <a:t> </a:t>
            </a:r>
            <a:r>
              <a:rPr lang="en-US" altLang="en-US" sz="4000">
                <a:solidFill>
                  <a:schemeClr val="bg1"/>
                </a:solidFill>
              </a:rPr>
              <a:t>” Notation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smtClean="0"/>
              <a:t>Example 17 – </a:t>
            </a:r>
            <a:r>
              <a:rPr lang="en-US" altLang="en-US" sz="3800" i="1" smtClean="0"/>
              <a:t>Computing     by Hand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tabLst>
                <a:tab pos="1371600" algn="l"/>
                <a:tab pos="1547813" algn="l"/>
              </a:tabLst>
            </a:pPr>
            <a:r>
              <a:rPr lang="en-US" altLang="en-US" dirty="0" smtClean="0"/>
              <a:t>Use the formula for computing      to evaluate the following expressions:</a:t>
            </a:r>
          </a:p>
          <a:p>
            <a:pPr marL="0" indent="0" eaLnBrk="1" hangingPunct="1">
              <a:buFontTx/>
              <a:buNone/>
              <a:tabLst>
                <a:tab pos="1371600" algn="l"/>
                <a:tab pos="1547813" algn="l"/>
              </a:tabLst>
            </a:pPr>
            <a:endParaRPr lang="en-US" altLang="en-US" sz="800" dirty="0" smtClean="0"/>
          </a:p>
        </p:txBody>
      </p:sp>
      <p:pic>
        <p:nvPicPr>
          <p:cNvPr id="49156" name="Picture 4" descr="5.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50850"/>
            <a:ext cx="5334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038" y="1524000"/>
            <a:ext cx="42386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63" y="2319338"/>
            <a:ext cx="582612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535612"/>
            <a:ext cx="104933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66963"/>
            <a:ext cx="1976438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431" y="3032125"/>
            <a:ext cx="7450138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887" y="3827318"/>
            <a:ext cx="83978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11" y="4447381"/>
            <a:ext cx="1966913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912" y="4591607"/>
            <a:ext cx="496888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487" y="4447381"/>
            <a:ext cx="183832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324" y="4450320"/>
            <a:ext cx="754063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19"/>
          <a:stretch>
            <a:fillRect/>
          </a:stretch>
        </p:blipFill>
        <p:spPr bwMode="auto">
          <a:xfrm>
            <a:off x="773906" y="5486400"/>
            <a:ext cx="3124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81" r="36511"/>
          <a:stretch>
            <a:fillRect/>
          </a:stretch>
        </p:blipFill>
        <p:spPr bwMode="auto">
          <a:xfrm>
            <a:off x="3898106" y="5461000"/>
            <a:ext cx="1295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82" r="14230"/>
          <a:stretch>
            <a:fillRect/>
          </a:stretch>
        </p:blipFill>
        <p:spPr bwMode="auto">
          <a:xfrm>
            <a:off x="5130006" y="5461000"/>
            <a:ext cx="1600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70"/>
          <a:stretch>
            <a:fillRect/>
          </a:stretch>
        </p:blipFill>
        <p:spPr bwMode="auto">
          <a:xfrm>
            <a:off x="6717506" y="5435600"/>
            <a:ext cx="990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71600" y="4447381"/>
            <a:ext cx="1443038" cy="739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447381"/>
            <a:ext cx="1966913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Sequences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 dirty="0" smtClean="0"/>
              <a:t>The </a:t>
            </a:r>
            <a:r>
              <a:rPr lang="en-US" altLang="en-US" i="1" dirty="0" smtClean="0"/>
              <a:t>k</a:t>
            </a:r>
            <a:r>
              <a:rPr lang="en-US" altLang="en-US" dirty="0" smtClean="0"/>
              <a:t> in </a:t>
            </a:r>
            <a:r>
              <a:rPr lang="en-US" altLang="en-US" i="1" dirty="0" err="1" smtClean="0"/>
              <a:t>a</a:t>
            </a:r>
            <a:r>
              <a:rPr lang="en-US" altLang="en-US" i="1" baseline="-25000" dirty="0" err="1" smtClean="0"/>
              <a:t>k</a:t>
            </a:r>
            <a:r>
              <a:rPr lang="en-US" altLang="en-US" dirty="0" smtClean="0"/>
              <a:t> is called a </a:t>
            </a:r>
            <a:r>
              <a:rPr lang="en-US" altLang="en-US" b="1" dirty="0" smtClean="0"/>
              <a:t>subscript</a:t>
            </a:r>
            <a:r>
              <a:rPr lang="en-US" altLang="en-US" dirty="0" smtClean="0"/>
              <a:t> or </a:t>
            </a:r>
            <a:r>
              <a:rPr lang="en-US" altLang="en-US" b="1" dirty="0" smtClean="0"/>
              <a:t>index</a:t>
            </a:r>
            <a:r>
              <a:rPr lang="en-US" altLang="en-US" dirty="0" smtClean="0"/>
              <a:t>, </a:t>
            </a:r>
            <a:r>
              <a:rPr lang="en-US" altLang="en-US" i="1" dirty="0" smtClean="0"/>
              <a:t>m</a:t>
            </a:r>
            <a:r>
              <a:rPr lang="en-US" altLang="en-US" dirty="0" smtClean="0"/>
              <a:t> (which may be any integer) is the subscript of the </a:t>
            </a:r>
            <a:r>
              <a:rPr lang="en-US" altLang="en-US" b="1" dirty="0" smtClean="0"/>
              <a:t>initial term</a:t>
            </a:r>
            <a:r>
              <a:rPr lang="en-US" altLang="en-US" dirty="0" smtClean="0"/>
              <a:t>, and </a:t>
            </a:r>
            <a:r>
              <a:rPr lang="en-US" altLang="en-US" i="1" dirty="0" smtClean="0"/>
              <a:t>n</a:t>
            </a:r>
            <a:r>
              <a:rPr lang="en-US" altLang="en-US" dirty="0" smtClean="0"/>
              <a:t> (which must be greater than or equal to </a:t>
            </a:r>
            <a:r>
              <a:rPr lang="en-US" altLang="en-US" i="1" dirty="0" smtClean="0"/>
              <a:t>m</a:t>
            </a:r>
            <a:r>
              <a:rPr lang="en-US" altLang="en-US" dirty="0" smtClean="0"/>
              <a:t>) is the subscript of the </a:t>
            </a:r>
            <a:r>
              <a:rPr lang="en-US" altLang="en-US" b="1" dirty="0" smtClean="0"/>
              <a:t>final term</a:t>
            </a:r>
            <a:r>
              <a:rPr lang="en-US" altLang="en-US" dirty="0" smtClean="0"/>
              <a:t>. The notation</a:t>
            </a:r>
          </a:p>
          <a:p>
            <a:pPr marL="0" indent="0">
              <a:buFontTx/>
              <a:buNone/>
            </a:pPr>
            <a:endParaRPr lang="en-US" altLang="en-US" dirty="0" smtClean="0"/>
          </a:p>
          <a:p>
            <a:pPr marL="0" indent="0">
              <a:buFontTx/>
              <a:buNone/>
            </a:pPr>
            <a:endParaRPr lang="en-US" altLang="en-US" dirty="0" smtClean="0"/>
          </a:p>
          <a:p>
            <a:pPr marL="0" indent="0">
              <a:buFontTx/>
              <a:buNone/>
            </a:pPr>
            <a:r>
              <a:rPr lang="en-US" altLang="en-US" dirty="0" smtClean="0"/>
              <a:t>denotes an </a:t>
            </a:r>
            <a:r>
              <a:rPr lang="en-US" altLang="en-US" b="1" dirty="0" smtClean="0"/>
              <a:t>infinite sequence</a:t>
            </a:r>
            <a:r>
              <a:rPr lang="en-US" altLang="en-US" dirty="0" smtClean="0"/>
              <a:t>. An </a:t>
            </a:r>
            <a:r>
              <a:rPr lang="en-US" altLang="en-US" b="1" dirty="0" smtClean="0"/>
              <a:t>explicit formula </a:t>
            </a:r>
            <a:r>
              <a:rPr lang="en-US" altLang="en-US" dirty="0" smtClean="0"/>
              <a:t>or </a:t>
            </a:r>
            <a:r>
              <a:rPr lang="en-US" altLang="en-US" b="1" dirty="0" smtClean="0"/>
              <a:t>general formula </a:t>
            </a:r>
            <a:r>
              <a:rPr lang="en-US" altLang="en-US" dirty="0" smtClean="0"/>
              <a:t>for a sequence is a rule that shows how the values of </a:t>
            </a:r>
            <a:r>
              <a:rPr lang="en-US" altLang="en-US" i="1" dirty="0" err="1" smtClean="0"/>
              <a:t>a</a:t>
            </a:r>
            <a:r>
              <a:rPr lang="en-US" altLang="en-US" i="1" baseline="-25000" dirty="0" err="1" smtClean="0"/>
              <a:t>k</a:t>
            </a:r>
            <a:r>
              <a:rPr lang="en-US" altLang="en-US" dirty="0" smtClean="0"/>
              <a:t> depend on </a:t>
            </a:r>
            <a:r>
              <a:rPr lang="en-US" altLang="en-US" i="1" dirty="0" smtClean="0"/>
              <a:t>k</a:t>
            </a:r>
            <a:r>
              <a:rPr lang="en-US" altLang="en-US" dirty="0" smtClean="0"/>
              <a:t>.</a:t>
            </a:r>
          </a:p>
          <a:p>
            <a:pPr marL="0" indent="0">
              <a:buFontTx/>
              <a:buNone/>
            </a:pPr>
            <a:endParaRPr lang="en-US" altLang="en-US" dirty="0" smtClean="0"/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13" y="3162300"/>
            <a:ext cx="26320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000" smtClean="0"/>
              <a:t>Example 1 – </a:t>
            </a:r>
            <a:r>
              <a:rPr lang="en-US" altLang="en-US" sz="2000" i="1" smtClean="0"/>
              <a:t>Finding Terms of Sequences Given by Explicit Formulas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 smtClean="0"/>
              <a:t>Define sequences </a:t>
            </a:r>
            <a:r>
              <a:rPr lang="en-US" altLang="en-US" i="1" dirty="0" smtClean="0"/>
              <a:t>a</a:t>
            </a:r>
            <a:r>
              <a:rPr lang="en-US" altLang="en-US" baseline="-25000" dirty="0" smtClean="0"/>
              <a:t>1</a:t>
            </a:r>
            <a:r>
              <a:rPr lang="en-US" altLang="en-US" dirty="0" smtClean="0"/>
              <a:t>, </a:t>
            </a:r>
            <a:r>
              <a:rPr lang="en-US" altLang="en-US" i="1" dirty="0" smtClean="0"/>
              <a:t>a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, </a:t>
            </a:r>
            <a:r>
              <a:rPr lang="en-US" altLang="en-US" i="1" dirty="0" smtClean="0"/>
              <a:t>a</a:t>
            </a:r>
            <a:r>
              <a:rPr lang="en-US" altLang="en-US" baseline="-25000" dirty="0" smtClean="0"/>
              <a:t>3</a:t>
            </a:r>
            <a:r>
              <a:rPr lang="en-US" altLang="en-US" dirty="0" smtClean="0"/>
              <a:t>,… and </a:t>
            </a:r>
            <a:r>
              <a:rPr lang="en-US" altLang="en-US" i="1" dirty="0" smtClean="0"/>
              <a:t>b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, </a:t>
            </a:r>
            <a:r>
              <a:rPr lang="en-US" altLang="en-US" i="1" dirty="0" smtClean="0"/>
              <a:t>b</a:t>
            </a:r>
            <a:r>
              <a:rPr lang="en-US" altLang="en-US" baseline="-25000" dirty="0" smtClean="0"/>
              <a:t>3</a:t>
            </a:r>
            <a:r>
              <a:rPr lang="en-US" altLang="en-US" dirty="0" smtClean="0"/>
              <a:t>, </a:t>
            </a:r>
            <a:r>
              <a:rPr lang="en-US" altLang="en-US" i="1" dirty="0" smtClean="0"/>
              <a:t>b</a:t>
            </a:r>
            <a:r>
              <a:rPr lang="en-US" altLang="en-US" baseline="-25000" dirty="0" smtClean="0"/>
              <a:t>4</a:t>
            </a:r>
            <a:r>
              <a:rPr lang="en-US" altLang="en-US" dirty="0" smtClean="0"/>
              <a:t>,… by the following explicit formulas:</a:t>
            </a:r>
          </a:p>
          <a:p>
            <a:pPr marL="0" indent="0" eaLnBrk="1" hangingPunct="1">
              <a:buFontTx/>
              <a:buNone/>
              <a:tabLst>
                <a:tab pos="457200" algn="l"/>
                <a:tab pos="1371600" algn="l"/>
                <a:tab pos="1547813" algn="l"/>
              </a:tabLst>
            </a:pPr>
            <a:endParaRPr lang="en-US" altLang="en-US" dirty="0" smtClean="0"/>
          </a:p>
          <a:p>
            <a:pPr marL="0" indent="0" eaLnBrk="1" hangingPunct="1">
              <a:buNone/>
              <a:tabLst>
                <a:tab pos="457200" algn="l"/>
                <a:tab pos="1371600" algn="l"/>
                <a:tab pos="1547813" algn="l"/>
              </a:tabLst>
            </a:pPr>
            <a:endParaRPr lang="en-US" altLang="en-US" dirty="0" smtClean="0"/>
          </a:p>
          <a:p>
            <a:pPr marL="0" indent="0" eaLnBrk="1" hangingPunct="1">
              <a:buNone/>
              <a:tabLst>
                <a:tab pos="457200" algn="l"/>
                <a:tab pos="1371600" algn="l"/>
                <a:tab pos="1547813" algn="l"/>
              </a:tabLst>
            </a:pPr>
            <a:endParaRPr lang="en-US" altLang="en-US" dirty="0"/>
          </a:p>
          <a:p>
            <a:pPr marL="0" indent="0" eaLnBrk="1" hangingPunct="1">
              <a:buNone/>
              <a:tabLst>
                <a:tab pos="457200" algn="l"/>
                <a:tab pos="1371600" algn="l"/>
                <a:tab pos="1547813" algn="l"/>
              </a:tabLst>
            </a:pPr>
            <a:endParaRPr lang="en-US" altLang="en-US" dirty="0" smtClean="0"/>
          </a:p>
          <a:p>
            <a:pPr marL="0" indent="0" eaLnBrk="1" hangingPunct="1">
              <a:buNone/>
              <a:tabLst>
                <a:tab pos="457200" algn="l"/>
                <a:tab pos="1371600" algn="l"/>
                <a:tab pos="1547813" algn="l"/>
              </a:tabLst>
            </a:pPr>
            <a:endParaRPr lang="en-US" altLang="en-US" dirty="0" smtClean="0"/>
          </a:p>
          <a:p>
            <a:pPr marL="0" indent="0" eaLnBrk="1" hangingPunct="1">
              <a:buNone/>
              <a:tabLst>
                <a:tab pos="457200" algn="l"/>
                <a:tab pos="1371600" algn="l"/>
                <a:tab pos="1547813" algn="l"/>
              </a:tabLst>
            </a:pPr>
            <a:endParaRPr lang="en-US" altLang="en-US" dirty="0" smtClean="0"/>
          </a:p>
          <a:p>
            <a:pPr marL="0" indent="0" eaLnBrk="1" hangingPunct="1">
              <a:buNone/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 smtClean="0"/>
              <a:t>This example shows that it is possible for two different formulas to give sequences with the same terms.</a:t>
            </a:r>
          </a:p>
          <a:p>
            <a:pPr marL="0" indent="0" eaLnBrk="1" hangingPunct="1">
              <a:buFontTx/>
              <a:buNone/>
              <a:tabLst>
                <a:tab pos="457200" algn="l"/>
                <a:tab pos="1371600" algn="l"/>
                <a:tab pos="1547813" algn="l"/>
              </a:tabLst>
            </a:pPr>
            <a:endParaRPr lang="en-US" altLang="en-US" dirty="0" smtClean="0"/>
          </a:p>
          <a:p>
            <a:pPr marL="0" indent="0" eaLnBrk="1" hangingPunct="1">
              <a:buFontTx/>
              <a:buNone/>
              <a:tabLst>
                <a:tab pos="457200" algn="l"/>
                <a:tab pos="1371600" algn="l"/>
                <a:tab pos="1547813" algn="l"/>
              </a:tabLst>
            </a:pPr>
            <a:endParaRPr lang="en-US" altLang="en-US" dirty="0" smtClean="0"/>
          </a:p>
          <a:p>
            <a:pPr marL="0" indent="0" eaLnBrk="1" hangingPunct="1">
              <a:buFontTx/>
              <a:buNone/>
              <a:tabLst>
                <a:tab pos="457200" algn="l"/>
                <a:tab pos="1371600" algn="l"/>
                <a:tab pos="1547813" algn="l"/>
              </a:tabLst>
            </a:pPr>
            <a:endParaRPr lang="en-US" altLang="en-US" dirty="0" smtClean="0"/>
          </a:p>
          <a:p>
            <a:pPr marL="0" indent="0" eaLnBrk="1" hangingPunct="1">
              <a:buFontTx/>
              <a:buNone/>
              <a:tabLst>
                <a:tab pos="457200" algn="l"/>
                <a:tab pos="1371600" algn="l"/>
                <a:tab pos="1547813" algn="l"/>
              </a:tabLst>
            </a:pPr>
            <a:endParaRPr lang="en-US" altLang="en-US" dirty="0" smtClean="0"/>
          </a:p>
          <a:p>
            <a:pPr marL="0" indent="0" eaLnBrk="1" hangingPunct="1">
              <a:buFontTx/>
              <a:buNone/>
              <a:tabLst>
                <a:tab pos="457200" algn="l"/>
                <a:tab pos="1371600" algn="l"/>
                <a:tab pos="1547813" algn="l"/>
              </a:tabLst>
            </a:pPr>
            <a:endParaRPr lang="en-US" altLang="en-US" sz="1200" dirty="0" smtClean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590800"/>
            <a:ext cx="44196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38" y="3641725"/>
            <a:ext cx="42672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 1 – </a:t>
            </a:r>
            <a:r>
              <a:rPr lang="en-US" altLang="en-US" i="1" smtClean="0"/>
              <a:t>Solution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38400"/>
            <a:ext cx="8229600" cy="4279900"/>
          </a:xfrm>
        </p:spPr>
        <p:txBody>
          <a:bodyPr/>
          <a:lstStyle/>
          <a:p>
            <a:pPr marL="0" indent="0" eaLnBrk="1" hangingPunct="1">
              <a:buFontTx/>
              <a:buNone/>
              <a:tabLst>
                <a:tab pos="457200" algn="l"/>
                <a:tab pos="1371600" algn="l"/>
                <a:tab pos="1547813" algn="l"/>
              </a:tabLst>
            </a:pPr>
            <a:endParaRPr lang="en-US" altLang="en-US" dirty="0" smtClean="0"/>
          </a:p>
          <a:p>
            <a:pPr marL="0" indent="0" eaLnBrk="1" hangingPunct="1">
              <a:buFontTx/>
              <a:buNone/>
              <a:tabLst>
                <a:tab pos="457200" algn="l"/>
                <a:tab pos="1371600" algn="l"/>
                <a:tab pos="1547813" algn="l"/>
              </a:tabLst>
            </a:pPr>
            <a:endParaRPr lang="en-US" altLang="en-US" dirty="0" smtClean="0"/>
          </a:p>
          <a:p>
            <a:pPr marL="0" indent="0" eaLnBrk="1" hangingPunct="1">
              <a:buFontTx/>
              <a:buNone/>
              <a:tabLst>
                <a:tab pos="457200" algn="l"/>
                <a:tab pos="1371600" algn="l"/>
                <a:tab pos="1547813" algn="l"/>
              </a:tabLst>
            </a:pPr>
            <a:endParaRPr lang="en-US" altLang="en-US" dirty="0" smtClean="0"/>
          </a:p>
          <a:p>
            <a:pPr marL="0" indent="0" eaLnBrk="1" hangingPunct="1">
              <a:buFontTx/>
              <a:buNone/>
              <a:tabLst>
                <a:tab pos="457200" algn="l"/>
                <a:tab pos="1371600" algn="l"/>
                <a:tab pos="1547813" algn="l"/>
              </a:tabLst>
            </a:pPr>
            <a:endParaRPr lang="en-US" altLang="en-US" dirty="0" smtClean="0"/>
          </a:p>
          <a:p>
            <a:pPr marL="0" indent="0" eaLnBrk="1" hangingPunct="1">
              <a:buFontTx/>
              <a:buNone/>
              <a:tabLst>
                <a:tab pos="457200" algn="l"/>
                <a:tab pos="1371600" algn="l"/>
                <a:tab pos="1547813" algn="l"/>
              </a:tabLst>
            </a:pPr>
            <a:endParaRPr lang="en-US" altLang="en-US" dirty="0" smtClean="0"/>
          </a:p>
          <a:p>
            <a:pPr marL="0" indent="0" eaLnBrk="1" hangingPunct="1">
              <a:buFontTx/>
              <a:buNone/>
              <a:tabLst>
                <a:tab pos="457200" algn="l"/>
                <a:tab pos="1371600" algn="l"/>
                <a:tab pos="1547813" algn="l"/>
              </a:tabLst>
            </a:pPr>
            <a:endParaRPr lang="en-US" altLang="en-US" dirty="0" smtClean="0"/>
          </a:p>
          <a:p>
            <a:pPr marL="0" indent="0" eaLnBrk="1" hangingPunct="1">
              <a:buFontTx/>
              <a:buNone/>
              <a:tabLst>
                <a:tab pos="457200" algn="l"/>
                <a:tab pos="1371600" algn="l"/>
                <a:tab pos="1547813" algn="l"/>
              </a:tabLst>
            </a:pPr>
            <a:endParaRPr lang="en-US" altLang="en-US" dirty="0" smtClean="0"/>
          </a:p>
          <a:p>
            <a:pPr marL="0" indent="0" eaLnBrk="1" hangingPunct="1">
              <a:buFontTx/>
              <a:buNone/>
              <a:tabLst>
                <a:tab pos="457200" algn="l"/>
                <a:tab pos="1371600" algn="l"/>
                <a:tab pos="1547813" algn="l"/>
              </a:tabLst>
            </a:pPr>
            <a:endParaRPr lang="en-US" altLang="en-US" dirty="0" smtClean="0"/>
          </a:p>
        </p:txBody>
      </p:sp>
      <p:pic>
        <p:nvPicPr>
          <p:cNvPr id="1024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3551238"/>
            <a:ext cx="52197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495800"/>
            <a:ext cx="54483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5462588"/>
            <a:ext cx="5424487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650" y="2667000"/>
            <a:ext cx="50958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Rectangle 7"/>
          <p:cNvSpPr>
            <a:spLocks noChangeArrowheads="1"/>
          </p:cNvSpPr>
          <p:nvPr/>
        </p:nvSpPr>
        <p:spPr bwMode="auto">
          <a:xfrm>
            <a:off x="8289925" y="842963"/>
            <a:ext cx="84137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cont’d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211" y="1783710"/>
            <a:ext cx="5238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Summation Notation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62088"/>
            <a:ext cx="8458200" cy="525621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dirty="0" smtClean="0"/>
              <a:t>Consider the example in which </a:t>
            </a:r>
            <a:r>
              <a:rPr lang="en-US" altLang="en-US" i="1" dirty="0" err="1" smtClean="0"/>
              <a:t>A</a:t>
            </a:r>
            <a:r>
              <a:rPr lang="en-US" altLang="en-US" i="1" baseline="-25000" dirty="0" err="1" smtClean="0"/>
              <a:t>k</a:t>
            </a:r>
            <a:r>
              <a:rPr lang="en-US" altLang="en-US" dirty="0" smtClean="0"/>
              <a:t> = 2</a:t>
            </a:r>
            <a:r>
              <a:rPr lang="en-US" altLang="en-US" i="1" baseline="30000" dirty="0" smtClean="0"/>
              <a:t>k</a:t>
            </a:r>
            <a:r>
              <a:rPr lang="en-US" altLang="en-US" dirty="0" smtClean="0"/>
              <a:t> represents the number of ancestors a person has in the </a:t>
            </a:r>
            <a:r>
              <a:rPr lang="en-US" altLang="en-US" i="1" dirty="0" smtClean="0"/>
              <a:t>k</a:t>
            </a:r>
            <a:r>
              <a:rPr lang="en-US" altLang="en-US" dirty="0" smtClean="0"/>
              <a:t>th generation back. What is the total number of ancestors for the past six generations? </a:t>
            </a:r>
          </a:p>
          <a:p>
            <a:pPr marL="0" indent="0">
              <a:buFontTx/>
              <a:buNone/>
            </a:pPr>
            <a:endParaRPr lang="en-US" altLang="en-US" sz="1500" dirty="0" smtClean="0"/>
          </a:p>
          <a:p>
            <a:pPr marL="0" indent="0">
              <a:buFontTx/>
              <a:buNone/>
            </a:pPr>
            <a:r>
              <a:rPr lang="en-US" altLang="en-US" dirty="0" smtClean="0"/>
              <a:t>The answer is</a:t>
            </a:r>
          </a:p>
          <a:p>
            <a:pPr marL="0" indent="0">
              <a:buFontTx/>
              <a:buNone/>
            </a:pPr>
            <a:endParaRPr lang="en-US" altLang="en-US" dirty="0" smtClean="0"/>
          </a:p>
          <a:p>
            <a:pPr marL="0" indent="0">
              <a:buFontTx/>
              <a:buNone/>
            </a:pPr>
            <a:endParaRPr lang="en-US" altLang="en-US" dirty="0" smtClean="0"/>
          </a:p>
          <a:p>
            <a:pPr marL="0" indent="0">
              <a:buFontTx/>
              <a:buNone/>
            </a:pPr>
            <a:r>
              <a:rPr lang="en-US" altLang="en-US" dirty="0" smtClean="0"/>
              <a:t>It is convenient to use a shorthand notation to write such</a:t>
            </a:r>
            <a:br>
              <a:rPr lang="en-US" altLang="en-US" dirty="0" smtClean="0"/>
            </a:br>
            <a:r>
              <a:rPr lang="en-US" altLang="en-US" dirty="0" smtClean="0"/>
              <a:t>sums.</a:t>
            </a:r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33800"/>
            <a:ext cx="859313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Summation Notation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 smtClean="0"/>
              <a:t>In 1772 the French mathematician Joseph Louis Lagrange introduced the capital Greek letter sigma, </a:t>
            </a:r>
            <a:r>
              <a:rPr lang="en-US" altLang="en-US" b="1" smtClean="0">
                <a:sym typeface="Symbol" panose="05050102010706020507" pitchFamily="18" charset="2"/>
              </a:rPr>
              <a:t></a:t>
            </a:r>
            <a:r>
              <a:rPr lang="en-US" altLang="en-US" smtClean="0"/>
              <a:t>, to denote the word </a:t>
            </a:r>
            <a:r>
              <a:rPr lang="en-US" altLang="en-US" i="1" smtClean="0"/>
              <a:t>sum</a:t>
            </a:r>
            <a:r>
              <a:rPr lang="en-US" altLang="en-US" smtClean="0"/>
              <a:t> (or </a:t>
            </a:r>
            <a:r>
              <a:rPr lang="en-US" altLang="en-US" i="1" smtClean="0"/>
              <a:t>summation</a:t>
            </a:r>
            <a:r>
              <a:rPr lang="en-US" altLang="en-US" smtClean="0"/>
              <a:t>), and defined the summation notation as follows:</a:t>
            </a:r>
            <a:endParaRPr lang="en-US" altLang="en-US" sz="1200" smtClean="0"/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3200400"/>
            <a:ext cx="7440612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smtClean="0"/>
              <a:t>Example 4 – </a:t>
            </a:r>
            <a:r>
              <a:rPr lang="en-US" altLang="en-US" sz="3800" i="1" smtClean="0"/>
              <a:t>Computing Summations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tabLst>
                <a:tab pos="1371600" algn="l"/>
                <a:tab pos="1547813" algn="l"/>
              </a:tabLst>
            </a:pPr>
            <a:r>
              <a:rPr lang="en-US" altLang="en-US" dirty="0" smtClean="0"/>
              <a:t>Let </a:t>
            </a:r>
            <a:r>
              <a:rPr lang="en-US" altLang="en-US" i="1" dirty="0" smtClean="0"/>
              <a:t>a</a:t>
            </a:r>
            <a:r>
              <a:rPr lang="en-US" altLang="en-US" baseline="-25000" dirty="0" smtClean="0"/>
              <a:t>1</a:t>
            </a:r>
            <a:r>
              <a:rPr lang="en-US" altLang="en-US" dirty="0" smtClean="0"/>
              <a:t> = −2, </a:t>
            </a:r>
            <a:r>
              <a:rPr lang="en-US" altLang="en-US" i="1" dirty="0" smtClean="0"/>
              <a:t>a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 = −1, </a:t>
            </a:r>
            <a:r>
              <a:rPr lang="en-US" altLang="en-US" i="1" dirty="0" smtClean="0"/>
              <a:t>a</a:t>
            </a:r>
            <a:r>
              <a:rPr lang="en-US" altLang="en-US" baseline="-25000" dirty="0" smtClean="0"/>
              <a:t>3</a:t>
            </a:r>
            <a:r>
              <a:rPr lang="en-US" altLang="en-US" dirty="0" smtClean="0"/>
              <a:t> = 0, </a:t>
            </a:r>
            <a:r>
              <a:rPr lang="en-US" altLang="en-US" i="1" dirty="0" smtClean="0"/>
              <a:t>a</a:t>
            </a:r>
            <a:r>
              <a:rPr lang="en-US" altLang="en-US" baseline="-25000" dirty="0" smtClean="0"/>
              <a:t>4</a:t>
            </a:r>
            <a:r>
              <a:rPr lang="en-US" altLang="en-US" dirty="0" smtClean="0"/>
              <a:t> = 1, and </a:t>
            </a:r>
            <a:r>
              <a:rPr lang="en-US" altLang="en-US" i="1" dirty="0" smtClean="0"/>
              <a:t>a</a:t>
            </a:r>
            <a:r>
              <a:rPr lang="en-US" altLang="en-US" baseline="-25000" dirty="0" smtClean="0"/>
              <a:t>5</a:t>
            </a:r>
            <a:r>
              <a:rPr lang="en-US" altLang="en-US" dirty="0" smtClean="0"/>
              <a:t> = 2. Compute the following:</a:t>
            </a:r>
          </a:p>
          <a:p>
            <a:pPr marL="0" indent="0" eaLnBrk="1" hangingPunct="1">
              <a:buFontTx/>
              <a:buNone/>
              <a:tabLst>
                <a:tab pos="1371600" algn="l"/>
                <a:tab pos="1547813" algn="l"/>
              </a:tabLst>
            </a:pPr>
            <a:endParaRPr lang="en-US" altLang="en-US" dirty="0" smtClean="0">
              <a:solidFill>
                <a:srgbClr val="00ADEE"/>
              </a:solidFill>
            </a:endParaRPr>
          </a:p>
          <a:p>
            <a:pPr marL="0" indent="0" eaLnBrk="1" hangingPunct="1">
              <a:buFontTx/>
              <a:buNone/>
              <a:tabLst>
                <a:tab pos="1371600" algn="l"/>
                <a:tab pos="1547813" algn="l"/>
              </a:tabLst>
            </a:pPr>
            <a:r>
              <a:rPr lang="en-US" altLang="en-US" b="1" dirty="0" smtClean="0"/>
              <a:t>a.                 </a:t>
            </a:r>
          </a:p>
          <a:p>
            <a:pPr marL="0" indent="0" eaLnBrk="1" hangingPunct="1">
              <a:buFontTx/>
              <a:buNone/>
              <a:tabLst>
                <a:tab pos="1371600" algn="l"/>
                <a:tab pos="1547813" algn="l"/>
              </a:tabLst>
            </a:pPr>
            <a:endParaRPr lang="en-US" altLang="en-US" b="1" dirty="0" smtClean="0"/>
          </a:p>
          <a:p>
            <a:pPr marL="0" indent="0" eaLnBrk="1" hangingPunct="1">
              <a:buFontTx/>
              <a:buNone/>
              <a:tabLst>
                <a:tab pos="1371600" algn="l"/>
                <a:tab pos="1547813" algn="l"/>
              </a:tabLst>
            </a:pPr>
            <a:endParaRPr lang="en-US" altLang="en-US" b="1" dirty="0" smtClean="0"/>
          </a:p>
          <a:p>
            <a:pPr marL="0" indent="0" eaLnBrk="1" hangingPunct="1">
              <a:buFontTx/>
              <a:buNone/>
              <a:tabLst>
                <a:tab pos="1371600" algn="l"/>
                <a:tab pos="1547813" algn="l"/>
              </a:tabLst>
            </a:pPr>
            <a:r>
              <a:rPr lang="en-US" altLang="en-US" b="1" dirty="0" smtClean="0"/>
              <a:t>b.                      </a:t>
            </a:r>
          </a:p>
          <a:p>
            <a:pPr marL="0" indent="0" eaLnBrk="1" hangingPunct="1">
              <a:buFontTx/>
              <a:buNone/>
              <a:tabLst>
                <a:tab pos="1371600" algn="l"/>
                <a:tab pos="1547813" algn="l"/>
              </a:tabLst>
            </a:pPr>
            <a:endParaRPr lang="en-US" altLang="en-US" b="1" dirty="0"/>
          </a:p>
          <a:p>
            <a:pPr marL="0" indent="0" eaLnBrk="1" hangingPunct="1">
              <a:buFontTx/>
              <a:buNone/>
              <a:tabLst>
                <a:tab pos="1371600" algn="l"/>
                <a:tab pos="1547813" algn="l"/>
              </a:tabLst>
            </a:pPr>
            <a:endParaRPr lang="en-US" altLang="en-US" b="1" dirty="0" smtClean="0"/>
          </a:p>
          <a:p>
            <a:pPr marL="0" indent="0" eaLnBrk="1" hangingPunct="1">
              <a:buFontTx/>
              <a:buNone/>
              <a:tabLst>
                <a:tab pos="1371600" algn="l"/>
                <a:tab pos="1547813" algn="l"/>
              </a:tabLst>
            </a:pPr>
            <a:r>
              <a:rPr lang="en-US" altLang="en-US" b="1" dirty="0" smtClean="0"/>
              <a:t>c. </a:t>
            </a:r>
            <a:r>
              <a:rPr lang="en-US" altLang="en-US" dirty="0" smtClean="0">
                <a:solidFill>
                  <a:srgbClr val="00ADEE"/>
                </a:solidFill>
              </a:rPr>
              <a:t> </a:t>
            </a:r>
          </a:p>
          <a:p>
            <a:pPr marL="0" indent="0" eaLnBrk="1" hangingPunct="1">
              <a:buFontTx/>
              <a:buNone/>
              <a:tabLst>
                <a:tab pos="1371600" algn="l"/>
                <a:tab pos="1547813" algn="l"/>
              </a:tabLst>
            </a:pPr>
            <a:endParaRPr lang="en-US" altLang="en-US" dirty="0" smtClean="0">
              <a:solidFill>
                <a:srgbClr val="00ADEE"/>
              </a:solidFill>
            </a:endParaRPr>
          </a:p>
          <a:p>
            <a:pPr marL="0" indent="0" eaLnBrk="1" hangingPunct="1">
              <a:buFontTx/>
              <a:buNone/>
              <a:tabLst>
                <a:tab pos="1371600" algn="l"/>
                <a:tab pos="1547813" algn="l"/>
              </a:tabLst>
            </a:pPr>
            <a:endParaRPr lang="en-US" altLang="en-US" dirty="0" smtClean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38400"/>
            <a:ext cx="3949700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895" y="3207542"/>
            <a:ext cx="51117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79" y="3760787"/>
            <a:ext cx="145415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215" y="3998253"/>
            <a:ext cx="722312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085226"/>
            <a:ext cx="2651125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578" y="5275293"/>
            <a:ext cx="12620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893" y="5275293"/>
            <a:ext cx="11795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841" y="5235493"/>
            <a:ext cx="5857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91347" y="2683998"/>
            <a:ext cx="3121293" cy="464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41415"/>
            <a:ext cx="3949700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682" y="3114674"/>
            <a:ext cx="331787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91347" y="3998253"/>
            <a:ext cx="670853" cy="395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54437"/>
            <a:ext cx="145415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52600" y="5334000"/>
            <a:ext cx="1736725" cy="444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105400"/>
            <a:ext cx="2651125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 smtClean="0"/>
              <a:t>Oftentimes, the terms of a summation are expressed using an explicit formula.</a:t>
            </a:r>
          </a:p>
          <a:p>
            <a:pPr marL="0" indent="0">
              <a:buFontTx/>
              <a:buNone/>
            </a:pPr>
            <a:endParaRPr lang="en-US" altLang="en-US" smtClean="0"/>
          </a:p>
          <a:p>
            <a:pPr marL="0" indent="0">
              <a:buFontTx/>
              <a:buNone/>
            </a:pPr>
            <a:r>
              <a:rPr lang="en-US" altLang="en-US" smtClean="0"/>
              <a:t>For instance, it is common to see summations such as</a:t>
            </a: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327400"/>
            <a:ext cx="33274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Summation Notation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McKBAlgP8">
  <a:themeElements>
    <a:clrScheme name="McKBAlgP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cKBAlgP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cKBAlgP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BAlgP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BAlgP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BAlgP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BAlgP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BAlgP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KBAlgP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KBAlgP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KBAlgP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KBAlgP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KBAlgP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KBAlgP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McKBAlgP8</Template>
  <TotalTime>2497</TotalTime>
  <Words>938</Words>
  <Application>Microsoft Office PowerPoint</Application>
  <PresentationFormat>全屏显示(4:3)</PresentationFormat>
  <Paragraphs>163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29" baseType="lpstr">
      <vt:lpstr>Arial</vt:lpstr>
      <vt:lpstr>Symbol</vt:lpstr>
      <vt:lpstr>McKBAlgP8</vt:lpstr>
      <vt:lpstr>Sequences</vt:lpstr>
      <vt:lpstr>Sequences</vt:lpstr>
      <vt:lpstr>Sequences</vt:lpstr>
      <vt:lpstr>Example 1 – Finding Terms of Sequences Given by Explicit Formulas</vt:lpstr>
      <vt:lpstr>Example 1 – Solution</vt:lpstr>
      <vt:lpstr>Summation Notation</vt:lpstr>
      <vt:lpstr>Summation Notation</vt:lpstr>
      <vt:lpstr>Example 4 – Computing Summations</vt:lpstr>
      <vt:lpstr>Summation Notation</vt:lpstr>
      <vt:lpstr>Example 6 – Changing from Summation Notation to Expanded Form</vt:lpstr>
      <vt:lpstr>Summation Notation</vt:lpstr>
      <vt:lpstr>Summation Notation</vt:lpstr>
      <vt:lpstr>Example 10 – A Telescoping Sum</vt:lpstr>
      <vt:lpstr>Product Notation</vt:lpstr>
      <vt:lpstr>Example 11 – Computing Products</vt:lpstr>
      <vt:lpstr>Product Notation</vt:lpstr>
      <vt:lpstr>Properties of Summations and Products</vt:lpstr>
      <vt:lpstr>Change of Variable</vt:lpstr>
      <vt:lpstr>Change of Variable</vt:lpstr>
      <vt:lpstr>Factorial and “n Choose r ” Notation</vt:lpstr>
      <vt:lpstr>Factorial and “n Choose r ” Notation</vt:lpstr>
      <vt:lpstr>Example 16 – Computing with Factorials</vt:lpstr>
      <vt:lpstr>Example 16 – Computing with Factorials</vt:lpstr>
      <vt:lpstr>PowerPoint 演示文稿</vt:lpstr>
      <vt:lpstr>PowerPoint 演示文稿</vt:lpstr>
      <vt:lpstr>Example 17 – Computing     by Hand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gchaudhari</dc:creator>
  <cp:lastModifiedBy>Kecheng Yang</cp:lastModifiedBy>
  <cp:revision>526</cp:revision>
  <dcterms:created xsi:type="dcterms:W3CDTF">2010-10-18T10:39:55Z</dcterms:created>
  <dcterms:modified xsi:type="dcterms:W3CDTF">2017-05-30T15:28:53Z</dcterms:modified>
</cp:coreProperties>
</file>