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301" r:id="rId2"/>
    <p:sldId id="303" r:id="rId3"/>
    <p:sldId id="304" r:id="rId4"/>
    <p:sldId id="305" r:id="rId5"/>
    <p:sldId id="307" r:id="rId6"/>
    <p:sldId id="325" r:id="rId7"/>
    <p:sldId id="326" r:id="rId8"/>
    <p:sldId id="327" r:id="rId9"/>
    <p:sldId id="309" r:id="rId10"/>
    <p:sldId id="310" r:id="rId11"/>
    <p:sldId id="313" r:id="rId12"/>
    <p:sldId id="328" r:id="rId13"/>
    <p:sldId id="329" r:id="rId14"/>
    <p:sldId id="315" r:id="rId15"/>
    <p:sldId id="318" r:id="rId16"/>
    <p:sldId id="330" r:id="rId17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139" autoAdjust="0"/>
  </p:normalViewPr>
  <p:slideViewPr>
    <p:cSldViewPr>
      <p:cViewPr varScale="1">
        <p:scale>
          <a:sx n="79" d="100"/>
          <a:sy n="79" d="100"/>
        </p:scale>
        <p:origin x="9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814F446-F675-4C3C-B4F5-3262EE1FE018}" type="datetimeFigureOut">
              <a:rPr lang="en-US"/>
              <a:pPr>
                <a:defRPr/>
              </a:pPr>
              <a:t>5/30/2017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A39BE6B-91D6-408A-ACD6-2482C46D2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97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C7F9B1-B30A-4A68-AC62-5EB8432276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5070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2878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96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4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605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967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8710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077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23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150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6817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197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49216B5-14E3-44C8-A9EC-D5E659280DC8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Indirect Argument: Two Classical Theorems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This section contains proofs of two of the most famous theorems in mathematics: that       is irrational and that there are infinitely many prime numbers.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Both proofs are examples of indirect arguments and were well known more than 2,000 years ago, but they remain exemplary models of mathematical argument to this day.</a:t>
            </a:r>
            <a:endParaRPr lang="en-US" altLang="en-US" i="1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1866900"/>
            <a:ext cx="4159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Are There Infinitely Many Prime Numbers?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To prove that there are infinitely many prime numbers, we will leverage two additional facts: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95800"/>
            <a:ext cx="822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82296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Are There Infinitely Many Prime Numbers?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en-US" sz="800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b="1" dirty="0" smtClean="0"/>
          </a:p>
          <a:p>
            <a:pPr marL="0" indent="0">
              <a:buFontTx/>
              <a:buNone/>
            </a:pPr>
            <a:r>
              <a:rPr lang="en-US" altLang="en-US" b="1" dirty="0" smtClean="0"/>
              <a:t>Proof (by contradiction):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Suppose not. That is, suppose the set of prime numbers is finite. </a:t>
            </a:r>
            <a:r>
              <a:rPr lang="en-US" altLang="en-US" i="1" dirty="0" smtClean="0"/>
              <a:t>[We must deduce a contradiction.]</a:t>
            </a:r>
            <a:endParaRPr lang="en-US" altLang="en-US" dirty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83" y="1524000"/>
            <a:ext cx="8232775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Are There Infinitely Many Prime Numbers?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Then some prime number </a:t>
            </a:r>
            <a:r>
              <a:rPr lang="en-US" altLang="en-US" i="1" smtClean="0"/>
              <a:t>p</a:t>
            </a:r>
            <a:r>
              <a:rPr lang="en-US" altLang="en-US" smtClean="0"/>
              <a:t> is the largest of all the prime numbers,</a:t>
            </a:r>
            <a:r>
              <a:rPr lang="en-US" altLang="en-US" i="1" smtClean="0"/>
              <a:t> </a:t>
            </a:r>
            <a:r>
              <a:rPr lang="en-US" altLang="en-US" smtClean="0"/>
              <a:t>and hence we can list the prime numbers in ascending order:</a:t>
            </a:r>
          </a:p>
          <a:p>
            <a:pPr marL="0" indent="0">
              <a:buFontTx/>
              <a:buNone/>
            </a:pPr>
            <a:r>
              <a:rPr lang="en-US" altLang="en-US" smtClean="0"/>
              <a:t> </a:t>
            </a:r>
            <a:r>
              <a:rPr lang="en-US" altLang="en-US" sz="800" smtClean="0"/>
              <a:t> </a:t>
            </a:r>
            <a:r>
              <a:rPr lang="en-US" altLang="en-US" smtClean="0"/>
              <a:t>               </a:t>
            </a:r>
            <a:endParaRPr lang="en-US" altLang="en-US" sz="800" smtClean="0"/>
          </a:p>
          <a:p>
            <a:pPr marL="0" indent="0">
              <a:buFontTx/>
              <a:buNone/>
            </a:pPr>
            <a:r>
              <a:rPr lang="en-US" altLang="en-US" smtClean="0"/>
              <a:t>                   </a:t>
            </a:r>
            <a:endParaRPr lang="en-US" altLang="en-US" i="1" smtClean="0"/>
          </a:p>
          <a:p>
            <a:pPr marL="0" indent="0">
              <a:buFontTx/>
              <a:buNone/>
            </a:pPr>
            <a:endParaRPr lang="en-US" altLang="en-US" sz="800" smtClean="0"/>
          </a:p>
          <a:p>
            <a:pPr marL="0" indent="0">
              <a:buFontTx/>
              <a:buNone/>
            </a:pPr>
            <a:r>
              <a:rPr lang="en-US" altLang="en-US" smtClean="0"/>
              <a:t>Let </a:t>
            </a:r>
            <a:r>
              <a:rPr lang="en-US" altLang="en-US" i="1" smtClean="0"/>
              <a:t>N </a:t>
            </a:r>
            <a:r>
              <a:rPr lang="en-US" altLang="en-US" smtClean="0"/>
              <a:t>be the product of all the prime numbers plus 1: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z="800" smtClean="0"/>
          </a:p>
          <a:p>
            <a:pPr marL="0" indent="0">
              <a:buFontTx/>
              <a:buNone/>
            </a:pPr>
            <a:r>
              <a:rPr lang="en-US" altLang="en-US" smtClean="0"/>
              <a:t>Then </a:t>
            </a:r>
            <a:r>
              <a:rPr lang="en-US" altLang="en-US" i="1" smtClean="0"/>
              <a:t>N </a:t>
            </a:r>
            <a:r>
              <a:rPr lang="en-US" altLang="en-US" smtClean="0"/>
              <a:t>&gt;</a:t>
            </a:r>
            <a:r>
              <a:rPr lang="en-US" altLang="en-US" i="1" smtClean="0"/>
              <a:t> </a:t>
            </a:r>
            <a:r>
              <a:rPr lang="en-US" altLang="en-US" smtClean="0"/>
              <a:t>1,</a:t>
            </a:r>
            <a:r>
              <a:rPr lang="en-US" altLang="en-US" i="1" smtClean="0"/>
              <a:t> </a:t>
            </a:r>
            <a:r>
              <a:rPr lang="en-US" altLang="en-US" smtClean="0"/>
              <a:t>and so, by Theorem 4.3.4, </a:t>
            </a:r>
            <a:r>
              <a:rPr lang="en-US" altLang="en-US" i="1" smtClean="0"/>
              <a:t>N</a:t>
            </a:r>
            <a:r>
              <a:rPr lang="en-US" altLang="en-US" smtClean="0"/>
              <a:t> is divisible by some prime number </a:t>
            </a:r>
            <a:r>
              <a:rPr lang="en-US" altLang="en-US" i="1" smtClean="0"/>
              <a:t>q</a:t>
            </a:r>
            <a:r>
              <a:rPr lang="en-US" altLang="en-US" smtClean="0"/>
              <a:t>. Because </a:t>
            </a:r>
            <a:r>
              <a:rPr lang="en-US" altLang="en-US" i="1" smtClean="0"/>
              <a:t>q</a:t>
            </a:r>
            <a:r>
              <a:rPr lang="en-US" altLang="en-US" smtClean="0"/>
              <a:t> is prime, </a:t>
            </a:r>
            <a:r>
              <a:rPr lang="en-US" altLang="en-US" i="1" smtClean="0"/>
              <a:t>q</a:t>
            </a:r>
            <a:r>
              <a:rPr lang="en-US" altLang="en-US" smtClean="0"/>
              <a:t> must equal one of the prime numbers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43400"/>
            <a:ext cx="33369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989263"/>
            <a:ext cx="2541588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935663"/>
            <a:ext cx="2541588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Are There Infinitely Many Prime Numbers?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Thus, by definition of divisibility, </a:t>
            </a:r>
            <a:r>
              <a:rPr lang="en-US" altLang="en-US" i="1" smtClean="0"/>
              <a:t>q </a:t>
            </a:r>
            <a:r>
              <a:rPr lang="en-US" altLang="en-US" smtClean="0"/>
              <a:t>divides                            </a:t>
            </a:r>
          </a:p>
          <a:p>
            <a:pPr marL="0" indent="0">
              <a:buFontTx/>
              <a:buNone/>
            </a:pPr>
            <a:endParaRPr lang="en-US" altLang="en-US" sz="800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and so, by Proposition 4.7.3, </a:t>
            </a:r>
            <a:r>
              <a:rPr lang="en-US" altLang="en-US" i="1" smtClean="0"/>
              <a:t>q </a:t>
            </a:r>
            <a:r>
              <a:rPr lang="en-US" altLang="en-US" smtClean="0"/>
              <a:t>does not divide </a:t>
            </a:r>
          </a:p>
          <a:p>
            <a:pPr marL="0" indent="0">
              <a:buFontTx/>
              <a:buNone/>
            </a:pPr>
            <a:endParaRPr lang="en-US" altLang="en-US" sz="800" smtClean="0"/>
          </a:p>
          <a:p>
            <a:pPr marL="0" indent="0">
              <a:buFontTx/>
              <a:buNone/>
            </a:pPr>
            <a:r>
              <a:rPr lang="en-US" altLang="en-US" smtClean="0"/>
              <a:t>        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Hence </a:t>
            </a:r>
            <a:r>
              <a:rPr lang="en-US" altLang="en-US" i="1" smtClean="0"/>
              <a:t>N </a:t>
            </a:r>
            <a:r>
              <a:rPr lang="en-US" altLang="en-US" smtClean="0"/>
              <a:t>is divisible by </a:t>
            </a:r>
            <a:r>
              <a:rPr lang="en-US" altLang="en-US" i="1" smtClean="0"/>
              <a:t>q</a:t>
            </a:r>
            <a:r>
              <a:rPr lang="en-US" altLang="en-US" smtClean="0"/>
              <a:t> and </a:t>
            </a:r>
            <a:r>
              <a:rPr lang="en-US" altLang="en-US" i="1" smtClean="0"/>
              <a:t>N</a:t>
            </a:r>
            <a:r>
              <a:rPr lang="en-US" altLang="en-US" smtClean="0"/>
              <a:t> is not divisible by </a:t>
            </a:r>
            <a:r>
              <a:rPr lang="en-US" altLang="en-US" i="1" smtClean="0"/>
              <a:t>q</a:t>
            </a:r>
            <a:r>
              <a:rPr lang="en-US" altLang="en-US" smtClean="0"/>
              <a:t>, and we have reached a contradiction. </a:t>
            </a:r>
            <a:r>
              <a:rPr lang="en-US" altLang="en-US" i="1" smtClean="0"/>
              <a:t>[Therefore, the supposition is false and the theorem is true.]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49488"/>
            <a:ext cx="2249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8" y="3694113"/>
            <a:ext cx="5008562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372104" y="5486400"/>
            <a:ext cx="1651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When to Use Indirect Proof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Many theorems can be proved either way. Usually, however, when both types of proof are possible, indirect proof is clumsier than direct proof.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In the absence of obvious clues suggesting indirect argument, try first to prove a statement directly. Then, if that does not succeed, look for a counterexample.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If the search for a counterexample is unsuccessful, look for a proof by contradiction or contraposition.</a:t>
            </a:r>
            <a:endParaRPr lang="en-US" altLang="en-US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 Questions in Number Theory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603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346200"/>
                <a:ext cx="8229600" cy="5372100"/>
              </a:xfrm>
            </p:spPr>
            <p:txBody>
              <a:bodyPr/>
              <a:lstStyle/>
              <a:p>
                <a:pPr marL="0" indent="0">
                  <a:buFontTx/>
                  <a:buNone/>
                </a:pPr>
                <a:endParaRPr lang="en-US" altLang="en-US" sz="1000" dirty="0" smtClean="0"/>
              </a:p>
              <a:p>
                <a:pPr marL="0" indent="0">
                  <a:buFontTx/>
                  <a:buNone/>
                </a:pPr>
                <a:r>
                  <a:rPr lang="en-US" altLang="en-US" dirty="0" smtClean="0"/>
                  <a:t>Many properties of these formulas are not yet understood:</a:t>
                </a:r>
              </a:p>
              <a:p>
                <a:r>
                  <a:rPr lang="en-US" altLang="en-US" sz="2000" dirty="0" smtClean="0"/>
                  <a:t>Are there infinitely many primes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 sz="2000" dirty="0" smtClean="0"/>
                  <a:t> for </a:t>
                </a:r>
                <a:r>
                  <a:rPr lang="en-US" altLang="en-US" sz="2000" i="1" dirty="0" smtClean="0"/>
                  <a:t>p</a:t>
                </a:r>
                <a:r>
                  <a:rPr lang="en-US" altLang="en-US" sz="2000" dirty="0" smtClean="0"/>
                  <a:t> a prime (“</a:t>
                </a:r>
                <a:r>
                  <a:rPr lang="en-US" altLang="en-US" sz="2000" dirty="0" err="1" smtClean="0"/>
                  <a:t>Mersenne</a:t>
                </a:r>
                <a:r>
                  <a:rPr lang="en-US" altLang="en-US" sz="2000" dirty="0" smtClean="0"/>
                  <a:t> primes”)?</a:t>
                </a:r>
              </a:p>
              <a:p>
                <a:r>
                  <a:rPr lang="en-US" altLang="en-US" sz="2000" dirty="0" smtClean="0"/>
                  <a:t>Are there infinitely many primes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sSup>
                          <m:sSupPr>
                            <m:ctrlPr>
                              <a:rPr lang="en-US" alt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sup>
                    </m:sSup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altLang="en-US" sz="2000" dirty="0" smtClean="0"/>
                  <a:t> for </a:t>
                </a:r>
                <a:r>
                  <a:rPr lang="en-US" altLang="en-US" sz="2000" i="1" dirty="0" smtClean="0"/>
                  <a:t>n</a:t>
                </a:r>
                <a:r>
                  <a:rPr lang="en-US" altLang="en-US" sz="2000" dirty="0" smtClean="0"/>
                  <a:t> a positive integer (“Fermat primes”)?</a:t>
                </a:r>
              </a:p>
              <a:p>
                <a:r>
                  <a:rPr lang="en-US" altLang="en-US" sz="2000" dirty="0" smtClean="0"/>
                  <a:t>Are there infinitely many primes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000" b="0" i="1" smtClean="0">
                        <a:latin typeface="Cambria Math" panose="02040503050406030204" pitchFamily="18" charset="0"/>
                      </a:rPr>
                      <m:t>+1?</m:t>
                    </m:r>
                  </m:oMath>
                </a14:m>
                <a:endParaRPr lang="en-US" altLang="en-US" sz="2000" dirty="0" smtClean="0"/>
              </a:p>
              <a:p>
                <a:r>
                  <a:rPr lang="en-US" altLang="en-US" sz="2000" dirty="0" smtClean="0"/>
                  <a:t>Is there </a:t>
                </a:r>
                <a:r>
                  <a:rPr lang="en-US" altLang="en-US" sz="2000" dirty="0"/>
                  <a:t>is always a prime </a:t>
                </a:r>
                <a:r>
                  <a:rPr lang="en-US" altLang="en-US" sz="2000" dirty="0" smtClean="0"/>
                  <a:t>between </a:t>
                </a:r>
                <a:r>
                  <a:rPr lang="en-US" altLang="en-US" sz="2000" i="1" dirty="0"/>
                  <a:t>n</a:t>
                </a:r>
                <a:r>
                  <a:rPr lang="en-US" altLang="en-US" sz="2000" baseline="30000" dirty="0"/>
                  <a:t>2</a:t>
                </a:r>
                <a:r>
                  <a:rPr lang="en-US" altLang="en-US" sz="2000" dirty="0"/>
                  <a:t> and (</a:t>
                </a:r>
                <a:r>
                  <a:rPr lang="en-US" altLang="en-US" sz="2000" i="1" dirty="0" smtClean="0"/>
                  <a:t>n</a:t>
                </a:r>
                <a:r>
                  <a:rPr lang="en-US" altLang="en-US" sz="2000" dirty="0" smtClean="0"/>
                  <a:t>+1)</a:t>
                </a:r>
                <a:r>
                  <a:rPr lang="en-US" altLang="en-US" sz="2000" baseline="30000" dirty="0" smtClean="0"/>
                  <a:t>2</a:t>
                </a:r>
                <a:r>
                  <a:rPr lang="en-US" altLang="en-US" sz="2000" dirty="0" smtClean="0"/>
                  <a:t>?</a:t>
                </a:r>
              </a:p>
              <a:p>
                <a:r>
                  <a:rPr lang="en-US" altLang="en-US" sz="2000" dirty="0" smtClean="0"/>
                  <a:t>Are there infinitely </a:t>
                </a:r>
                <a:r>
                  <a:rPr lang="en-US" altLang="en-US" sz="2000" dirty="0"/>
                  <a:t>many pairs of prime numbers of the form </a:t>
                </a:r>
                <a:r>
                  <a:rPr lang="en-US" altLang="en-US" sz="2000" i="1" dirty="0"/>
                  <a:t>p</a:t>
                </a:r>
                <a:r>
                  <a:rPr lang="en-US" altLang="en-US" sz="2000" dirty="0"/>
                  <a:t> and </a:t>
                </a:r>
                <a:r>
                  <a:rPr lang="en-US" altLang="en-US" sz="2000" i="1" dirty="0"/>
                  <a:t>p</a:t>
                </a:r>
                <a:r>
                  <a:rPr lang="en-US" altLang="en-US" sz="2000" dirty="0"/>
                  <a:t> + </a:t>
                </a:r>
                <a:r>
                  <a:rPr lang="en-US" altLang="en-US" sz="2000" dirty="0" smtClean="0"/>
                  <a:t>2?  (the “twin primes conjecture”)</a:t>
                </a:r>
              </a:p>
              <a:p>
                <a:r>
                  <a:rPr lang="en-US" altLang="en-US" sz="2000" dirty="0" smtClean="0"/>
                  <a:t>Are there infinitely </a:t>
                </a:r>
                <a:r>
                  <a:rPr lang="en-US" altLang="en-US" sz="2000" dirty="0"/>
                  <a:t>many prime number pairs of the form </a:t>
                </a:r>
                <a:r>
                  <a:rPr lang="en-US" altLang="en-US" sz="2000" i="1" dirty="0"/>
                  <a:t>p</a:t>
                </a:r>
                <a:r>
                  <a:rPr lang="en-US" altLang="en-US" sz="2000" dirty="0"/>
                  <a:t> and 2</a:t>
                </a:r>
                <a:r>
                  <a:rPr lang="en-US" altLang="en-US" sz="2000" i="1" dirty="0"/>
                  <a:t>p</a:t>
                </a:r>
                <a:r>
                  <a:rPr lang="en-US" altLang="en-US" sz="2000" dirty="0"/>
                  <a:t> + </a:t>
                </a:r>
                <a:r>
                  <a:rPr lang="en-US" altLang="en-US" sz="2000" dirty="0" smtClean="0"/>
                  <a:t>1? (</a:t>
                </a:r>
                <a:r>
                  <a:rPr lang="en-US" altLang="en-US" sz="2000" dirty="0" err="1" smtClean="0"/>
                  <a:t>Germain’s</a:t>
                </a:r>
                <a:r>
                  <a:rPr lang="en-US" altLang="en-US" sz="2000" dirty="0" smtClean="0"/>
                  <a:t> conjecture)</a:t>
                </a:r>
              </a:p>
            </p:txBody>
          </p:sp>
        </mc:Choice>
        <mc:Fallback xmlns="">
          <p:sp>
            <p:nvSpPr>
              <p:cNvPr id="256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346200"/>
                <a:ext cx="8229600" cy="5372100"/>
              </a:xfrm>
              <a:blipFill rotWithShape="0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Uniqueness of the Quotient-Remainder Theorem</a:t>
            </a:r>
            <a:endParaRPr lang="zh-CN" altLang="en-US" sz="28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" y="1981200"/>
            <a:ext cx="81359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698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Irrationality of</a:t>
            </a:r>
            <a:r>
              <a:rPr lang="en-US" altLang="en-US" sz="3600" smtClean="0"/>
              <a:t> 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458200" cy="5256212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When mathematics flourished at the time of the ancient Greeks, mathematicians believed that given any two line segments, say </a:t>
            </a:r>
            <a:r>
              <a:rPr lang="en-US" altLang="en-US" i="1" smtClean="0"/>
              <a:t>A</a:t>
            </a:r>
            <a:r>
              <a:rPr lang="en-US" altLang="en-US" smtClean="0"/>
              <a:t>:         and </a:t>
            </a:r>
            <a:r>
              <a:rPr lang="en-US" altLang="en-US" i="1" smtClean="0"/>
              <a:t>B</a:t>
            </a:r>
            <a:r>
              <a:rPr lang="en-US" altLang="en-US" smtClean="0"/>
              <a:t>:               , a certain unit of length could be found so that segment </a:t>
            </a:r>
            <a:r>
              <a:rPr lang="en-US" altLang="en-US" i="1" smtClean="0"/>
              <a:t>A</a:t>
            </a:r>
            <a:r>
              <a:rPr lang="en-US" altLang="en-US" smtClean="0"/>
              <a:t> was exactly </a:t>
            </a:r>
            <a:r>
              <a:rPr lang="en-US" altLang="en-US" i="1" smtClean="0"/>
              <a:t>a</a:t>
            </a:r>
            <a:r>
              <a:rPr lang="en-US" altLang="en-US" smtClean="0"/>
              <a:t> units long and segment </a:t>
            </a:r>
            <a:r>
              <a:rPr lang="en-US" altLang="en-US" i="1" smtClean="0"/>
              <a:t>B</a:t>
            </a:r>
            <a:r>
              <a:rPr lang="en-US" altLang="en-US" smtClean="0"/>
              <a:t> was exactly </a:t>
            </a:r>
            <a:r>
              <a:rPr lang="en-US" altLang="en-US" i="1" smtClean="0"/>
              <a:t>b</a:t>
            </a:r>
            <a:r>
              <a:rPr lang="en-US" altLang="en-US" smtClean="0"/>
              <a:t> units long.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(The segments were said to be </a:t>
            </a:r>
            <a:r>
              <a:rPr lang="en-US" altLang="en-US" i="1" smtClean="0"/>
              <a:t>commensurable</a:t>
            </a:r>
            <a:r>
              <a:rPr lang="en-US" altLang="en-US" smtClean="0"/>
              <a:t> with respect to this special unit of length.)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Then the ratio of the lengths of </a:t>
            </a:r>
            <a:r>
              <a:rPr lang="en-US" altLang="en-US" i="1" smtClean="0"/>
              <a:t>A</a:t>
            </a:r>
            <a:r>
              <a:rPr lang="en-US" altLang="en-US" smtClean="0"/>
              <a:t> and </a:t>
            </a:r>
            <a:r>
              <a:rPr lang="en-US" altLang="en-US" i="1" smtClean="0"/>
              <a:t>B</a:t>
            </a:r>
            <a:r>
              <a:rPr lang="en-US" altLang="en-US" smtClean="0"/>
              <a:t> would be in the same proportion as the ratio of the integers </a:t>
            </a:r>
            <a:r>
              <a:rPr lang="en-US" altLang="en-US" i="1" smtClean="0"/>
              <a:t>a</a:t>
            </a:r>
            <a:r>
              <a:rPr lang="en-US" altLang="en-US" smtClean="0"/>
              <a:t> and </a:t>
            </a:r>
            <a:r>
              <a:rPr lang="en-US" altLang="en-US" i="1" smtClean="0"/>
              <a:t>b</a:t>
            </a:r>
            <a:r>
              <a:rPr lang="en-US" altLang="en-US" smtClean="0"/>
              <a:t>. Symbolically:</a:t>
            </a:r>
            <a:endParaRPr lang="en-US" altLang="en-US" i="1" smtClean="0"/>
          </a:p>
        </p:txBody>
      </p:sp>
      <p:pic>
        <p:nvPicPr>
          <p:cNvPr id="6148" name="Picture 4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36575"/>
            <a:ext cx="5857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2387600"/>
            <a:ext cx="6238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400300"/>
            <a:ext cx="12001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5719763"/>
            <a:ext cx="1776412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4614862"/>
            <a:ext cx="9334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Irrationality of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Now it is easy to find a line segment of length      ; just take the diagonal of the unit square:</a:t>
            </a:r>
          </a:p>
          <a:p>
            <a:pPr marL="0" indent="0">
              <a:buFontTx/>
              <a:buNone/>
            </a:pPr>
            <a:endParaRPr lang="en-US" altLang="en-US" i="1" dirty="0" smtClean="0"/>
          </a:p>
          <a:p>
            <a:pPr marL="0" indent="0">
              <a:buFontTx/>
              <a:buNone/>
            </a:pPr>
            <a:endParaRPr lang="en-US" altLang="en-US" i="1" dirty="0" smtClean="0"/>
          </a:p>
          <a:p>
            <a:pPr marL="0" indent="0">
              <a:buFontTx/>
              <a:buNone/>
            </a:pPr>
            <a:endParaRPr lang="en-US" altLang="en-US" i="1" dirty="0" smtClean="0"/>
          </a:p>
          <a:p>
            <a:pPr marL="0" indent="0">
              <a:buFontTx/>
              <a:buNone/>
            </a:pPr>
            <a:endParaRPr lang="en-US" altLang="en-US" i="1" dirty="0" smtClean="0"/>
          </a:p>
          <a:p>
            <a:pPr marL="0" indent="0">
              <a:buFontTx/>
              <a:buNone/>
            </a:pPr>
            <a:endParaRPr lang="en-US" altLang="en-US" sz="1200" i="1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By the Pythagorean theorem,                          , and so </a:t>
            </a:r>
            <a:br>
              <a:rPr lang="en-US" altLang="en-US" dirty="0" smtClean="0"/>
            </a:br>
            <a:r>
              <a:rPr lang="en-US" altLang="en-US" dirty="0" smtClean="0"/>
              <a:t>            . If the belief of the ancient Greeks were correct, there would be integers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such that</a:t>
            </a:r>
          </a:p>
        </p:txBody>
      </p:sp>
      <p:pic>
        <p:nvPicPr>
          <p:cNvPr id="7172" name="Picture 4" descr="Untitled-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53657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5689600"/>
            <a:ext cx="2517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63" y="2463800"/>
            <a:ext cx="15652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4292600"/>
            <a:ext cx="20812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200" y="1524000"/>
            <a:ext cx="4159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Irrationality of 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And this would imply that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lnSpc>
                <a:spcPts val="3200"/>
              </a:lnSpc>
              <a:buFontTx/>
              <a:buNone/>
            </a:pPr>
            <a:r>
              <a:rPr lang="en-US" altLang="en-US" dirty="0" smtClean="0"/>
              <a:t>But then       would be a ratio of two integers, or, in other words,      would be rational.</a:t>
            </a:r>
          </a:p>
        </p:txBody>
      </p:sp>
      <p:pic>
        <p:nvPicPr>
          <p:cNvPr id="8196" name="Picture 4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53657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3276600"/>
            <a:ext cx="4159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013" y="2197100"/>
            <a:ext cx="2339975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83000"/>
            <a:ext cx="4159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Irrationality of 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 argument makes use of Proposition 4.6.4. If the square of an integer is even, then that integer is even.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z="800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b="1" smtClean="0"/>
              <a:t>Proof:</a:t>
            </a:r>
            <a:br>
              <a:rPr lang="en-US" altLang="en-US" b="1" smtClean="0"/>
            </a:br>
            <a:r>
              <a:rPr lang="en-US" altLang="en-US" i="1" smtClean="0"/>
              <a:t>[We take the negation and suppose it to be true.] </a:t>
            </a:r>
            <a:r>
              <a:rPr lang="en-US" altLang="en-US" smtClean="0"/>
              <a:t>Suppose not. That is, suppose      is rational.</a:t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10244" name="Picture 4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53657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343"/>
          <a:stretch>
            <a:fillRect/>
          </a:stretch>
        </p:blipFill>
        <p:spPr bwMode="auto">
          <a:xfrm>
            <a:off x="438150" y="2514600"/>
            <a:ext cx="82677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82296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5803900"/>
            <a:ext cx="415925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Irrationality of 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Then there are integers </a:t>
            </a:r>
            <a:r>
              <a:rPr lang="en-US" altLang="en-US" i="1" smtClean="0"/>
              <a:t>m </a:t>
            </a:r>
            <a:r>
              <a:rPr lang="en-US" altLang="en-US" smtClean="0"/>
              <a:t>and</a:t>
            </a:r>
            <a:r>
              <a:rPr lang="en-US" altLang="en-US" i="1" smtClean="0"/>
              <a:t> n </a:t>
            </a:r>
            <a:r>
              <a:rPr lang="en-US" altLang="en-US" smtClean="0"/>
              <a:t>with no common factors such that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i="1" smtClean="0"/>
              <a:t>[by dividing m and n by any common factors if necessary]. [We must derive a contradiction.]</a:t>
            </a:r>
          </a:p>
          <a:p>
            <a:pPr marL="0" indent="0">
              <a:buFontTx/>
              <a:buNone/>
            </a:pPr>
            <a:endParaRPr lang="en-US" altLang="en-US" sz="800" i="1" smtClean="0"/>
          </a:p>
          <a:p>
            <a:pPr marL="0" indent="0">
              <a:buFontTx/>
              <a:buNone/>
            </a:pPr>
            <a:r>
              <a:rPr lang="en-US" altLang="en-US" smtClean="0"/>
              <a:t>Squaring both sides of equation (4.7.1) gives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Or, equivalently,</a:t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11268" name="Picture 4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53657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1114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362200"/>
            <a:ext cx="5238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48200"/>
            <a:ext cx="11430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675" y="6075363"/>
            <a:ext cx="12795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159500"/>
            <a:ext cx="533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Irrationality of  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Note that equation (4.7.2) implies that     is even (by definition of even). It follows that </a:t>
            </a:r>
            <a:r>
              <a:rPr lang="en-US" altLang="en-US" i="1" smtClean="0"/>
              <a:t>m </a:t>
            </a:r>
            <a:r>
              <a:rPr lang="en-US" altLang="en-US" smtClean="0"/>
              <a:t>is even (by Proposition 4.6.4). We file this fact away for future reference and also deduce (by definition of even) that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Substituting equation (4.7.3) into equation (4.7.2), we see that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z="800" smtClean="0"/>
          </a:p>
          <a:p>
            <a:pPr marL="0" indent="0">
              <a:buFontTx/>
              <a:buNone/>
            </a:pPr>
            <a:r>
              <a:rPr lang="en-US" altLang="en-US" smtClean="0"/>
              <a:t>Dividing both sides of the right-most equation by 2 gives</a:t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12292" name="Picture 4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53657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0" y="3200400"/>
            <a:ext cx="347345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302000"/>
            <a:ext cx="495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0" r="10039" b="57346"/>
          <a:stretch>
            <a:fillRect/>
          </a:stretch>
        </p:blipFill>
        <p:spPr bwMode="auto">
          <a:xfrm>
            <a:off x="5649913" y="1516063"/>
            <a:ext cx="39528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138" y="4635500"/>
            <a:ext cx="3217862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5969000"/>
            <a:ext cx="12065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Irrationality of 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Consequently,     is even, and so </a:t>
            </a:r>
            <a:r>
              <a:rPr lang="en-US" altLang="en-US" i="1" smtClean="0"/>
              <a:t>n</a:t>
            </a:r>
            <a:r>
              <a:rPr lang="en-US" altLang="en-US" smtClean="0"/>
              <a:t> is even (by Proposition 4.6.4). But we also know that </a:t>
            </a:r>
            <a:r>
              <a:rPr lang="en-US" altLang="en-US" i="1" smtClean="0"/>
              <a:t>m </a:t>
            </a:r>
            <a:r>
              <a:rPr lang="en-US" altLang="en-US" smtClean="0"/>
              <a:t>is even</a:t>
            </a:r>
            <a:r>
              <a:rPr lang="en-US" altLang="en-US" i="1" smtClean="0"/>
              <a:t>. [This is the fact we filed away.] Hence both m </a:t>
            </a:r>
            <a:r>
              <a:rPr lang="en-US" altLang="en-US" smtClean="0"/>
              <a:t>and</a:t>
            </a:r>
            <a:r>
              <a:rPr lang="en-US" altLang="en-US" i="1" smtClean="0"/>
              <a:t> n </a:t>
            </a:r>
            <a:r>
              <a:rPr lang="en-US" altLang="en-US" smtClean="0"/>
              <a:t>have a common factor of 2. But this contradicts the supposition that </a:t>
            </a:r>
            <a:r>
              <a:rPr lang="en-US" altLang="en-US" i="1" smtClean="0"/>
              <a:t>m </a:t>
            </a:r>
            <a:r>
              <a:rPr lang="en-US" altLang="en-US" smtClean="0"/>
              <a:t>and</a:t>
            </a:r>
            <a:r>
              <a:rPr lang="en-US" altLang="en-US" i="1" smtClean="0"/>
              <a:t> n </a:t>
            </a:r>
            <a:r>
              <a:rPr lang="en-US" altLang="en-US" smtClean="0"/>
              <a:t>have no common factors. </a:t>
            </a:r>
            <a:r>
              <a:rPr lang="en-US" altLang="en-US" i="1" smtClean="0"/>
              <a:t>[Hence the supposition is false and so the theorem is true.]</a:t>
            </a:r>
            <a:endParaRPr lang="en-US" altLang="en-US" smtClean="0"/>
          </a:p>
        </p:txBody>
      </p:sp>
      <p:pic>
        <p:nvPicPr>
          <p:cNvPr id="13316" name="Picture 4" descr="Untitled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825" y="536575"/>
            <a:ext cx="5905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518" b="7724"/>
          <a:stretch>
            <a:fillRect/>
          </a:stretch>
        </p:blipFill>
        <p:spPr bwMode="auto">
          <a:xfrm>
            <a:off x="2501900" y="1447800"/>
            <a:ext cx="420688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8305800" y="3581400"/>
            <a:ext cx="165100" cy="304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300" smtClean="0"/>
              <a:t>Are There Infinitely Many Prime Numbers?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You know that a prime number is a positive integer that cannot be factored as a product of two smaller positive integers.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Is the set of all such numbers infinite, or is there a largest prime number? </a:t>
            </a:r>
            <a:endParaRPr lang="en-US" altLang="en-US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1135</TotalTime>
  <Words>759</Words>
  <Application>Microsoft Office PowerPoint</Application>
  <PresentationFormat>全屏显示(4:3)</PresentationFormat>
  <Paragraphs>103</Paragraphs>
  <Slides>16</Slides>
  <Notes>0</Notes>
  <HiddenSlides>1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Arial</vt:lpstr>
      <vt:lpstr>Cambria Math</vt:lpstr>
      <vt:lpstr>McKBAlgP8</vt:lpstr>
      <vt:lpstr>Indirect Argument: Two Classical Theorems</vt:lpstr>
      <vt:lpstr>The Irrationality of   </vt:lpstr>
      <vt:lpstr>The Irrationality of   </vt:lpstr>
      <vt:lpstr>The Irrationality of   </vt:lpstr>
      <vt:lpstr>The Irrationality of   </vt:lpstr>
      <vt:lpstr>The Irrationality of   </vt:lpstr>
      <vt:lpstr>The Irrationality of   </vt:lpstr>
      <vt:lpstr>The Irrationality of   </vt:lpstr>
      <vt:lpstr>Are There Infinitely Many Prime Numbers?</vt:lpstr>
      <vt:lpstr>Are There Infinitely Many Prime Numbers?</vt:lpstr>
      <vt:lpstr>Are There Infinitely Many Prime Numbers?</vt:lpstr>
      <vt:lpstr>Are There Infinitely Many Prime Numbers?</vt:lpstr>
      <vt:lpstr>Are There Infinitely Many Prime Numbers?</vt:lpstr>
      <vt:lpstr>When to Use Indirect Proof</vt:lpstr>
      <vt:lpstr>Open Questions in Number Theory</vt:lpstr>
      <vt:lpstr>Uniqueness of the Quotient-Remainder Theorem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302</cp:revision>
  <dcterms:created xsi:type="dcterms:W3CDTF">2010-10-18T10:39:55Z</dcterms:created>
  <dcterms:modified xsi:type="dcterms:W3CDTF">2017-05-30T18:50:27Z</dcterms:modified>
</cp:coreProperties>
</file>