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301" r:id="rId2"/>
    <p:sldId id="304" r:id="rId3"/>
    <p:sldId id="296" r:id="rId4"/>
    <p:sldId id="306" r:id="rId5"/>
    <p:sldId id="327" r:id="rId6"/>
    <p:sldId id="297" r:id="rId7"/>
    <p:sldId id="308" r:id="rId8"/>
    <p:sldId id="309" r:id="rId9"/>
    <p:sldId id="311" r:id="rId10"/>
    <p:sldId id="312" r:id="rId11"/>
    <p:sldId id="314" r:id="rId12"/>
    <p:sldId id="315" r:id="rId13"/>
    <p:sldId id="316" r:id="rId14"/>
    <p:sldId id="317" r:id="rId15"/>
    <p:sldId id="318" r:id="rId16"/>
    <p:sldId id="319" r:id="rId17"/>
    <p:sldId id="328" r:id="rId18"/>
    <p:sldId id="320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B2B"/>
    <a:srgbClr val="00ADEE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FFB0506-1AA9-4D99-8F5F-B3FEBC46F244}" type="datetimeFigureOut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80EF83-6D14-429D-B5DC-B2A3AC842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357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3CF624-5DB7-4679-83EF-D6C4048F4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741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14E44C-4FB7-47D4-A861-2160816DD068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634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BA502D-C6DD-4181-AE47-B3852EA630BC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708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05EED0-BD7A-4E32-AFB2-A3B3CD745AFC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705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C4CD21-554A-4C63-8083-41046C31AEB2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31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9D0443-7B7F-4F0F-B9CA-CDC0A9952FAF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6808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90DF14-A30E-4BFA-BA19-FA996C3B2FCA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614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0CE4F0-B49F-4E4D-A7DC-9F96740740DF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460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181E4B-2878-4383-98FE-1F134E007FA9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693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58A4B20-882B-4EC1-85EC-9BEA928ABA0A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97193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9C1A29-28FF-41F5-B6B9-BFA5F7803BD5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0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750839-87E4-4864-B0B9-D778BB284FC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357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BEB6AB-92F5-4AA9-B9D1-6BEFC3CC0463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430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7C77A8-E111-4285-BFF9-88EFD4012B84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429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8AF560-0FFA-4190-9B2E-5B0223083118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644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1FA305-F88B-4D48-B587-8C00D835E78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945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27FC06-C60E-4E61-9CD7-EEC2C0BACEB6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069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989CAB-CA8B-4749-9F7C-F59386119D7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713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A783CF-354E-460C-9289-35F48D3891BA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83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8268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7934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8528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375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122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037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403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565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791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072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98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35E2184-18E7-44A3-A2FE-FD529F5FEC77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 smtClean="0"/>
              <a:t>Indirect Argument: Contradiction and Contraposition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382000" cy="5256212"/>
          </a:xfrm>
        </p:spPr>
        <p:txBody>
          <a:bodyPr/>
          <a:lstStyle/>
          <a:p>
            <a:pPr marL="0" indent="0"/>
            <a:r>
              <a:rPr lang="en-US" altLang="en-US" smtClean="0"/>
              <a:t>In a direct proof you start with the hypothesis of a statement and make one deduction after another until you reach the conclusion.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Indirect proofs are more roundabout. One kind of indirect proof, </a:t>
            </a:r>
            <a:r>
              <a:rPr lang="en-US" altLang="en-US" i="1" smtClean="0"/>
              <a:t>argument by contradiction</a:t>
            </a:r>
            <a:r>
              <a:rPr lang="en-US" altLang="en-US" smtClean="0"/>
              <a:t>, is based on the fact that either a statement is true or it is false but not both.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So if you can show that the assumption that a given statement is not true leads logically to a contradiction, impossibility, or absurdity, then that assumption must be false: and, hence, the given statement must be true.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Propositions vs. Theorems</a:t>
            </a:r>
            <a:endParaRPr lang="en-US" altLang="en-US" i="1" dirty="0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We used the word </a:t>
            </a:r>
            <a:r>
              <a:rPr lang="en-US" altLang="en-US" i="1" smtClean="0"/>
              <a:t>proposition</a:t>
            </a:r>
            <a:r>
              <a:rPr lang="en-US" altLang="en-US" smtClean="0"/>
              <a:t> here rather than </a:t>
            </a:r>
            <a:r>
              <a:rPr lang="en-US" altLang="en-US" i="1" smtClean="0"/>
              <a:t>theorem</a:t>
            </a:r>
            <a:r>
              <a:rPr lang="en-US" altLang="en-US" smtClean="0"/>
              <a:t> because although the word </a:t>
            </a:r>
            <a:r>
              <a:rPr lang="en-US" altLang="en-US" i="1" smtClean="0"/>
              <a:t>theorem</a:t>
            </a:r>
            <a:r>
              <a:rPr lang="en-US" altLang="en-US" smtClean="0"/>
              <a:t> can refer to any statement that has been proved, mathematicians often restrict it to especially important statements that have many and varied consequences. 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Then they use the word </a:t>
            </a:r>
            <a:r>
              <a:rPr lang="en-US" altLang="en-US" b="1" smtClean="0"/>
              <a:t>proposition </a:t>
            </a:r>
            <a:r>
              <a:rPr lang="en-US" altLang="en-US" smtClean="0"/>
              <a:t>to refer to a statement that is somewhat less consequential but nonetheless worth writing down.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smtClean="0"/>
              <a:t>Relation between Proof by Contradiction and Proof by Contraposition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Observe that any proof by contraposition can be recast in the language of proof by contradiction. In a proof by contraposition, the statement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is proved by giving a direct proof of the equivalent statement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06700"/>
            <a:ext cx="37941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95800"/>
            <a:ext cx="44243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smtClean="0"/>
              <a:t>Relation between Proof by Contradiction and Proof by Contraposition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To do this, you suppose you are given an arbitrary element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of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such that ~</a:t>
            </a:r>
            <a:r>
              <a:rPr lang="en-US" altLang="en-US" i="1" dirty="0" smtClean="0"/>
              <a:t>Q</a:t>
            </a:r>
            <a:r>
              <a:rPr lang="en-US" altLang="en-US" sz="400" i="1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). You then show that ~</a:t>
            </a:r>
            <a:r>
              <a:rPr lang="en-US" altLang="en-US" i="1" dirty="0" smtClean="0"/>
              <a:t>P</a:t>
            </a:r>
            <a:r>
              <a:rPr lang="en-US" altLang="en-US" sz="400" i="1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Exactly the same sequence of steps can be used as the heart of a proof by contradiction for the given statement. The only thing that changes is the context in which the steps are written down.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67000"/>
            <a:ext cx="61214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3352800" y="37338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Proof by Contraposition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smtClean="0"/>
              <a:t>Relation between Proof by Contradiction and Proof by Contraposition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To rewrite the proof as a proof by contradiction, you</a:t>
            </a:r>
            <a:br>
              <a:rPr lang="en-US" altLang="en-US" smtClean="0"/>
            </a:br>
            <a:r>
              <a:rPr lang="en-US" altLang="en-US" smtClean="0"/>
              <a:t>suppose there is an </a:t>
            </a:r>
            <a:r>
              <a:rPr lang="en-US" altLang="en-US" i="1" smtClean="0"/>
              <a:t>x</a:t>
            </a:r>
            <a:r>
              <a:rPr lang="en-US" altLang="en-US" smtClean="0"/>
              <a:t> in </a:t>
            </a:r>
            <a:r>
              <a:rPr lang="en-US" altLang="en-US" i="1" smtClean="0"/>
              <a:t>D</a:t>
            </a:r>
            <a:r>
              <a:rPr lang="en-US" altLang="en-US" smtClean="0"/>
              <a:t> such that </a:t>
            </a:r>
            <a:r>
              <a:rPr lang="en-US" altLang="en-US" i="1" smtClean="0"/>
              <a:t>P</a:t>
            </a:r>
            <a:r>
              <a:rPr lang="en-US" altLang="en-US" sz="400" i="1" smtClean="0"/>
              <a:t> 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and ~</a:t>
            </a:r>
            <a:r>
              <a:rPr lang="en-US" altLang="en-US" i="1" smtClean="0"/>
              <a:t>Q</a:t>
            </a:r>
            <a:r>
              <a:rPr lang="en-US" altLang="en-US" sz="400" i="1" smtClean="0"/>
              <a:t> 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). </a:t>
            </a:r>
          </a:p>
          <a:p>
            <a:pPr marL="0" indent="0"/>
            <a:endParaRPr lang="en-US" altLang="en-US" sz="1400" smtClean="0"/>
          </a:p>
          <a:p>
            <a:pPr marL="0" indent="0"/>
            <a:r>
              <a:rPr lang="en-US" altLang="en-US" smtClean="0"/>
              <a:t>You then follow the steps of the proof by contraposition to deduce the statement ~</a:t>
            </a:r>
            <a:r>
              <a:rPr lang="en-US" altLang="en-US" i="1" smtClean="0"/>
              <a:t>P</a:t>
            </a:r>
            <a:r>
              <a:rPr lang="en-US" altLang="en-US" sz="400" i="1" smtClean="0"/>
              <a:t> 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). But ~</a:t>
            </a:r>
            <a:r>
              <a:rPr lang="en-US" altLang="en-US" i="1" smtClean="0"/>
              <a:t>P</a:t>
            </a:r>
            <a:r>
              <a:rPr lang="en-US" altLang="en-US" sz="400" i="1" smtClean="0"/>
              <a:t> 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is a contradiction to the supposition that </a:t>
            </a:r>
            <a:r>
              <a:rPr lang="en-US" altLang="en-US" i="1" smtClean="0"/>
              <a:t>P</a:t>
            </a:r>
            <a:r>
              <a:rPr lang="en-US" altLang="en-US" sz="400" i="1" smtClean="0"/>
              <a:t> 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and ~</a:t>
            </a:r>
            <a:r>
              <a:rPr lang="en-US" altLang="en-US" i="1" smtClean="0"/>
              <a:t>Q</a:t>
            </a:r>
            <a:r>
              <a:rPr lang="en-US" altLang="en-US" sz="400" i="1" smtClean="0"/>
              <a:t> 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). (Because to contradict a conjunction of two statements, it is only necessary to contradict one of them.) This process is illustrated in </a:t>
            </a:r>
            <a:br>
              <a:rPr lang="en-US" altLang="en-US" smtClean="0"/>
            </a:br>
            <a:r>
              <a:rPr lang="en-US" altLang="en-US" smtClean="0"/>
              <a:t>Figure 4.6.2.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84725"/>
            <a:ext cx="6019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3429000" y="5864225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Proof by Contradiction</a:t>
            </a:r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>
            <a:off x="3962400" y="6200775"/>
            <a:ext cx="1066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Figure 4.6.2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smtClean="0"/>
              <a:t>Relation between Proof by Contradiction and Proof by Contraposition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As an example, here is a proof by contradiction of Proposition 4.6.4, namely that for any integer </a:t>
            </a:r>
            <a:r>
              <a:rPr lang="en-US" altLang="en-US" i="1" smtClean="0"/>
              <a:t>n</a:t>
            </a:r>
            <a:r>
              <a:rPr lang="en-US" altLang="en-US" smtClean="0"/>
              <a:t>, if </a:t>
            </a:r>
            <a:r>
              <a:rPr lang="en-US" altLang="en-US" i="1" smtClean="0"/>
              <a:t>n</a:t>
            </a:r>
            <a:r>
              <a:rPr lang="en-US" altLang="en-US" baseline="30000" smtClean="0"/>
              <a:t>2</a:t>
            </a:r>
            <a:r>
              <a:rPr lang="en-US" altLang="en-US" smtClean="0"/>
              <a:t> is even then </a:t>
            </a:r>
            <a:r>
              <a:rPr lang="en-US" altLang="en-US" i="1" smtClean="0"/>
              <a:t>n</a:t>
            </a:r>
            <a:r>
              <a:rPr lang="en-US" altLang="en-US" smtClean="0"/>
              <a:t> is even.</a:t>
            </a:r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b="1" smtClean="0"/>
              <a:t>Proof (by contradiction):</a:t>
            </a:r>
            <a:br>
              <a:rPr lang="en-US" altLang="en-US" b="1" smtClean="0"/>
            </a:br>
            <a:r>
              <a:rPr lang="en-US" altLang="en-US" i="1" smtClean="0"/>
              <a:t>[We take the negation of the theorem and suppose it to be true</a:t>
            </a:r>
            <a:r>
              <a:rPr lang="en-US" altLang="en-US" smtClean="0"/>
              <a:t>.</a:t>
            </a:r>
            <a:r>
              <a:rPr lang="en-US" altLang="en-US" i="1" smtClean="0"/>
              <a:t>] </a:t>
            </a:r>
            <a:r>
              <a:rPr lang="en-US" altLang="en-US" smtClean="0"/>
              <a:t>Suppose not. That is, suppose there is an integer </a:t>
            </a:r>
            <a:r>
              <a:rPr lang="en-US" altLang="en-US" i="1" smtClean="0"/>
              <a:t>n</a:t>
            </a:r>
            <a:r>
              <a:rPr lang="en-US" altLang="en-US" smtClean="0"/>
              <a:t> such that </a:t>
            </a:r>
            <a:r>
              <a:rPr lang="en-US" altLang="en-US" i="1" smtClean="0"/>
              <a:t>n</a:t>
            </a:r>
            <a:r>
              <a:rPr lang="en-US" altLang="en-US" baseline="30000" smtClean="0"/>
              <a:t>2</a:t>
            </a:r>
            <a:r>
              <a:rPr lang="en-US" altLang="en-US" smtClean="0"/>
              <a:t> is even and </a:t>
            </a:r>
            <a:r>
              <a:rPr lang="en-US" altLang="en-US" i="1" smtClean="0"/>
              <a:t>n</a:t>
            </a:r>
            <a:r>
              <a:rPr lang="en-US" altLang="en-US" smtClean="0"/>
              <a:t> is not even. </a:t>
            </a:r>
            <a:r>
              <a:rPr lang="en-US" altLang="en-US" i="1" smtClean="0"/>
              <a:t>[We must deduce a contradiction</a:t>
            </a:r>
            <a:r>
              <a:rPr lang="en-US" altLang="en-US" smtClean="0"/>
              <a:t>.</a:t>
            </a:r>
            <a:r>
              <a:rPr lang="en-US" altLang="en-US" i="1" smtClean="0"/>
              <a:t>]</a:t>
            </a:r>
            <a:endParaRPr lang="en-US" altLang="en-US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82788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smtClean="0"/>
              <a:t>Relation between Proof by Contradiction and Proof by Contraposition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By the quotient-remainder theorem with </a:t>
            </a:r>
            <a:r>
              <a:rPr lang="en-US" altLang="en-US" i="1" smtClean="0"/>
              <a:t>d</a:t>
            </a:r>
            <a:r>
              <a:rPr lang="en-US" altLang="en-US" smtClean="0"/>
              <a:t> = 2, any integer is even or odd. Hence, since </a:t>
            </a:r>
            <a:r>
              <a:rPr lang="en-US" altLang="en-US" i="1" smtClean="0"/>
              <a:t>n</a:t>
            </a:r>
            <a:r>
              <a:rPr lang="en-US" altLang="en-US" smtClean="0"/>
              <a:t> is not even it is odd, and thus, by definition of odd, </a:t>
            </a:r>
            <a:r>
              <a:rPr lang="en-US" altLang="en-US" i="1" smtClean="0"/>
              <a:t>n</a:t>
            </a:r>
            <a:r>
              <a:rPr lang="en-US" altLang="en-US" smtClean="0"/>
              <a:t> = 2</a:t>
            </a:r>
            <a:r>
              <a:rPr lang="en-US" altLang="en-US" i="1" smtClean="0"/>
              <a:t>k</a:t>
            </a:r>
            <a:r>
              <a:rPr lang="en-US" altLang="en-US" smtClean="0"/>
              <a:t> + 1 for some integer </a:t>
            </a:r>
            <a:r>
              <a:rPr lang="en-US" altLang="en-US" i="1" smtClean="0"/>
              <a:t>k</a:t>
            </a:r>
            <a:r>
              <a:rPr lang="en-US" altLang="en-US" smtClean="0"/>
              <a:t>. By substitution and algebra:</a:t>
            </a:r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But 2</a:t>
            </a:r>
            <a:r>
              <a:rPr lang="en-US" altLang="en-US" i="1" smtClean="0"/>
              <a:t>k</a:t>
            </a:r>
            <a:r>
              <a:rPr lang="en-US" altLang="en-US" baseline="30000" smtClean="0"/>
              <a:t>2</a:t>
            </a:r>
            <a:r>
              <a:rPr lang="en-US" altLang="en-US" smtClean="0"/>
              <a:t> + 2</a:t>
            </a:r>
            <a:r>
              <a:rPr lang="en-US" altLang="en-US" i="1" smtClean="0"/>
              <a:t>k</a:t>
            </a:r>
            <a:r>
              <a:rPr lang="en-US" altLang="en-US" smtClean="0"/>
              <a:t> is an integer because products and sums of integers are integers. 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So </a:t>
            </a:r>
            <a:r>
              <a:rPr lang="en-US" altLang="en-US" i="1" smtClean="0"/>
              <a:t>n</a:t>
            </a:r>
            <a:r>
              <a:rPr lang="en-US" altLang="en-US" baseline="30000" smtClean="0"/>
              <a:t>2</a:t>
            </a:r>
            <a:r>
              <a:rPr lang="en-US" altLang="en-US" smtClean="0"/>
              <a:t> = 2 </a:t>
            </a:r>
            <a:r>
              <a:rPr lang="en-US" altLang="en-US" sz="2000" b="1" smtClean="0">
                <a:sym typeface="Wingdings 2" panose="05020102010507070707" pitchFamily="18" charset="2"/>
              </a:rPr>
              <a:t></a:t>
            </a:r>
            <a:r>
              <a:rPr lang="en-US" altLang="en-US" smtClean="0"/>
              <a:t> (an integer) + 1, and thus, by definition of odd, </a:t>
            </a:r>
            <a:r>
              <a:rPr lang="en-US" altLang="en-US" i="1" smtClean="0"/>
              <a:t>n</a:t>
            </a:r>
            <a:r>
              <a:rPr lang="en-US" altLang="en-US" baseline="30000" smtClean="0"/>
              <a:t>2</a:t>
            </a:r>
            <a:r>
              <a:rPr lang="en-US" altLang="en-US" smtClean="0"/>
              <a:t> is odd. Therefore, </a:t>
            </a:r>
            <a:r>
              <a:rPr lang="en-US" altLang="en-US" i="1" smtClean="0"/>
              <a:t>n</a:t>
            </a:r>
            <a:r>
              <a:rPr lang="en-US" altLang="en-US" baseline="30000" smtClean="0"/>
              <a:t>2</a:t>
            </a:r>
            <a:r>
              <a:rPr lang="en-US" altLang="en-US" smtClean="0"/>
              <a:t> is both even and odd.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00" y="3352800"/>
            <a:ext cx="67913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smtClean="0"/>
              <a:t>Relation between Proof by Contradiction and Proof by Contraposition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This contradicts Theorem 4.6.2, which states that no integer can be both even and odd. 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i="1" smtClean="0"/>
              <a:t>[This contradiction shows that the supposition is false and, hence, that the proposition is true.]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smtClean="0">
                <a:solidFill>
                  <a:schemeClr val="bg1"/>
                </a:solidFill>
              </a:rPr>
              <a:t>Relation between Proof by Contradiction and Proof by Contraposition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Note that when you use proof by contraposition, you know exactly what conclusion you need to show, namely the negation of the hypothesis; whereas in proof by contradiction, it may be difficult to know what contradiction to head for.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On the other hand, when you use proof by contradiction, once you have deduced any contradiction whatsoever, you are done.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smtClean="0"/>
              <a:t>Relation between Proof by Contradiction and Proof by Contraposition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The disadvantage of contraposition as compared with contradiction is that you can use contraposition only for a specific class of statements—those that are universal and conditional.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The previous discussion shows that any statement that can be proved by contraposition can be proved by contradiction. But the converse is not true.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Statements such as “     is irrational” can be proved by contradiction but not by contraposition.</a:t>
            </a:r>
          </a:p>
          <a:p>
            <a:pPr marL="0" indent="0"/>
            <a:endParaRPr lang="en-US" altLang="en-US" smtClean="0"/>
          </a:p>
        </p:txBody>
      </p:sp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5118100"/>
            <a:ext cx="33496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 smtClean="0"/>
              <a:t>Indirect Argument: Contradiction and Contraposition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The point of departure for a proof by contradiction is the</a:t>
            </a:r>
            <a:br>
              <a:rPr lang="en-US" altLang="en-US" smtClean="0"/>
            </a:br>
            <a:r>
              <a:rPr lang="en-US" altLang="en-US" smtClean="0"/>
              <a:t>supposition that the statement to be proved is false. The</a:t>
            </a:r>
            <a:br>
              <a:rPr lang="en-US" altLang="en-US" smtClean="0"/>
            </a:br>
            <a:r>
              <a:rPr lang="en-US" altLang="en-US" smtClean="0"/>
              <a:t>goal is to reason to a contradiction. Thus proof by</a:t>
            </a:r>
            <a:br>
              <a:rPr lang="en-US" altLang="en-US" smtClean="0"/>
            </a:br>
            <a:r>
              <a:rPr lang="en-US" altLang="en-US" smtClean="0"/>
              <a:t>contradiction has the following outline: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7929563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1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smtClean="0"/>
              <a:t>Proof: </a:t>
            </a:r>
            <a:br>
              <a:rPr lang="en-US" altLang="en-US" b="1" smtClean="0"/>
            </a:br>
            <a:r>
              <a:rPr lang="en-US" altLang="en-US" smtClean="0"/>
              <a:t>[</a:t>
            </a:r>
            <a:r>
              <a:rPr lang="en-US" altLang="en-US" i="1" smtClean="0"/>
              <a:t>We take the negation of the theorem and suppose it to be true.</a:t>
            </a:r>
            <a:r>
              <a:rPr lang="en-US" altLang="en-US" smtClean="0"/>
              <a:t>] Suppose not. That is, suppose there is a greatest integer </a:t>
            </a:r>
            <a:r>
              <a:rPr lang="en-US" altLang="en-US" i="1" smtClean="0"/>
              <a:t>N. </a:t>
            </a:r>
            <a:r>
              <a:rPr lang="en-US" altLang="en-US" smtClean="0"/>
              <a:t>[</a:t>
            </a:r>
            <a:r>
              <a:rPr lang="en-US" altLang="en-US" i="1" smtClean="0"/>
              <a:t>We must deduce a contradiction.</a:t>
            </a:r>
            <a:r>
              <a:rPr lang="en-US" altLang="en-US" smtClean="0"/>
              <a:t>]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1524000"/>
            <a:ext cx="8259762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1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dirty="0" smtClean="0"/>
              <a:t>Then </a:t>
            </a:r>
            <a:r>
              <a:rPr lang="en-US" i="1" dirty="0" smtClean="0"/>
              <a:t>N</a:t>
            </a:r>
            <a:r>
              <a:rPr lang="en-US" dirty="0" smtClean="0"/>
              <a:t> ≥ </a:t>
            </a:r>
            <a:r>
              <a:rPr lang="en-US" i="1" dirty="0" smtClean="0"/>
              <a:t>n</a:t>
            </a:r>
            <a:r>
              <a:rPr lang="en-US" dirty="0" smtClean="0"/>
              <a:t> for every integer </a:t>
            </a:r>
            <a:r>
              <a:rPr lang="en-US" i="1" dirty="0" smtClean="0"/>
              <a:t>n</a:t>
            </a:r>
            <a:r>
              <a:rPr lang="en-US" dirty="0" smtClean="0"/>
              <a:t>. Let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 + 1. Now </a:t>
            </a:r>
            <a:r>
              <a:rPr lang="en-US" i="1" dirty="0" smtClean="0"/>
              <a:t>M</a:t>
            </a:r>
            <a:r>
              <a:rPr lang="en-US" dirty="0" smtClean="0"/>
              <a:t> is an integer since it is a sum of integers. Also </a:t>
            </a:r>
            <a:r>
              <a:rPr lang="en-US" i="1" dirty="0" smtClean="0"/>
              <a:t>M</a:t>
            </a:r>
            <a:r>
              <a:rPr lang="en-US" dirty="0" smtClean="0"/>
              <a:t> &gt; </a:t>
            </a:r>
            <a:r>
              <a:rPr lang="en-US" i="1" dirty="0" smtClean="0"/>
              <a:t>N</a:t>
            </a:r>
            <a:r>
              <a:rPr lang="en-US" dirty="0" smtClean="0"/>
              <a:t> since </a:t>
            </a:r>
            <a:br>
              <a:rPr lang="en-US" dirty="0" smtClean="0"/>
            </a:b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 + 1. Thus </a:t>
            </a:r>
            <a:r>
              <a:rPr lang="en-US" i="1" dirty="0" smtClean="0"/>
              <a:t>M</a:t>
            </a:r>
            <a:r>
              <a:rPr lang="en-US" dirty="0" smtClean="0"/>
              <a:t> is an integer that is greater than 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defRPr/>
            </a:pPr>
            <a:r>
              <a:rPr lang="en-US" dirty="0" smtClean="0"/>
              <a:t>So </a:t>
            </a:r>
            <a:r>
              <a:rPr lang="en-US" i="1" dirty="0" smtClean="0"/>
              <a:t>N</a:t>
            </a:r>
            <a:r>
              <a:rPr lang="en-US" dirty="0" smtClean="0"/>
              <a:t> is the greatest integer and </a:t>
            </a:r>
            <a:r>
              <a:rPr lang="en-US" i="1" dirty="0" smtClean="0"/>
              <a:t>N</a:t>
            </a:r>
            <a:r>
              <a:rPr lang="en-US" dirty="0" smtClean="0"/>
              <a:t> is not the greatest integer, which is a contradiction. </a:t>
            </a:r>
            <a:r>
              <a:rPr lang="en-US" i="1" dirty="0" smtClean="0"/>
              <a:t>[This contradiction shows that the supposition is false and, hence, that the theorem is true.]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 smtClean="0"/>
              <a:t>Indirect Argument: Contradiction and Contraposition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The fact that no integer can be both even and odd follows from the uniqueness part of the quotient-remainder theorem</a:t>
            </a:r>
            <a:r>
              <a:rPr lang="en-US" altLang="en-US" dirty="0" smtClean="0"/>
              <a:t>.</a:t>
            </a:r>
          </a:p>
          <a:p>
            <a:pPr marL="0" indent="0"/>
            <a:endParaRPr lang="en-US" altLang="en-US" dirty="0"/>
          </a:p>
          <a:p>
            <a:pPr marL="0" indent="0"/>
            <a:r>
              <a:rPr lang="en-US" altLang="en-US" dirty="0" smtClean="0"/>
              <a:t>It can be proved by contradiction as well.</a:t>
            </a:r>
            <a:endParaRPr lang="en-US" altLang="en-US" dirty="0" smtClean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90194"/>
            <a:ext cx="83153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Argument by Contraposition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en-US" smtClean="0"/>
              <a:t>A second form of indirect argument, </a:t>
            </a:r>
            <a:r>
              <a:rPr lang="en-US" altLang="en-US" i="1" smtClean="0"/>
              <a:t>argument by contraposition</a:t>
            </a:r>
            <a:r>
              <a:rPr lang="en-US" altLang="en-US" smtClean="0"/>
              <a:t>, is based on the logical equivalence between a statement and its contrapositive.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To prove a statement by contraposition, you take the contrapositive of the statement, prove the contrapositive by a direct proof, and conclude that the original statement is true.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The underlying reasoning is that since a conditional statement is logically equivalent to its contrapositive, if the contrapositive is true then the statement must also be true.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Argument by Contraposition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035925" cy="448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900" smtClean="0"/>
              <a:t>Example 4 – </a:t>
            </a:r>
            <a:r>
              <a:rPr lang="en-US" altLang="en-US" sz="1900" i="1" smtClean="0"/>
              <a:t>If the Square of an Integer Is Even, Then the Integer Is Even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Prove that for all integers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, if </a:t>
            </a:r>
            <a:r>
              <a:rPr lang="en-US" altLang="en-US" i="1" dirty="0" smtClean="0"/>
              <a:t>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is even then n is even.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>
                <a:solidFill>
                  <a:srgbClr val="00ADEE"/>
                </a:solidFill>
              </a:rPr>
              <a:t>Solution:</a:t>
            </a:r>
            <a:br>
              <a:rPr lang="en-US" altLang="en-US" dirty="0" smtClean="0">
                <a:solidFill>
                  <a:srgbClr val="00ADEE"/>
                </a:solidFill>
              </a:rPr>
            </a:br>
            <a:r>
              <a:rPr lang="en-US" altLang="en-US" dirty="0" smtClean="0"/>
              <a:t>First form the contrapositive of the statement to be proved.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i="1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 smtClean="0"/>
              <a:t>Contrapositive</a:t>
            </a:r>
            <a:r>
              <a:rPr lang="en-US" altLang="en-US" dirty="0" smtClean="0"/>
              <a:t>: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For all integers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, if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is not even then </a:t>
            </a:r>
            <a:r>
              <a:rPr lang="en-US" altLang="en-US" i="1" dirty="0" smtClean="0"/>
              <a:t>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is not even</a:t>
            </a:r>
            <a:r>
              <a:rPr lang="en-US" altLang="en-US" dirty="0" smtClean="0"/>
              <a:t>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That is, for </a:t>
            </a:r>
            <a:r>
              <a:rPr lang="en-US" altLang="en-US" dirty="0"/>
              <a:t>all integers </a:t>
            </a:r>
            <a:r>
              <a:rPr lang="en-US" altLang="en-US" i="1" dirty="0"/>
              <a:t>n</a:t>
            </a:r>
            <a:r>
              <a:rPr lang="en-US" altLang="en-US" dirty="0"/>
              <a:t>, if </a:t>
            </a:r>
            <a:r>
              <a:rPr lang="en-US" altLang="en-US" i="1" dirty="0"/>
              <a:t>n</a:t>
            </a:r>
            <a:r>
              <a:rPr lang="en-US" altLang="en-US" dirty="0"/>
              <a:t> is </a:t>
            </a:r>
            <a:r>
              <a:rPr lang="en-US" altLang="en-US" dirty="0" smtClean="0"/>
              <a:t>odd then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</a:t>
            </a:r>
            <a:r>
              <a:rPr lang="en-US" altLang="en-US"/>
              <a:t>is </a:t>
            </a:r>
            <a:r>
              <a:rPr lang="en-US" altLang="en-US" smtClean="0"/>
              <a:t>odd.</a:t>
            </a:r>
            <a:endParaRPr lang="en-US" altLang="en-US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dirty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4</a:t>
            </a:r>
            <a:endParaRPr lang="en-US" altLang="en-US" i="1" dirty="0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356100"/>
          </a:xfrm>
        </p:spPr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dirty="0" smtClean="0"/>
              <a:t>Proof (by contraposition):</a:t>
            </a:r>
            <a:br>
              <a:rPr lang="en-US" altLang="en-US" b="1" dirty="0" smtClean="0"/>
            </a:br>
            <a:r>
              <a:rPr lang="en-US" altLang="en-US" dirty="0" smtClean="0"/>
              <a:t>We prove the contrapositive.  Suppose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is any odd integer. </a:t>
            </a:r>
            <a:r>
              <a:rPr lang="en-US" altLang="en-US" i="1" dirty="0" smtClean="0"/>
              <a:t>[We must show that n</a:t>
            </a:r>
            <a:r>
              <a:rPr lang="en-US" altLang="en-US" baseline="30000" dirty="0" smtClean="0"/>
              <a:t>2</a:t>
            </a:r>
            <a:r>
              <a:rPr lang="en-US" altLang="en-US" i="1" dirty="0" smtClean="0"/>
              <a:t> is odd.]</a:t>
            </a:r>
            <a:r>
              <a:rPr lang="en-US" altLang="en-US" dirty="0" smtClean="0"/>
              <a:t> By definition of odd,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= 2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+ 1 for some integer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. By substitution and algebra,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       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pt-BR" altLang="en-US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But 2</a:t>
            </a:r>
            <a:r>
              <a:rPr lang="en-US" altLang="en-US" i="1" dirty="0" smtClean="0"/>
              <a:t>k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+ 2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is an integer because products and sums of integers are integers.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So </a:t>
            </a:r>
            <a:r>
              <a:rPr lang="en-US" altLang="en-US" i="1" dirty="0" smtClean="0"/>
              <a:t>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= 2 </a:t>
            </a:r>
            <a:r>
              <a:rPr lang="en-US" altLang="en-US" sz="2000" b="1" dirty="0" smtClean="0">
                <a:sym typeface="Wingdings 2" panose="05020102010507070707" pitchFamily="18" charset="2"/>
              </a:rPr>
              <a:t></a:t>
            </a:r>
            <a:r>
              <a:rPr lang="en-US" altLang="en-US" b="1" dirty="0" smtClean="0">
                <a:sym typeface="Wingdings 2" panose="05020102010507070707" pitchFamily="18" charset="2"/>
              </a:rPr>
              <a:t> </a:t>
            </a:r>
            <a:r>
              <a:rPr lang="en-US" altLang="en-US" dirty="0" smtClean="0"/>
              <a:t>(an integer) + 1, and thus, by definition of odd, </a:t>
            </a:r>
            <a:r>
              <a:rPr lang="en-US" altLang="en-US" i="1" dirty="0" smtClean="0"/>
              <a:t>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is odd </a:t>
            </a:r>
            <a:r>
              <a:rPr lang="en-US" altLang="en-US" i="1" dirty="0" smtClean="0"/>
              <a:t>[as was to be shown].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9"/>
          <a:stretch>
            <a:fillRect/>
          </a:stretch>
        </p:blipFill>
        <p:spPr bwMode="auto">
          <a:xfrm>
            <a:off x="914400" y="4114800"/>
            <a:ext cx="62436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21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1176</TotalTime>
  <Words>929</Words>
  <Application>Microsoft Office PowerPoint</Application>
  <PresentationFormat>全屏显示(4:3)</PresentationFormat>
  <Paragraphs>118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1" baseType="lpstr">
      <vt:lpstr>Arial</vt:lpstr>
      <vt:lpstr>Wingdings 2</vt:lpstr>
      <vt:lpstr>McKBAlgP8</vt:lpstr>
      <vt:lpstr>Indirect Argument: Contradiction and Contraposition</vt:lpstr>
      <vt:lpstr>Indirect Argument: Contradiction and Contraposition</vt:lpstr>
      <vt:lpstr>Example 1 – Solution</vt:lpstr>
      <vt:lpstr>Example 1 – Solution</vt:lpstr>
      <vt:lpstr>Indirect Argument: Contradiction and Contraposition</vt:lpstr>
      <vt:lpstr>Argument by Contraposition</vt:lpstr>
      <vt:lpstr>Argument by Contraposition</vt:lpstr>
      <vt:lpstr>Example 4 – If the Square of an Integer Is Even, Then the Integer Is Even</vt:lpstr>
      <vt:lpstr>Example 4</vt:lpstr>
      <vt:lpstr>Propositions vs. Theorems</vt:lpstr>
      <vt:lpstr>Relation between Proof by Contradiction and Proof by Contraposition</vt:lpstr>
      <vt:lpstr>Relation between Proof by Contradiction and Proof by Contraposition</vt:lpstr>
      <vt:lpstr>Relation between Proof by Contradiction and Proof by Contraposition</vt:lpstr>
      <vt:lpstr>Relation between Proof by Contradiction and Proof by Contraposition</vt:lpstr>
      <vt:lpstr>Relation between Proof by Contradiction and Proof by Contraposition</vt:lpstr>
      <vt:lpstr>Relation between Proof by Contradiction and Proof by Contraposition</vt:lpstr>
      <vt:lpstr>Relation between Proof by Contradiction and Proof by Contraposition</vt:lpstr>
      <vt:lpstr>Relation between Proof by Contradiction and Proof by Contraposition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324</cp:revision>
  <dcterms:created xsi:type="dcterms:W3CDTF">2010-10-18T10:39:55Z</dcterms:created>
  <dcterms:modified xsi:type="dcterms:W3CDTF">2017-05-26T14:40:53Z</dcterms:modified>
</cp:coreProperties>
</file>