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01" r:id="rId2"/>
    <p:sldId id="307" r:id="rId3"/>
    <p:sldId id="308" r:id="rId4"/>
    <p:sldId id="309" r:id="rId5"/>
    <p:sldId id="303" r:id="rId6"/>
    <p:sldId id="313" r:id="rId7"/>
    <p:sldId id="314" r:id="rId8"/>
    <p:sldId id="304" r:id="rId9"/>
    <p:sldId id="316" r:id="rId10"/>
    <p:sldId id="323" r:id="rId11"/>
    <p:sldId id="315" r:id="rId12"/>
    <p:sldId id="330" r:id="rId13"/>
    <p:sldId id="331" r:id="rId14"/>
    <p:sldId id="332" r:id="rId15"/>
    <p:sldId id="335" r:id="rId16"/>
    <p:sldId id="337" r:id="rId17"/>
    <p:sldId id="338" r:id="rId18"/>
    <p:sldId id="339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8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EA17DEF-FD52-4EA0-A558-55D22DFBF16B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DA5DDA-3BDE-442A-8291-538E6BE1C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56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A224ED-9814-478E-8352-43E6E8BDA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492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46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03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201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49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48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66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212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42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41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42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692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B0CFF76-EFDE-4802-BA88-6A1FA9CBE438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1.wmf"/><Relationship Id="rId4" Type="http://schemas.openxmlformats.org/officeDocument/2006/relationships/image" Target="../media/image18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5179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For each of the following values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find integers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dq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and 0 ≤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&lt;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 b="1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 smtClean="0"/>
              <a:t>a.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54,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4	</a:t>
            </a:r>
            <a:r>
              <a:rPr lang="en-US" altLang="en-US" b="1" dirty="0" smtClean="0"/>
              <a:t>b.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–54,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4	</a:t>
            </a:r>
            <a:r>
              <a:rPr lang="en-US" altLang="en-US" b="1" dirty="0" smtClean="0"/>
              <a:t>c.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54,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70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900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54 = (4)(13) + 2, and so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= 13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2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–54 = (4)(–14) + 2, and so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= –14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2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54 = (70)(0) + 54, and so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= 0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54	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1377950"/>
            <a:ext cx="81359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Direct Proof and Counterexample IV: Division into Cases and the Quotient-Remainder Theorem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Proof by Division into Cases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First assume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is true and deduce </a:t>
            </a:r>
            <a:r>
              <a:rPr lang="en-US" altLang="en-US" i="1" smtClean="0"/>
              <a:t>C</a:t>
            </a:r>
            <a:r>
              <a:rPr lang="en-US" altLang="en-US" smtClean="0"/>
              <a:t>; next assume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 is true and deduce </a:t>
            </a:r>
            <a:r>
              <a:rPr lang="en-US" altLang="en-US" i="1" smtClean="0"/>
              <a:t>C</a:t>
            </a:r>
            <a:r>
              <a:rPr lang="en-US" altLang="en-US" smtClean="0"/>
              <a:t>; and so forth until you have assumed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 </a:t>
            </a:r>
            <a:r>
              <a:rPr lang="en-US" altLang="en-US" smtClean="0"/>
              <a:t>is true and deduced </a:t>
            </a:r>
            <a:r>
              <a:rPr lang="en-US" altLang="en-US" i="1" smtClean="0"/>
              <a:t>C</a:t>
            </a:r>
            <a:r>
              <a:rPr lang="en-US" altLang="en-US" smtClean="0"/>
              <a:t>. </a:t>
            </a:r>
          </a:p>
          <a:p>
            <a:pPr marL="0" indent="0"/>
            <a:endParaRPr lang="en-US" altLang="en-US" sz="1000" smtClean="0"/>
          </a:p>
          <a:p>
            <a:pPr marL="0" indent="0"/>
            <a:r>
              <a:rPr lang="en-US" altLang="en-US" smtClean="0"/>
              <a:t>At that point, you can conclude that regardless of which statement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happens to be true, the truth of </a:t>
            </a:r>
            <a:r>
              <a:rPr lang="en-US" altLang="en-US" i="1" smtClean="0"/>
              <a:t>C</a:t>
            </a:r>
            <a:r>
              <a:rPr lang="en-US" altLang="en-US" smtClean="0"/>
              <a:t> follows</a:t>
            </a:r>
            <a:r>
              <a:rPr lang="en-US" altLang="en-US" i="1" smtClean="0"/>
              <a:t>.</a:t>
            </a:r>
            <a:endParaRPr lang="en-US" altLang="en-US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3662363"/>
            <a:ext cx="7461250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Example 6 – </a:t>
            </a:r>
            <a:r>
              <a:rPr lang="en-US" altLang="en-US" sz="2800" i="1" smtClean="0"/>
              <a:t>Representations of Integers Modulo 4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u="sng" dirty="0" smtClean="0"/>
              <a:t>Lemma</a:t>
            </a:r>
            <a:r>
              <a:rPr lang="en-US" altLang="en-US" dirty="0" smtClean="0"/>
              <a:t>: Any integer can be written in one of the four forms</a:t>
            </a:r>
            <a:r>
              <a:rPr lang="en-US" altLang="en-US" sz="1500" dirty="0"/>
              <a:t> </a:t>
            </a:r>
            <a:endParaRPr lang="en-US" altLang="en-US" sz="1500" dirty="0" smtClean="0"/>
          </a:p>
          <a:p>
            <a:pPr marL="0" indent="0" algn="ctr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+ 1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+ 2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dirty="0" smtClean="0"/>
              <a:t>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</a:t>
            </a:r>
            <a:r>
              <a:rPr lang="en-US" altLang="en-US" dirty="0" smtClean="0"/>
              <a:t>+ 3</a:t>
            </a:r>
            <a:endParaRPr lang="en-US" altLang="en-US" sz="2000" dirty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for some integer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.</a:t>
            </a: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/>
            </a:r>
            <a:br>
              <a:rPr lang="en-US" altLang="en-US" dirty="0" smtClean="0">
                <a:solidFill>
                  <a:srgbClr val="00ADEE"/>
                </a:solidFill>
              </a:rPr>
            </a:br>
            <a:r>
              <a:rPr lang="en-US" altLang="en-US" dirty="0" smtClean="0"/>
              <a:t>Proof: Given any integer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 apply the quotient-remainder theorem to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with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4.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This implies that there exist an integer quotient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and a remainder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such that</a:t>
            </a:r>
          </a:p>
          <a:p>
            <a:pPr marL="0" indent="0" algn="ctr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 and  0 ≤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&lt; 4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But the only nonnegative remainders </a:t>
            </a:r>
            <a:r>
              <a:rPr lang="en-US" altLang="en-US" i="1" dirty="0"/>
              <a:t>r </a:t>
            </a:r>
            <a:r>
              <a:rPr lang="en-US" altLang="en-US" dirty="0"/>
              <a:t>that are less than 4 are 0, 1, 2, and 3.</a:t>
            </a:r>
          </a:p>
          <a:p>
            <a:pPr marL="0" indent="0" algn="ctr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8229600" y="5867400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7</a:t>
            </a:r>
            <a:endParaRPr lang="en-US" altLang="en-US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sz="1500" dirty="0" smtClean="0"/>
          </a:p>
          <a:p>
            <a:pPr marL="0" indent="0"/>
            <a:r>
              <a:rPr lang="en-US" altLang="en-US" b="1" dirty="0" smtClean="0"/>
              <a:t>Proof:</a:t>
            </a:r>
            <a:br>
              <a:rPr lang="en-US" altLang="en-US" b="1" dirty="0" smtClean="0"/>
            </a:br>
            <a:r>
              <a:rPr lang="en-US" altLang="en-US" dirty="0" smtClean="0"/>
              <a:t>Suppose </a:t>
            </a:r>
            <a:r>
              <a:rPr lang="en-US" altLang="en-US" i="1" dirty="0" smtClean="0"/>
              <a:t>n </a:t>
            </a:r>
            <a:r>
              <a:rPr lang="en-US" altLang="en-US" dirty="0" smtClean="0"/>
              <a:t>is an odd</a:t>
            </a:r>
            <a:r>
              <a:rPr lang="en-US" altLang="en-US" dirty="0"/>
              <a:t> </a:t>
            </a:r>
            <a:r>
              <a:rPr lang="en-US" altLang="en-US" dirty="0" smtClean="0"/>
              <a:t>integer. By the preceding lemma,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can be written in one of the forms </a:t>
            </a:r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+ 1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+ 2  or 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+ 3</a:t>
            </a:r>
            <a:endParaRPr lang="en-US" altLang="en-US" sz="800" dirty="0" smtClean="0"/>
          </a:p>
          <a:p>
            <a:pPr marL="0" indent="0"/>
            <a:r>
              <a:rPr lang="en-US" altLang="en-US" dirty="0" smtClean="0"/>
              <a:t>for some integer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. </a:t>
            </a:r>
          </a:p>
          <a:p>
            <a:pPr marL="0" indent="0"/>
            <a:r>
              <a:rPr lang="en-US" altLang="en-US" sz="1500" dirty="0" smtClean="0"/>
              <a:t/>
            </a:r>
            <a:br>
              <a:rPr lang="en-US" altLang="en-US" sz="1500" dirty="0" smtClean="0"/>
            </a:br>
            <a:r>
              <a:rPr lang="en-US" altLang="en-US" dirty="0" smtClean="0"/>
              <a:t>In fact, since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odd and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and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+ 2 are even,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must have one of the forms </a:t>
            </a:r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+ 1  or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4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+ 3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b="1" dirty="0" smtClean="0"/>
              <a:t>Case 1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 = 4</a:t>
            </a:r>
            <a:r>
              <a:rPr lang="en-US" altLang="en-US" b="1" i="1" dirty="0" smtClean="0"/>
              <a:t>q </a:t>
            </a:r>
            <a:r>
              <a:rPr lang="en-US" altLang="en-US" b="1" dirty="0" smtClean="0"/>
              <a:t>+ 1 for some integer</a:t>
            </a:r>
            <a:r>
              <a:rPr lang="en-US" altLang="en-US" b="1" i="1" dirty="0" smtClean="0"/>
              <a:t> q</a:t>
            </a:r>
            <a:r>
              <a:rPr lang="en-US" altLang="en-US" b="1" dirty="0" smtClean="0"/>
              <a:t>):</a:t>
            </a:r>
            <a:endParaRPr lang="en-US" altLang="en-US" dirty="0" smtClean="0"/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14612"/>
            <a:ext cx="18288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1010"/>
            <a:ext cx="23955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38525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33812"/>
            <a:ext cx="21193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90812"/>
            <a:ext cx="11350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3152775"/>
            <a:ext cx="17176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38587"/>
            <a:ext cx="17176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170112"/>
            <a:ext cx="22939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4281488"/>
            <a:ext cx="8229600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kern="0" smtClean="0"/>
              <a:t>Let                      Then </a:t>
            </a:r>
            <a:r>
              <a:rPr lang="en-US" altLang="en-US" i="1" kern="0" smtClean="0"/>
              <a:t>m</a:t>
            </a:r>
            <a:r>
              <a:rPr lang="en-US" altLang="en-US" kern="0" smtClean="0"/>
              <a:t> is an integer since 2 and </a:t>
            </a:r>
            <a:r>
              <a:rPr lang="en-US" altLang="en-US" i="1" kern="0" smtClean="0"/>
              <a:t>q</a:t>
            </a:r>
            <a:r>
              <a:rPr lang="en-US" altLang="en-US" kern="0" smtClean="0"/>
              <a:t> are integers and sums and products of integers are integers.</a:t>
            </a:r>
          </a:p>
          <a:p>
            <a:pPr marL="0" indent="0"/>
            <a:endParaRPr lang="en-US" altLang="en-US" kern="0" smtClean="0"/>
          </a:p>
          <a:p>
            <a:pPr marL="0" indent="0"/>
            <a:r>
              <a:rPr lang="en-US" altLang="en-US" kern="0" smtClean="0"/>
              <a:t>Thus, substituting,</a:t>
            </a:r>
          </a:p>
          <a:p>
            <a:pPr marL="0" indent="0"/>
            <a:endParaRPr lang="en-US" altLang="en-US" sz="800" kern="0" smtClean="0"/>
          </a:p>
          <a:p>
            <a:pPr marL="0" indent="0"/>
            <a:r>
              <a:rPr lang="en-US" altLang="en-US" kern="0" smtClean="0"/>
              <a:t>			              where </a:t>
            </a:r>
            <a:r>
              <a:rPr lang="en-US" altLang="en-US" i="1" kern="0" smtClean="0"/>
              <a:t>m</a:t>
            </a:r>
            <a:r>
              <a:rPr lang="en-US" altLang="en-US" kern="0" smtClean="0"/>
              <a:t> is an integer.</a:t>
            </a:r>
          </a:p>
          <a:p>
            <a:pPr marL="0" indent="0"/>
            <a:endParaRPr lang="en-US" altLang="en-US" kern="0" smtClean="0"/>
          </a:p>
          <a:p>
            <a:pPr marL="0" indent="0"/>
            <a:endParaRPr lang="en-US" altLang="en-US" kern="0" smtClean="0"/>
          </a:p>
          <a:p>
            <a:pPr marL="0" indent="0"/>
            <a:endParaRPr lang="en-US" altLang="en-US" kern="0" smtClean="0"/>
          </a:p>
          <a:p>
            <a:pPr marL="0" indent="0"/>
            <a:endParaRPr lang="en-US" altLang="en-US" kern="0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4332288"/>
            <a:ext cx="16573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6105525"/>
            <a:ext cx="16192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b="1" dirty="0" smtClean="0"/>
              <a:t>Case 2 (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 = 4</a:t>
            </a:r>
            <a:r>
              <a:rPr lang="en-US" altLang="en-US" b="1" i="1" dirty="0" smtClean="0"/>
              <a:t>q </a:t>
            </a:r>
            <a:r>
              <a:rPr lang="en-US" altLang="en-US" b="1" dirty="0" smtClean="0"/>
              <a:t>+ 3 for some integer</a:t>
            </a:r>
            <a:r>
              <a:rPr lang="en-US" altLang="en-US" b="1" i="1" dirty="0" smtClean="0"/>
              <a:t> q</a:t>
            </a:r>
            <a:r>
              <a:rPr lang="en-US" altLang="en-US" b="1" dirty="0" smtClean="0"/>
              <a:t>):</a:t>
            </a:r>
            <a:endParaRPr lang="en-US" altLang="en-US" dirty="0" smtClean="0"/>
          </a:p>
          <a:p>
            <a:pPr marL="0" indent="0"/>
            <a:r>
              <a:rPr lang="en-US" altLang="en-US" dirty="0" smtClean="0"/>
              <a:t> </a:t>
            </a:r>
          </a:p>
          <a:p>
            <a:pPr marL="0" indent="0"/>
            <a:endParaRPr lang="en-US" altLang="en-US" i="1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40000"/>
            <a:ext cx="18288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950" y="2966894"/>
            <a:ext cx="23860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3356108"/>
            <a:ext cx="21955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867" y="3701256"/>
            <a:ext cx="29241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60" y="4116388"/>
            <a:ext cx="27813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2616200"/>
            <a:ext cx="113506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074987"/>
            <a:ext cx="17176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4191000"/>
            <a:ext cx="17176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057400"/>
            <a:ext cx="22939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22960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kern="0" smtClean="0"/>
              <a:t>Let                              Then </a:t>
            </a:r>
            <a:r>
              <a:rPr lang="en-US" altLang="en-US" i="1" kern="0" smtClean="0"/>
              <a:t>m</a:t>
            </a:r>
            <a:r>
              <a:rPr lang="en-US" altLang="en-US" kern="0" smtClean="0"/>
              <a:t> is an integer since 1, 2, 3, and </a:t>
            </a:r>
            <a:r>
              <a:rPr lang="en-US" altLang="en-US" i="1" kern="0" smtClean="0"/>
              <a:t>q</a:t>
            </a:r>
            <a:r>
              <a:rPr lang="en-US" altLang="en-US" kern="0" smtClean="0"/>
              <a:t> are integers and sums and products of integers are integers. </a:t>
            </a:r>
          </a:p>
          <a:p>
            <a:pPr marL="0" indent="0"/>
            <a:endParaRPr lang="en-US" altLang="en-US" kern="0" smtClean="0"/>
          </a:p>
          <a:p>
            <a:pPr marL="0" indent="0"/>
            <a:r>
              <a:rPr lang="en-US" altLang="en-US" kern="0" smtClean="0"/>
              <a:t>Thus, substituting,                     where </a:t>
            </a:r>
            <a:r>
              <a:rPr lang="en-US" altLang="en-US" i="1" kern="0" smtClean="0"/>
              <a:t>m</a:t>
            </a:r>
            <a:r>
              <a:rPr lang="en-US" altLang="en-US" kern="0" smtClean="0"/>
              <a:t> is an integer.</a:t>
            </a:r>
            <a:endParaRPr lang="en-US" altLang="en-US" sz="800" kern="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59" y="4755551"/>
            <a:ext cx="23288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310312"/>
            <a:ext cx="16764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207375" y="6334124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Representations of Integers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Note that the result of Theorem 4.4.3 can also be written, “For any odd integer </a:t>
            </a:r>
            <a:r>
              <a:rPr lang="en-US" altLang="en-US" i="1" smtClean="0"/>
              <a:t>n</a:t>
            </a:r>
            <a:r>
              <a:rPr lang="en-US" altLang="en-US" smtClean="0"/>
              <a:t>,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</a:t>
            </a:r>
            <a:r>
              <a:rPr lang="en-US" altLang="en-US" i="1" smtClean="0"/>
              <a:t>mod</a:t>
            </a:r>
            <a:r>
              <a:rPr lang="en-US" altLang="en-US" smtClean="0"/>
              <a:t> 8 = 1.”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In general, according to the quotient-remainder theorem, if an integer </a:t>
            </a:r>
            <a:r>
              <a:rPr lang="en-US" altLang="en-US" i="1" smtClean="0"/>
              <a:t>n </a:t>
            </a:r>
            <a:r>
              <a:rPr lang="en-US" altLang="en-US" smtClean="0"/>
              <a:t>is divided by an integer </a:t>
            </a:r>
            <a:r>
              <a:rPr lang="en-US" altLang="en-US" i="1" smtClean="0"/>
              <a:t>d</a:t>
            </a:r>
            <a:r>
              <a:rPr lang="en-US" altLang="en-US" smtClean="0"/>
              <a:t>, the possible remainders are 0, 1, 2, . . ., (</a:t>
            </a:r>
            <a:r>
              <a:rPr lang="en-US" altLang="en-US" i="1" smtClean="0"/>
              <a:t>d</a:t>
            </a:r>
            <a:r>
              <a:rPr lang="en-US" altLang="en-US" smtClean="0"/>
              <a:t> – 1).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This implies that </a:t>
            </a:r>
            <a:r>
              <a:rPr lang="en-US" altLang="en-US" i="1" smtClean="0"/>
              <a:t>n</a:t>
            </a:r>
            <a:r>
              <a:rPr lang="en-US" altLang="en-US" smtClean="0"/>
              <a:t> can be written in one of the forms</a:t>
            </a:r>
            <a:br>
              <a:rPr lang="en-US" altLang="en-US" smtClean="0"/>
            </a:br>
            <a:r>
              <a:rPr lang="en-US" altLang="en-US" smtClean="0"/>
              <a:t>                                                            for some integer </a:t>
            </a:r>
            <a:r>
              <a:rPr lang="en-US" altLang="en-US" i="1" smtClean="0"/>
              <a:t>q.</a:t>
            </a:r>
            <a:endParaRPr lang="en-US" altLang="en-US" sz="1500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43450"/>
            <a:ext cx="49768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triangle inequality is one of the most important results involving absolute value. It has applications in many areas of mathematics.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08288"/>
            <a:ext cx="8072438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300">
                <a:solidFill>
                  <a:schemeClr val="bg1"/>
                </a:solidFill>
              </a:rPr>
              <a:t>Absolute Value and the Triangle Inequality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A </a:t>
            </a:r>
            <a:r>
              <a:rPr lang="en-US" altLang="en-US" b="1" smtClean="0"/>
              <a:t>lemma </a:t>
            </a:r>
            <a:r>
              <a:rPr lang="en-US" altLang="en-US" smtClean="0"/>
              <a:t>is a statement that does not have much intrinsic interest but is helpful in deriving other results.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08288"/>
            <a:ext cx="80391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65650"/>
            <a:ext cx="806767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300">
                <a:solidFill>
                  <a:schemeClr val="bg1"/>
                </a:solidFill>
              </a:rPr>
              <a:t>Absolute Value and the Triangle Inequality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Lemmas 4.4.4 and 4.4.5 now provide a basis for proving the triangle inequality.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80867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300">
                <a:solidFill>
                  <a:schemeClr val="bg1"/>
                </a:solidFill>
              </a:rPr>
              <a:t>Absolute Value and the Triangle Inequality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89040"/>
            <a:ext cx="80391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55" y="5472496"/>
            <a:ext cx="806767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 and mod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A number of computer languages have built-in functions that enable you to compute values of </a:t>
            </a:r>
            <a:r>
              <a:rPr lang="en-US" altLang="en-US" i="1" dirty="0" smtClean="0"/>
              <a:t>q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for the quotient-remainder theorem.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div </a:t>
            </a:r>
            <a:r>
              <a:rPr lang="en-US" altLang="en-US" dirty="0" smtClean="0"/>
              <a:t>and </a:t>
            </a:r>
            <a:r>
              <a:rPr lang="en-US" altLang="en-US" b="1" dirty="0" smtClean="0"/>
              <a:t>mod</a:t>
            </a:r>
            <a:r>
              <a:rPr lang="en-US" altLang="en-US" dirty="0" smtClean="0"/>
              <a:t> in Pascal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/ and % in C, C++, and Java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/ (or \) and </a:t>
            </a:r>
            <a:r>
              <a:rPr lang="en-US" altLang="en-US" b="1" dirty="0" smtClean="0"/>
              <a:t>mod</a:t>
            </a:r>
            <a:r>
              <a:rPr lang="en-US" altLang="en-US" dirty="0" smtClean="0"/>
              <a:t> in .NET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The functions give the values that satisfy the</a:t>
            </a:r>
            <a:br>
              <a:rPr lang="en-US" altLang="en-US" dirty="0" smtClean="0"/>
            </a:br>
            <a:r>
              <a:rPr lang="en-US" altLang="en-US" dirty="0" smtClean="0"/>
              <a:t>quotient-remainder theorem when a </a:t>
            </a:r>
            <a:r>
              <a:rPr lang="en-US" altLang="en-US" i="1" dirty="0" smtClean="0"/>
              <a:t>nonnegative</a:t>
            </a:r>
            <a:r>
              <a:rPr lang="en-US" altLang="en-US" dirty="0" smtClean="0"/>
              <a:t> integer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divided by a positive integer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and the result is assigned to an integer variable.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 and mod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However, they do not give the values that satisfy the quotient-remainder theorem when a negative integer </a:t>
            </a:r>
            <a:r>
              <a:rPr lang="en-US" altLang="en-US" i="1" smtClean="0"/>
              <a:t>n</a:t>
            </a:r>
            <a:r>
              <a:rPr lang="en-US" altLang="en-US" smtClean="0"/>
              <a:t> is divided by a positive integer </a:t>
            </a:r>
            <a:r>
              <a:rPr lang="en-US" altLang="en-US" i="1" smtClean="0"/>
              <a:t>d</a:t>
            </a:r>
            <a:r>
              <a:rPr lang="en-US" altLang="en-US" smtClean="0"/>
              <a:t>.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794000"/>
            <a:ext cx="808355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 and mod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6213"/>
          </a:xfrm>
        </p:spPr>
        <p:txBody>
          <a:bodyPr/>
          <a:lstStyle/>
          <a:p>
            <a:pPr marL="0" indent="0"/>
            <a:r>
              <a:rPr lang="en-US" altLang="en-US" dirty="0" smtClean="0"/>
              <a:t>For instance, to compute </a:t>
            </a:r>
            <a:r>
              <a:rPr lang="en-US" altLang="en-US" i="1" dirty="0" smtClean="0"/>
              <a:t>n div d </a:t>
            </a:r>
            <a:r>
              <a:rPr lang="en-US" altLang="en-US" dirty="0" smtClean="0"/>
              <a:t>for a nonnegative integer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and a positive integer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you just divide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by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and ignore the part of the answer to the right of the decimal point.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To find </a:t>
            </a:r>
            <a:r>
              <a:rPr lang="en-US" altLang="en-US" i="1" dirty="0" smtClean="0"/>
              <a:t>n </a:t>
            </a:r>
            <a:r>
              <a:rPr lang="en-US" altLang="en-US" dirty="0" smtClean="0"/>
              <a:t>mod</a:t>
            </a:r>
            <a:r>
              <a:rPr lang="en-US" altLang="en-US" i="1" dirty="0" smtClean="0"/>
              <a:t> d</a:t>
            </a:r>
            <a:r>
              <a:rPr lang="en-US" altLang="en-US" dirty="0" smtClean="0"/>
              <a:t>, you can use the fact that if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dq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then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– </a:t>
            </a:r>
            <a:r>
              <a:rPr lang="en-US" altLang="en-US" i="1" dirty="0" err="1" smtClean="0"/>
              <a:t>dq</a:t>
            </a:r>
            <a:r>
              <a:rPr lang="en-US" altLang="en-US" dirty="0" smtClean="0"/>
              <a:t>.  Thus, </a:t>
            </a:r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 (</a:t>
            </a:r>
            <a:r>
              <a:rPr lang="en-US" altLang="en-US" i="1" dirty="0" smtClean="0"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ym typeface="Symbol" panose="05050102010706020507" pitchFamily="18" charset="2"/>
              </a:rPr>
              <a:t> div </a:t>
            </a:r>
            <a:r>
              <a:rPr lang="en-US" altLang="en-US" i="1" dirty="0" smtClean="0">
                <a:sym typeface="Symbol" panose="05050102010706020507" pitchFamily="18" charset="2"/>
              </a:rPr>
              <a:t>d</a:t>
            </a:r>
            <a:r>
              <a:rPr lang="en-US" altLang="en-US" dirty="0" smtClean="0">
                <a:sym typeface="Symbol" panose="05050102010706020507" pitchFamily="18" charset="2"/>
              </a:rPr>
              <a:t>) + </a:t>
            </a:r>
            <a:r>
              <a:rPr lang="en-US" altLang="en-US" i="1" dirty="0" smtClean="0"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ym typeface="Symbol" panose="05050102010706020507" pitchFamily="18" charset="2"/>
              </a:rPr>
              <a:t> mod </a:t>
            </a:r>
            <a:r>
              <a:rPr lang="en-US" altLang="en-US" i="1" dirty="0" smtClean="0">
                <a:sym typeface="Symbol" panose="05050102010706020507" pitchFamily="18" charset="2"/>
              </a:rPr>
              <a:t>d</a:t>
            </a:r>
            <a:endParaRPr lang="en-US" altLang="en-US" i="1" dirty="0">
              <a:sym typeface="Symbol" panose="05050102010706020507" pitchFamily="18" charset="2"/>
            </a:endParaRPr>
          </a:p>
          <a:p>
            <a:pPr marL="0" indent="0"/>
            <a:r>
              <a:rPr lang="en-US" altLang="en-US" dirty="0" smtClean="0"/>
              <a:t>and so  </a:t>
            </a:r>
            <a:endParaRPr lang="en-US" altLang="en-US" sz="1100" dirty="0"/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mod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 (</a:t>
            </a:r>
            <a:r>
              <a:rPr lang="en-US" altLang="en-US" i="1" dirty="0" smtClean="0">
                <a:sym typeface="Symbol" panose="05050102010706020507" pitchFamily="18" charset="2"/>
              </a:rPr>
              <a:t>n</a:t>
            </a:r>
            <a:r>
              <a:rPr lang="en-US" altLang="en-US" dirty="0" smtClean="0">
                <a:sym typeface="Symbol" panose="05050102010706020507" pitchFamily="18" charset="2"/>
              </a:rPr>
              <a:t> div </a:t>
            </a:r>
            <a:r>
              <a:rPr lang="en-US" altLang="en-US" i="1" dirty="0" smtClean="0">
                <a:sym typeface="Symbol" panose="05050102010706020507" pitchFamily="18" charset="2"/>
              </a:rPr>
              <a:t>d</a:t>
            </a:r>
            <a:r>
              <a:rPr lang="en-US" altLang="en-US" dirty="0" smtClean="0">
                <a:sym typeface="Symbol" panose="05050102010706020507" pitchFamily="18" charset="2"/>
              </a:rPr>
              <a:t>)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Compute 32 div 9 and 32 mod 9 by hand.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br>
              <a:rPr lang="en-US" altLang="en-US" dirty="0" smtClean="0">
                <a:solidFill>
                  <a:srgbClr val="00ADEE"/>
                </a:solidFill>
              </a:rPr>
            </a:br>
            <a:r>
              <a:rPr lang="en-US" altLang="en-US" dirty="0" smtClean="0"/>
              <a:t>Performing the division by hand gives: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Discarding the fractional part gives 32 div 9 = 3, and so 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algn="ctr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32 mod 9 = 32 – 9 (32 div 9) = 32 – 27 = 5</a:t>
            </a:r>
            <a:endParaRPr lang="en-US" altLang="en-US" dirty="0">
              <a:solidFill>
                <a:srgbClr val="00ADEE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19954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800">
                <a:solidFill>
                  <a:schemeClr val="bg1"/>
                </a:solidFill>
              </a:rPr>
              <a:t>Example 2 – </a:t>
            </a:r>
            <a:r>
              <a:rPr lang="en-US" altLang="en-US" sz="3800" i="1">
                <a:solidFill>
                  <a:schemeClr val="bg1"/>
                </a:solidFill>
              </a:rPr>
              <a:t>Computing div and mod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Representations of Integers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382000" cy="5256212"/>
          </a:xfrm>
        </p:spPr>
        <p:txBody>
          <a:bodyPr/>
          <a:lstStyle/>
          <a:p>
            <a:pPr marL="0" indent="0"/>
            <a:r>
              <a:rPr lang="en-US" altLang="en-US" u="sng" dirty="0" smtClean="0"/>
              <a:t>Theorem</a:t>
            </a:r>
            <a:r>
              <a:rPr lang="en-US" altLang="en-US" dirty="0" smtClean="0"/>
              <a:t>: Any integer is either even or odd (but not both).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Proof:  Let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be any integer.</a:t>
            </a:r>
            <a:r>
              <a:rPr lang="en-US" altLang="en-US" dirty="0"/>
              <a:t> </a:t>
            </a:r>
            <a:r>
              <a:rPr lang="en-US" altLang="en-US" dirty="0" smtClean="0"/>
              <a:t> By the quotient-remainder theorem (with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2), there exist unique integers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such that</a:t>
            </a:r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  and   0 ≤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&lt; 2</a:t>
            </a:r>
          </a:p>
          <a:p>
            <a:pPr marL="0" indent="0"/>
            <a:endParaRPr lang="en-US" altLang="en-US" sz="1400" dirty="0" smtClean="0"/>
          </a:p>
          <a:p>
            <a:pPr marL="0" indent="0"/>
            <a:r>
              <a:rPr lang="en-US" altLang="en-US" dirty="0" smtClean="0"/>
              <a:t>But the only integers that satisfy 0 ≤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&lt; 2 are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0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1.</a:t>
            </a:r>
          </a:p>
          <a:p>
            <a:pPr marL="0" indent="0"/>
            <a:endParaRPr lang="en-US" altLang="en-US" sz="1000" dirty="0" smtClean="0"/>
          </a:p>
          <a:p>
            <a:pPr marL="0" indent="0"/>
            <a:r>
              <a:rPr lang="en-US" altLang="en-US" dirty="0" smtClean="0"/>
              <a:t>Thus, there exists an integer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with</a:t>
            </a:r>
          </a:p>
          <a:p>
            <a:pPr marL="0" indent="0" algn="ctr"/>
            <a:r>
              <a:rPr lang="en-US" altLang="en-US" i="1" dirty="0" smtClean="0"/>
              <a:t>n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+ 0    or   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+ 1</a:t>
            </a:r>
          </a:p>
          <a:p>
            <a:pPr marL="0" indent="0"/>
            <a:endParaRPr lang="en-US" altLang="en-US" sz="1400" dirty="0" smtClean="0"/>
          </a:p>
          <a:p>
            <a:pPr marL="0" indent="0"/>
            <a:r>
              <a:rPr lang="en-US" altLang="en-US" dirty="0" smtClean="0"/>
              <a:t>In the first case,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even.  In the second,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odd.  The uniqueness of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means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cannot be both.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10400" y="6400800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Representations of Integers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The </a:t>
            </a:r>
            <a:r>
              <a:rPr lang="en-US" altLang="en-US" i="1" dirty="0" smtClean="0"/>
              <a:t>parity</a:t>
            </a:r>
            <a:r>
              <a:rPr lang="en-US" altLang="en-US" dirty="0" smtClean="0"/>
              <a:t> of an integer refers to whether the integer is even or odd. </a:t>
            </a:r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For instance, 5 has odd parity and 28 has even parity.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We call the fact that any integer is either even or odd the </a:t>
            </a:r>
            <a:r>
              <a:rPr lang="en-US" altLang="en-US" b="1" dirty="0" smtClean="0"/>
              <a:t>parity property.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Example 5 – </a:t>
            </a:r>
            <a:r>
              <a:rPr lang="en-US" altLang="en-US" sz="2500" i="1" smtClean="0"/>
              <a:t>Consecutive Integers Have Opposite Parity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Two integers are called </a:t>
            </a:r>
            <a:r>
              <a:rPr lang="en-US" altLang="en-US" i="1" dirty="0" smtClean="0"/>
              <a:t>consecutive</a:t>
            </a:r>
            <a:r>
              <a:rPr lang="en-US" altLang="en-US" dirty="0" smtClean="0"/>
              <a:t> if, and only if, one is one more than the other. So if one integer is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, then the next consecutive integer is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+ 1.</a:t>
            </a:r>
            <a:endParaRPr lang="en-US" altLang="en-US" u="sng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u="sng" dirty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u="sng" dirty="0" smtClean="0"/>
              <a:t>Theorem</a:t>
            </a:r>
            <a:r>
              <a:rPr lang="en-US" altLang="en-US" dirty="0" smtClean="0"/>
              <a:t>: For any two consecutive integers, one is even and the other is odd.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Proof: Let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be any integer.  We need to prove that if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is even, then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+1 is odd, and if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is odd, then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+1 is even.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382000" cy="5256212"/>
          </a:xfrm>
          <a:noFill/>
        </p:spPr>
        <p:txBody>
          <a:bodyPr/>
          <a:lstStyle/>
          <a:p>
            <a:pPr marL="0" indent="0"/>
            <a:r>
              <a:rPr lang="en-US" altLang="en-US" b="1" dirty="0" smtClean="0"/>
              <a:t>Case 1:</a:t>
            </a:r>
            <a:r>
              <a:rPr lang="en-US" altLang="en-US" b="1" i="1" dirty="0" smtClean="0"/>
              <a:t>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is even. Then, </a:t>
            </a:r>
          </a:p>
          <a:p>
            <a:pPr marL="0" indent="0"/>
            <a:r>
              <a:rPr lang="en-US" altLang="en-US" dirty="0" smtClean="0"/>
              <a:t> 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for some integer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, by the definition of “even”</a:t>
            </a:r>
          </a:p>
          <a:p>
            <a:pPr marL="0" indent="0"/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m </a:t>
            </a:r>
            <a:r>
              <a:rPr lang="en-US" altLang="en-US" dirty="0" smtClean="0"/>
              <a:t>+ 1 = 2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+ 1 is odd, by the definition of “odd”</a:t>
            </a:r>
          </a:p>
          <a:p>
            <a:pPr marL="0" indent="0"/>
            <a:endParaRPr lang="en-US" altLang="en-US" sz="1500" b="1" i="1" dirty="0" smtClean="0"/>
          </a:p>
          <a:p>
            <a:pPr marL="0" indent="0"/>
            <a:r>
              <a:rPr lang="en-US" altLang="en-US" b="1" dirty="0" smtClean="0"/>
              <a:t>Case 2</a:t>
            </a:r>
            <a:r>
              <a:rPr lang="en-US" altLang="en-US" b="1" i="1" dirty="0" smtClean="0"/>
              <a:t>: </a:t>
            </a:r>
            <a:r>
              <a:rPr lang="en-US" altLang="en-US" dirty="0" smtClean="0"/>
              <a:t>m is odd.  Then,</a:t>
            </a:r>
          </a:p>
          <a:p>
            <a:pPr marL="0" indent="0"/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+ 1 for some integer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, by the definition of “odd”</a:t>
            </a:r>
          </a:p>
          <a:p>
            <a:pPr marL="0" indent="0"/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m </a:t>
            </a:r>
            <a:r>
              <a:rPr lang="en-US" altLang="en-US" dirty="0" smtClean="0"/>
              <a:t>+ 1 = 2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+ 2 = 2(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+ 1) is even, by the definition of “even”    					(since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+1 is an integer)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3400" y="4953000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1343</TotalTime>
  <Words>946</Words>
  <Application>Microsoft Office PowerPoint</Application>
  <PresentationFormat>全屏显示(4:3)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Arial</vt:lpstr>
      <vt:lpstr>Symbol</vt:lpstr>
      <vt:lpstr>McKBAlgP8</vt:lpstr>
      <vt:lpstr>PowerPoint 演示文稿</vt:lpstr>
      <vt:lpstr>div and mod</vt:lpstr>
      <vt:lpstr>div and mod</vt:lpstr>
      <vt:lpstr>div and mod</vt:lpstr>
      <vt:lpstr>PowerPoint 演示文稿</vt:lpstr>
      <vt:lpstr>Representations of Integers</vt:lpstr>
      <vt:lpstr>Representations of Integers</vt:lpstr>
      <vt:lpstr>Example 5 – Consecutive Integers Have Opposite Parity</vt:lpstr>
      <vt:lpstr>Example 5 – Solution</vt:lpstr>
      <vt:lpstr>Proof by Division into Cases</vt:lpstr>
      <vt:lpstr>Example 6 – Representations of Integers Modulo 4</vt:lpstr>
      <vt:lpstr>Example 7</vt:lpstr>
      <vt:lpstr>Example 7 – Solution</vt:lpstr>
      <vt:lpstr>Example 7 – Solution</vt:lpstr>
      <vt:lpstr>Representations of Integers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357</cp:revision>
  <dcterms:created xsi:type="dcterms:W3CDTF">2010-10-18T10:39:55Z</dcterms:created>
  <dcterms:modified xsi:type="dcterms:W3CDTF">2017-05-25T15:28:47Z</dcterms:modified>
</cp:coreProperties>
</file>