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7"/>
  </p:notesMasterIdLst>
  <p:handoutMasterIdLst>
    <p:handoutMasterId r:id="rId18"/>
  </p:handoutMasterIdLst>
  <p:sldIdLst>
    <p:sldId id="301" r:id="rId2"/>
    <p:sldId id="302" r:id="rId3"/>
    <p:sldId id="351" r:id="rId4"/>
    <p:sldId id="371" r:id="rId5"/>
    <p:sldId id="373" r:id="rId6"/>
    <p:sldId id="353" r:id="rId7"/>
    <p:sldId id="378" r:id="rId8"/>
    <p:sldId id="379" r:id="rId9"/>
    <p:sldId id="382" r:id="rId10"/>
    <p:sldId id="384" r:id="rId11"/>
    <p:sldId id="385" r:id="rId12"/>
    <p:sldId id="327" r:id="rId13"/>
    <p:sldId id="386" r:id="rId14"/>
    <p:sldId id="387" r:id="rId15"/>
    <p:sldId id="329" r:id="rId16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EE"/>
    <a:srgbClr val="CBDB2B"/>
    <a:srgbClr val="16669E"/>
    <a:srgbClr val="E1332A"/>
    <a:srgbClr val="0D7295"/>
    <a:srgbClr val="C7EBFC"/>
    <a:srgbClr val="FFF8AA"/>
    <a:srgbClr val="9E0B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9139" autoAdjust="0"/>
  </p:normalViewPr>
  <p:slideViewPr>
    <p:cSldViewPr>
      <p:cViewPr varScale="1">
        <p:scale>
          <a:sx n="121" d="100"/>
          <a:sy n="121" d="100"/>
        </p:scale>
        <p:origin x="11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CF0AC61C-BFD6-4E31-8E06-A657C163F95D}" type="datetimeFigureOut">
              <a:rPr lang="en-US"/>
              <a:pPr>
                <a:defRPr/>
              </a:pPr>
              <a:t>5/25/2017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DD6630D-610E-4CEB-9E9B-668E6A17D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5472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E43B5D-8FD4-4E27-BCC0-F902163471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313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7806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6089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4000" y="228600"/>
            <a:ext cx="2082800" cy="648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8600"/>
            <a:ext cx="6096000" cy="648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2197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500" y="203200"/>
            <a:ext cx="82296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64268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468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4038600" cy="5256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83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65227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7864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321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2734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704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391400" y="6019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62088"/>
            <a:ext cx="82296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8496300" y="63881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fld id="{DD86DAF4-75C3-455E-B909-00F5779764DE}" type="slidenum">
              <a:rPr lang="en-US" altLang="en-US"/>
              <a:pPr eaLnBrk="1" hangingPunct="1">
                <a:spcBef>
                  <a:spcPct val="50000"/>
                </a:spcBef>
              </a:pPr>
              <a:t>‹#›</a:t>
            </a:fld>
            <a:endParaRPr lang="en-US" alt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04800" y="384175"/>
            <a:ext cx="8763000" cy="831850"/>
          </a:xfrm>
          <a:prstGeom prst="rect">
            <a:avLst/>
          </a:prstGeom>
          <a:solidFill>
            <a:srgbClr val="16669E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Diamond 12"/>
          <p:cNvSpPr/>
          <p:nvPr userDrawn="1"/>
        </p:nvSpPr>
        <p:spPr>
          <a:xfrm>
            <a:off x="12700" y="38100"/>
            <a:ext cx="609600" cy="609600"/>
          </a:xfrm>
          <a:prstGeom prst="diamond">
            <a:avLst/>
          </a:prstGeom>
          <a:solidFill>
            <a:srgbClr val="CBDB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Diamond 13"/>
          <p:cNvSpPr/>
          <p:nvPr userDrawn="1"/>
        </p:nvSpPr>
        <p:spPr>
          <a:xfrm>
            <a:off x="127000" y="152400"/>
            <a:ext cx="381000" cy="381000"/>
          </a:xfrm>
          <a:prstGeom prst="diamond">
            <a:avLst/>
          </a:prstGeom>
          <a:solidFill>
            <a:srgbClr val="1666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0073A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0073A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rgbClr val="0073AE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Direct Proof and Counterexample III: Divisibility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notion of divisibility is the central concept of one of the most beautiful subjects in advanced mathematics: </a:t>
            </a:r>
            <a:r>
              <a:rPr lang="en-US" altLang="en-US" b="1" smtClean="0"/>
              <a:t>number theory</a:t>
            </a:r>
            <a:r>
              <a:rPr lang="en-US" altLang="en-US" smtClean="0"/>
              <a:t>, the study of properties of integers.</a:t>
            </a:r>
            <a:endParaRPr lang="en-US" altLang="en-US" sz="1200" smtClean="0"/>
          </a:p>
        </p:txBody>
      </p:sp>
      <p:pic>
        <p:nvPicPr>
          <p:cNvPr id="4100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14625"/>
            <a:ext cx="7864475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8458200" cy="5256212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Must it follow that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or can you find integers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that satisfy these equations for which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≠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? The equations imply that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Since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|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≠ 0, and so you can cancel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from the extreme left and right sides to obtain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In other words,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 are divisors of 1. But, the only divisors of 1 are 1 and –1. Thus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 are both 1 or are both –1.</a:t>
            </a:r>
          </a:p>
        </p:txBody>
      </p:sp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827338"/>
            <a:ext cx="338296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100" y="4572000"/>
            <a:ext cx="1077913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7 – </a:t>
            </a:r>
            <a:r>
              <a:rPr lang="en-US" altLang="en-US" i="1" smtClean="0"/>
              <a:t>Solution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But if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l</a:t>
            </a:r>
            <a:r>
              <a:rPr lang="en-US" altLang="en-US" dirty="0" smtClean="0"/>
              <a:t> = –1, then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= –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so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≠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.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This analysis suggests that you can find a counterexample by taking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= –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. 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Here is a formal answer:</a:t>
            </a:r>
          </a:p>
        </p:txBody>
      </p:sp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27653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4064000"/>
            <a:ext cx="807085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The Unique Factorization of Integers Theorem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The most comprehensive statement about divisibility of integers is contained in the </a:t>
            </a:r>
            <a:r>
              <a:rPr lang="en-US" altLang="en-US" i="1" smtClean="0"/>
              <a:t>unique factorization of integers theorem</a:t>
            </a:r>
            <a:r>
              <a:rPr lang="en-US" altLang="en-US" smtClean="0"/>
              <a:t>. 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Because of its importance, this theorem is also called the </a:t>
            </a:r>
            <a:r>
              <a:rPr lang="en-US" altLang="en-US" i="1" smtClean="0"/>
              <a:t>fundamental theorem of arithmetic</a:t>
            </a:r>
            <a:r>
              <a:rPr lang="en-US" altLang="en-US" smtClean="0"/>
              <a:t>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The unique factorization of integers theorem says that any integer greater than 1 either is prime or can be written as a product of prime numbers in a way that is unique except, perhaps, for the order in which the primes are written.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The Unique Factorization of Integers Theorem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 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88" y="1744663"/>
            <a:ext cx="8251825" cy="259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The Unique Factorization of Integers Theorem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mtClean="0"/>
              <a:t>Because of the unique factorization theorem, any integer   </a:t>
            </a:r>
            <a:r>
              <a:rPr lang="en-US" altLang="en-US" i="1" smtClean="0"/>
              <a:t>n</a:t>
            </a:r>
            <a:r>
              <a:rPr lang="en-US" altLang="en-US" smtClean="0"/>
              <a:t> &gt; 1 can be put into a </a:t>
            </a:r>
            <a:r>
              <a:rPr lang="en-US" altLang="en-US" i="1" smtClean="0"/>
              <a:t>standard factored form </a:t>
            </a:r>
            <a:r>
              <a:rPr lang="en-US" altLang="en-US" smtClean="0"/>
              <a:t>in which the</a:t>
            </a:r>
            <a:br>
              <a:rPr lang="en-US" altLang="en-US" smtClean="0"/>
            </a:br>
            <a:r>
              <a:rPr lang="en-US" altLang="en-US" smtClean="0"/>
              <a:t>prime factors are written in ascending order from left to right.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975" y="3336925"/>
            <a:ext cx="827405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300" smtClean="0"/>
              <a:t>Example 9 – </a:t>
            </a:r>
            <a:r>
              <a:rPr lang="en-US" altLang="en-US" sz="2300" i="1" smtClean="0"/>
              <a:t>Using Unique Factorization to Solve a Problem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Suppose </a:t>
            </a:r>
            <a:r>
              <a:rPr lang="en-US" altLang="en-US" i="1" smtClean="0"/>
              <a:t>m</a:t>
            </a:r>
            <a:r>
              <a:rPr lang="en-US" altLang="en-US" smtClean="0"/>
              <a:t> is an integer such that </a:t>
            </a:r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z="120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Does 17 | </a:t>
            </a:r>
            <a:r>
              <a:rPr lang="en-US" altLang="en-US" i="1" smtClean="0"/>
              <a:t>m</a:t>
            </a:r>
            <a:r>
              <a:rPr lang="en-US" altLang="en-US" smtClean="0"/>
              <a:t>?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>
              <a:solidFill>
                <a:srgbClr val="00ADEE"/>
              </a:solidFill>
            </a:endParaRP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>
                <a:solidFill>
                  <a:srgbClr val="00ADEE"/>
                </a:solidFill>
              </a:rPr>
              <a:t>Solution:</a:t>
            </a:r>
            <a:br>
              <a:rPr lang="en-US" altLang="en-US" smtClean="0">
                <a:solidFill>
                  <a:srgbClr val="00ADEE"/>
                </a:solidFill>
              </a:rPr>
            </a:br>
            <a:r>
              <a:rPr lang="en-US" altLang="en-US" smtClean="0"/>
              <a:t>Since 17 is one of the prime factors of the right-hand side of the equation, it is also a prime factor of the left-hand side (by the unique factorization of integers theorem).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smtClean="0"/>
              <a:t>But 17 does not equal any prime factor of 8, 7, 6, 5, 4, 3, or 2 (because it is too large). Hence 17 must occur as one of the prime factors of </a:t>
            </a:r>
            <a:r>
              <a:rPr lang="en-US" altLang="en-US" i="1" smtClean="0"/>
              <a:t>m</a:t>
            </a:r>
            <a:r>
              <a:rPr lang="en-US" altLang="en-US" smtClean="0"/>
              <a:t>, and so 17 | </a:t>
            </a:r>
            <a:r>
              <a:rPr lang="en-US" altLang="en-US" i="1" smtClean="0"/>
              <a:t>m</a:t>
            </a:r>
            <a:r>
              <a:rPr lang="en-US" altLang="en-US" smtClean="0"/>
              <a:t>.</a:t>
            </a: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43100"/>
            <a:ext cx="6545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1 – </a:t>
            </a:r>
            <a:r>
              <a:rPr lang="en-US" altLang="en-US" i="1" smtClean="0"/>
              <a:t>Divisibility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62088"/>
            <a:ext cx="3733800" cy="5256212"/>
          </a:xfrm>
        </p:spPr>
        <p:txBody>
          <a:bodyPr/>
          <a:lstStyle/>
          <a:p>
            <a:pPr marL="457200" indent="-457200" eaLnBrk="1" hangingPunct="1">
              <a:buFontTx/>
              <a:buAutoNum type="alphaLcPeriod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Is 21 divisible by 3?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Yes, 21 = 3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</a:t>
            </a:r>
            <a:r>
              <a:rPr lang="en-US" altLang="en-US" dirty="0" smtClean="0">
                <a:sym typeface="Wingdings 2" panose="05020102010507070707" pitchFamily="18" charset="2"/>
              </a:rPr>
              <a:t> </a:t>
            </a:r>
            <a:r>
              <a:rPr lang="en-US" altLang="en-US" dirty="0" smtClean="0"/>
              <a:t>7.  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eaLnBrk="1" hangingPunct="1">
              <a:buFont typeface="+mj-lt"/>
              <a:buAutoNum type="alphaLcPeriod" startAt="2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Does 5 divide 40? </a:t>
            </a:r>
          </a:p>
          <a:p>
            <a:pPr marL="457200" indent="-45720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	Yes, 40 = 5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dirty="0" smtClean="0"/>
              <a:t>8.</a:t>
            </a:r>
          </a:p>
          <a:p>
            <a:pPr marL="457200" indent="-45720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457200" indent="-457200" eaLnBrk="1" hangingPunct="1">
              <a:buFont typeface="+mj-lt"/>
              <a:buAutoNum type="alphaLcPeriod" startAt="3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 smtClean="0"/>
              <a:t>Does 7</a:t>
            </a:r>
            <a:r>
              <a:rPr lang="en-US" altLang="en-US" sz="800" dirty="0" smtClean="0"/>
              <a:t> </a:t>
            </a:r>
            <a:r>
              <a:rPr lang="en-US" altLang="en-US" dirty="0" smtClean="0"/>
              <a:t>|</a:t>
            </a:r>
            <a:r>
              <a:rPr lang="en-US" altLang="en-US" sz="800" dirty="0" smtClean="0"/>
              <a:t> </a:t>
            </a:r>
            <a:r>
              <a:rPr lang="en-US" altLang="en-US" dirty="0" smtClean="0"/>
              <a:t>42?</a:t>
            </a:r>
          </a:p>
          <a:p>
            <a:pPr marL="457200" indent="-45720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dirty="0"/>
              <a:t>	</a:t>
            </a:r>
            <a:r>
              <a:rPr lang="en-US" altLang="en-US" dirty="0" smtClean="0"/>
              <a:t>Yes, 42 = 7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dirty="0" smtClean="0"/>
              <a:t>6.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sz="1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43400" y="1463078"/>
            <a:ext cx="449580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>
                <a:solidFill>
                  <a:srgbClr val="0073AE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>
                <a:solidFill>
                  <a:srgbClr val="0073AE"/>
                </a:solidFill>
                <a:latin typeface="+mn-lt"/>
              </a:defRPr>
            </a:lvl9pPr>
          </a:lstStyle>
          <a:p>
            <a:pPr marL="457200" indent="-457200" eaLnBrk="1" hangingPunct="1">
              <a:buFont typeface="+mj-lt"/>
              <a:buAutoNum type="alphaLcPeriod" startAt="4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Is 32 a multiple of −16?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	Yes, 32 = (−16)</a:t>
            </a:r>
            <a:r>
              <a:rPr lang="en-US" altLang="en-US" b="1" kern="0" dirty="0" smtClean="0">
                <a:sym typeface="Wingdings 2" panose="05020102010507070707" pitchFamily="18" charset="2"/>
              </a:rPr>
              <a:t> </a:t>
            </a:r>
            <a:r>
              <a:rPr lang="en-US" altLang="en-US" sz="2000" b="1" kern="0" dirty="0" smtClean="0">
                <a:sym typeface="Wingdings 2" panose="05020102010507070707" pitchFamily="18" charset="2"/>
              </a:rPr>
              <a:t></a:t>
            </a:r>
            <a:r>
              <a:rPr lang="en-US" altLang="en-US" kern="0" dirty="0" smtClean="0"/>
              <a:t> (−2). 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kern="0" dirty="0" smtClean="0"/>
          </a:p>
          <a:p>
            <a:pPr marL="457200" indent="-457200" eaLnBrk="1" hangingPunct="1">
              <a:buFont typeface="+mj-lt"/>
              <a:buAutoNum type="alphaLcPeriod" startAt="5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Is 6 a factor of 54?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/>
              <a:t>	</a:t>
            </a:r>
            <a:r>
              <a:rPr lang="en-US" altLang="en-US" dirty="0" smtClean="0"/>
              <a:t> Yes, 54 = 6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 </a:t>
            </a:r>
            <a:r>
              <a:rPr lang="en-US" altLang="en-US" dirty="0" smtClean="0"/>
              <a:t>9.</a:t>
            </a:r>
            <a:r>
              <a:rPr lang="en-US" altLang="en-US" kern="0" dirty="0" smtClean="0"/>
              <a:t> </a:t>
            </a:r>
          </a:p>
          <a:p>
            <a:pPr marL="457200" indent="-457200" eaLnBrk="1" hangingPunct="1">
              <a:buFontTx/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kern="0" dirty="0" smtClean="0"/>
          </a:p>
          <a:p>
            <a:pPr marL="457200" indent="-457200" eaLnBrk="1" hangingPunct="1">
              <a:buFont typeface="+mj-lt"/>
              <a:buAutoNum type="alphaLcPeriod" startAt="6"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kern="0" dirty="0" smtClean="0"/>
              <a:t>Is 7 a factor of −7?</a:t>
            </a:r>
          </a:p>
          <a:p>
            <a:pPr marL="0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r>
              <a:rPr lang="en-US" altLang="en-US" sz="2400" kern="0" dirty="0"/>
              <a:t>	</a:t>
            </a:r>
            <a:r>
              <a:rPr lang="en-US" altLang="en-US" sz="2400" dirty="0" smtClean="0"/>
              <a:t>Yes, −7 = 7</a:t>
            </a:r>
            <a:r>
              <a:rPr lang="en-US" altLang="en-US" sz="2400" b="1" dirty="0" smtClean="0">
                <a:sym typeface="Wingdings 2" panose="05020102010507070707" pitchFamily="18" charset="2"/>
              </a:rPr>
              <a:t> </a:t>
            </a:r>
            <a:r>
              <a:rPr lang="en-US" altLang="en-US" sz="2400" dirty="0" smtClean="0"/>
              <a:t> (−1).</a:t>
            </a:r>
          </a:p>
          <a:p>
            <a:pPr marL="400050" lvl="1" indent="0" eaLnBrk="1" hangingPunct="1">
              <a:buNone/>
              <a:tabLst>
                <a:tab pos="457200" algn="l"/>
                <a:tab pos="1371600" algn="l"/>
                <a:tab pos="1547813" algn="l"/>
              </a:tabLst>
            </a:pPr>
            <a:endParaRPr lang="en-US" alt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Example 1 – </a:t>
            </a:r>
            <a:r>
              <a:rPr lang="en-US" altLang="en-US" sz="2800" i="1" smtClean="0"/>
              <a:t>Divisibility of Algebraic Expressions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dirty="0" smtClean="0"/>
              <a:t>a. </a:t>
            </a:r>
            <a:r>
              <a:rPr lang="en-US" altLang="en-US" dirty="0" smtClean="0"/>
              <a:t>If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are integers, is 3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+ 3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divisible by 3?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dirty="0" smtClean="0"/>
              <a:t>b. </a:t>
            </a:r>
            <a:r>
              <a:rPr lang="en-US" altLang="en-US" dirty="0" smtClean="0"/>
              <a:t>If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and</a:t>
            </a:r>
            <a:r>
              <a:rPr lang="en-US" altLang="en-US" i="1" dirty="0" smtClean="0"/>
              <a:t> m </a:t>
            </a:r>
            <a:r>
              <a:rPr lang="en-US" altLang="en-US" dirty="0" smtClean="0"/>
              <a:t>are integers, is 10</a:t>
            </a:r>
            <a:r>
              <a:rPr lang="en-US" altLang="en-US" i="1" dirty="0" smtClean="0"/>
              <a:t>km</a:t>
            </a:r>
            <a:r>
              <a:rPr lang="en-US" altLang="en-US" dirty="0" smtClean="0"/>
              <a:t> divisible by 5?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  <a:br>
              <a:rPr lang="en-US" altLang="en-US" dirty="0" smtClean="0">
                <a:solidFill>
                  <a:srgbClr val="00ADEE"/>
                </a:solidFill>
              </a:rPr>
            </a:br>
            <a:r>
              <a:rPr lang="en-US" altLang="en-US" b="1" dirty="0" smtClean="0"/>
              <a:t>a. </a:t>
            </a:r>
            <a:r>
              <a:rPr lang="en-US" altLang="en-US" dirty="0" smtClean="0"/>
              <a:t>Yes. By the distributive law of algebra, 3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+ 3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= 3(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    and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+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is an integer because it is a sum of two</a:t>
            </a:r>
            <a:br>
              <a:rPr lang="en-US" altLang="en-US" dirty="0" smtClean="0"/>
            </a:br>
            <a:r>
              <a:rPr lang="en-US" altLang="en-US" dirty="0" smtClean="0"/>
              <a:t>    integers.</a:t>
            </a:r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dirty="0" smtClean="0"/>
              <a:t>b. </a:t>
            </a:r>
            <a:r>
              <a:rPr lang="en-US" altLang="en-US" dirty="0" smtClean="0"/>
              <a:t>Yes. By the associative law of algebra, 10</a:t>
            </a:r>
            <a:r>
              <a:rPr lang="en-US" altLang="en-US" i="1" dirty="0" smtClean="0"/>
              <a:t>km</a:t>
            </a:r>
            <a:r>
              <a:rPr lang="en-US" altLang="en-US" dirty="0" smtClean="0"/>
              <a:t> = 5</a:t>
            </a:r>
            <a:r>
              <a:rPr lang="en-US" altLang="en-US" b="1" dirty="0" smtClean="0">
                <a:sym typeface="Wingdings 2" panose="05020102010507070707" pitchFamily="18" charset="2"/>
              </a:rPr>
              <a:t> </a:t>
            </a:r>
            <a:r>
              <a:rPr lang="en-US" altLang="en-US" sz="2000" b="1" dirty="0" smtClean="0">
                <a:sym typeface="Wingdings 2" panose="05020102010507070707" pitchFamily="18" charset="2"/>
              </a:rPr>
              <a:t></a:t>
            </a:r>
            <a:r>
              <a:rPr lang="en-US" altLang="en-US" dirty="0" smtClean="0"/>
              <a:t> (2</a:t>
            </a:r>
            <a:r>
              <a:rPr lang="en-US" altLang="en-US" i="1" dirty="0" smtClean="0"/>
              <a:t>km</a:t>
            </a:r>
            <a:r>
              <a:rPr lang="en-US" altLang="en-US" dirty="0" smtClean="0"/>
              <a:t>)</a:t>
            </a:r>
            <a:br>
              <a:rPr lang="en-US" altLang="en-US" dirty="0" smtClean="0"/>
            </a:br>
            <a:r>
              <a:rPr lang="en-US" altLang="en-US" dirty="0" smtClean="0"/>
              <a:t>    and 2</a:t>
            </a:r>
            <a:r>
              <a:rPr lang="en-US" altLang="en-US" i="1" dirty="0" smtClean="0"/>
              <a:t>km</a:t>
            </a:r>
            <a:r>
              <a:rPr lang="en-US" altLang="en-US" dirty="0" smtClean="0"/>
              <a:t> is an integer because it is a product of three</a:t>
            </a:r>
            <a:br>
              <a:rPr lang="en-US" altLang="en-US" dirty="0" smtClean="0"/>
            </a:br>
            <a:r>
              <a:rPr lang="en-US" altLang="en-US" dirty="0" smtClean="0"/>
              <a:t>    integers.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Direct Proof and Counterexample III: Divisibility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Two useful properties of divisibility are (1) that if one positive integer divides a second positive integer, then the first is less than or equal to the second, and (2) that the only divisors of 1 are 1 and −1.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z="1200" smtClean="0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246438"/>
            <a:ext cx="829945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4648200"/>
            <a:ext cx="827405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Direct Proof and Counterexample III: Divisibility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When the definition of divides is rewritten formally using the existential quantifier, the result is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 algn="ctr">
              <a:buFontTx/>
              <a:buNone/>
            </a:pPr>
            <a:endParaRPr lang="en-US" altLang="en-US" smtClean="0"/>
          </a:p>
          <a:p>
            <a:pPr marL="0" indent="0" algn="ctr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Since the negation of an existential statement is universal, it follows that </a:t>
            </a:r>
            <a:r>
              <a:rPr lang="en-US" altLang="en-US" i="1" smtClean="0"/>
              <a:t>d</a:t>
            </a:r>
            <a:r>
              <a:rPr lang="en-US" altLang="en-US" smtClean="0"/>
              <a:t> does not divide </a:t>
            </a:r>
            <a:r>
              <a:rPr lang="en-US" altLang="en-US" i="1" smtClean="0"/>
              <a:t>n</a:t>
            </a:r>
            <a:r>
              <a:rPr lang="en-US" altLang="en-US" smtClean="0"/>
              <a:t> (denoted        ) if, and only if, </a:t>
            </a:r>
            <a:r>
              <a:rPr lang="en-US" altLang="en-US" b="1" smtClean="0">
                <a:sym typeface="Symbol" panose="05050102010706020507" pitchFamily="18" charset="2"/>
              </a:rPr>
              <a:t></a:t>
            </a:r>
            <a:r>
              <a:rPr lang="en-US" altLang="en-US" smtClean="0"/>
              <a:t> integers </a:t>
            </a:r>
            <a:r>
              <a:rPr lang="en-US" altLang="en-US" i="1" smtClean="0"/>
              <a:t>k</a:t>
            </a:r>
            <a:r>
              <a:rPr lang="en-US" altLang="en-US" smtClean="0"/>
              <a:t>, </a:t>
            </a:r>
            <a:r>
              <a:rPr lang="en-US" altLang="en-US" i="1" smtClean="0"/>
              <a:t>n</a:t>
            </a:r>
            <a:r>
              <a:rPr lang="en-US" altLang="en-US" smtClean="0"/>
              <a:t> ≠ </a:t>
            </a:r>
            <a:r>
              <a:rPr lang="en-US" altLang="en-US" i="1" smtClean="0"/>
              <a:t>dk</a:t>
            </a:r>
            <a:r>
              <a:rPr lang="en-US" altLang="en-US" smtClean="0"/>
              <a:t>, or, in other words, the quotient </a:t>
            </a:r>
            <a:r>
              <a:rPr lang="en-US" altLang="en-US" i="1" smtClean="0"/>
              <a:t>n</a:t>
            </a:r>
            <a:r>
              <a:rPr lang="en-US" altLang="en-US" smtClean="0"/>
              <a:t>/</a:t>
            </a:r>
            <a:r>
              <a:rPr lang="en-US" altLang="en-US" i="1" smtClean="0"/>
              <a:t>d</a:t>
            </a:r>
            <a:r>
              <a:rPr lang="en-US" altLang="en-US" smtClean="0"/>
              <a:t> is not an integer.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25" y="4052888"/>
            <a:ext cx="56197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5219700"/>
            <a:ext cx="74866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667000"/>
            <a:ext cx="553878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800" smtClean="0"/>
              <a:t>Example 4 – </a:t>
            </a:r>
            <a:r>
              <a:rPr lang="en-US" altLang="en-US" sz="3800" i="1" smtClean="0"/>
              <a:t>Checking Nondivisibility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Does 4 | 15?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>
                <a:solidFill>
                  <a:srgbClr val="00ADEE"/>
                </a:solidFill>
              </a:rPr>
              <a:t>Solution:</a:t>
            </a:r>
          </a:p>
          <a:p>
            <a:pPr marL="0" indent="0">
              <a:buFontTx/>
              <a:buNone/>
            </a:pPr>
            <a:r>
              <a:rPr lang="en-US" altLang="en-US" smtClean="0"/>
              <a:t>No,               , which is not an integer.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endParaRPr lang="en-US" altLang="en-US" smtClean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463" y="2786063"/>
            <a:ext cx="12525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Example 6 – </a:t>
            </a:r>
            <a:r>
              <a:rPr lang="en-US" altLang="en-US" sz="3600" i="1" dirty="0" smtClean="0"/>
              <a:t>Transitivity of Divisibility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975100"/>
          </a:xfrm>
        </p:spPr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b="1" dirty="0" smtClean="0"/>
              <a:t>Proof:</a:t>
            </a:r>
            <a:br>
              <a:rPr lang="en-US" altLang="en-US" b="1" dirty="0" smtClean="0"/>
            </a:br>
            <a:r>
              <a:rPr lang="en-US" altLang="en-US" dirty="0" smtClean="0"/>
              <a:t>Suppose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and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 are </a:t>
            </a:r>
            <a:r>
              <a:rPr lang="en-US" altLang="en-US" i="1" dirty="0" smtClean="0"/>
              <a:t>[particular but arbitrarily chosen] </a:t>
            </a:r>
            <a:r>
              <a:rPr lang="en-US" altLang="en-US" dirty="0" smtClean="0"/>
              <a:t>integers such that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divides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divides </a:t>
            </a:r>
            <a:r>
              <a:rPr lang="en-US" altLang="en-US" i="1" dirty="0" smtClean="0"/>
              <a:t>c</a:t>
            </a:r>
            <a:r>
              <a:rPr lang="en-US" altLang="en-US" dirty="0" smtClean="0"/>
              <a:t>. </a:t>
            </a:r>
            <a:r>
              <a:rPr lang="en-US" altLang="en-US" i="1" dirty="0" smtClean="0"/>
              <a:t>[We must show that a divides c.] </a:t>
            </a:r>
            <a:r>
              <a:rPr lang="en-US" altLang="en-US" dirty="0" smtClean="0"/>
              <a:t>By definition of divisibility,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i="1" dirty="0" smtClean="0"/>
              <a:t>	</a:t>
            </a: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By substitution</a:t>
            </a: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772150"/>
            <a:ext cx="1095375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5772150"/>
            <a:ext cx="1066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782056"/>
            <a:ext cx="2971800" cy="39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517397"/>
            <a:ext cx="619760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1371600"/>
            <a:ext cx="8289925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Example 6 – </a:t>
            </a:r>
            <a:r>
              <a:rPr lang="en-US" altLang="en-US" i="1" smtClean="0"/>
              <a:t>Solution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Let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= </a:t>
            </a:r>
            <a:r>
              <a:rPr lang="en-US" altLang="en-US" i="1" dirty="0" err="1" smtClean="0"/>
              <a:t>rs</a:t>
            </a:r>
            <a:r>
              <a:rPr lang="en-US" altLang="en-US" dirty="0" smtClean="0"/>
              <a:t>. Then </a:t>
            </a:r>
            <a:r>
              <a:rPr lang="en-US" altLang="en-US" i="1" dirty="0" smtClean="0"/>
              <a:t>k</a:t>
            </a:r>
            <a:r>
              <a:rPr lang="en-US" altLang="en-US" dirty="0" smtClean="0"/>
              <a:t> is an integer since it is a product of integers, and therefore</a:t>
            </a:r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algn="ctr" eaLnBrk="1" hangingPunct="1">
              <a:buFontTx/>
              <a:buNone/>
              <a:tabLst>
                <a:tab pos="1371600" algn="l"/>
                <a:tab pos="1547813" algn="l"/>
              </a:tabLst>
            </a:pPr>
            <a:endParaRPr lang="en-US" altLang="en-US" dirty="0" smtClean="0"/>
          </a:p>
          <a:p>
            <a:pPr marL="0" indent="0" eaLnBrk="1" hangingPunct="1">
              <a:buFontTx/>
              <a:buNone/>
              <a:tabLst>
                <a:tab pos="1371600" algn="l"/>
                <a:tab pos="1547813" algn="l"/>
              </a:tabLst>
            </a:pPr>
            <a:r>
              <a:rPr lang="en-US" altLang="en-US" dirty="0" smtClean="0"/>
              <a:t>Thus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divides</a:t>
            </a:r>
            <a:r>
              <a:rPr lang="en-US" altLang="en-US" i="1" dirty="0" smtClean="0"/>
              <a:t> c </a:t>
            </a:r>
            <a:r>
              <a:rPr lang="en-US" altLang="en-US" dirty="0" smtClean="0"/>
              <a:t>by definition of divisibility. </a:t>
            </a:r>
            <a:r>
              <a:rPr lang="en-US" altLang="en-US" i="1" dirty="0" smtClean="0"/>
              <a:t>[This is what was to be shown.]</a:t>
            </a:r>
          </a:p>
        </p:txBody>
      </p:sp>
      <p:sp>
        <p:nvSpPr>
          <p:cNvPr id="18436" name="Rectangle 7"/>
          <p:cNvSpPr>
            <a:spLocks noChangeArrowheads="1"/>
          </p:cNvSpPr>
          <p:nvPr/>
        </p:nvSpPr>
        <p:spPr bwMode="auto">
          <a:xfrm>
            <a:off x="8289925" y="842963"/>
            <a:ext cx="8413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bg1"/>
                </a:solidFill>
              </a:rPr>
              <a:t>cont’d</a:t>
            </a:r>
          </a:p>
        </p:txBody>
      </p:sp>
      <p:pic>
        <p:nvPicPr>
          <p:cNvPr id="1843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913" y="2755900"/>
            <a:ext cx="3875087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/>
              <a:t>Example 7 – </a:t>
            </a:r>
            <a:r>
              <a:rPr lang="en-US" altLang="en-US" sz="2600" i="1" smtClean="0"/>
              <a:t>Checking a Proposed Divisibility Property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dirty="0" smtClean="0"/>
              <a:t>Is the following statement true or false? For all integers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if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|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|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then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=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.</a:t>
            </a:r>
          </a:p>
          <a:p>
            <a:pPr marL="0" indent="0">
              <a:buFontTx/>
              <a:buNone/>
            </a:pPr>
            <a:endParaRPr lang="en-US" altLang="en-US" dirty="0" smtClean="0">
              <a:solidFill>
                <a:srgbClr val="00ADEE"/>
              </a:solidFill>
            </a:endParaRPr>
          </a:p>
          <a:p>
            <a:pPr marL="0" indent="0">
              <a:buFontTx/>
              <a:buNone/>
            </a:pPr>
            <a:r>
              <a:rPr lang="en-US" altLang="en-US" dirty="0" smtClean="0">
                <a:solidFill>
                  <a:srgbClr val="00ADEE"/>
                </a:solidFill>
              </a:rPr>
              <a:t>Solution:</a:t>
            </a:r>
          </a:p>
          <a:p>
            <a:pPr marL="0" indent="0">
              <a:buFontTx/>
              <a:buNone/>
            </a:pPr>
            <a:r>
              <a:rPr lang="en-US" altLang="en-US" dirty="0" smtClean="0"/>
              <a:t>This statement is false. Can you think of a counterexample just by concentrating for a minute or so?</a:t>
            </a:r>
          </a:p>
          <a:p>
            <a:pPr marL="0" indent="0">
              <a:buFontTx/>
              <a:buNone/>
            </a:pPr>
            <a:endParaRPr lang="en-US" altLang="en-US" dirty="0" smtClean="0"/>
          </a:p>
          <a:p>
            <a:pPr marL="0" indent="0">
              <a:buFontTx/>
              <a:buNone/>
            </a:pPr>
            <a:r>
              <a:rPr lang="en-US" altLang="en-US" dirty="0" smtClean="0"/>
              <a:t>By definition of divisibility, the conditions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|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 |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mean that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5562600"/>
            <a:ext cx="679132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McKBAlgP8">
  <a:themeElements>
    <a:clrScheme name="McKBAlgP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cKBAlgP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cKBAlgP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BAlgP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cKBAlgP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McKBAlgP8</Template>
  <TotalTime>1512</TotalTime>
  <Words>659</Words>
  <Application>Microsoft Office PowerPoint</Application>
  <PresentationFormat>全屏显示(4:3)</PresentationFormat>
  <Paragraphs>99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Symbol</vt:lpstr>
      <vt:lpstr>Wingdings 2</vt:lpstr>
      <vt:lpstr>McKBAlgP8</vt:lpstr>
      <vt:lpstr>Direct Proof and Counterexample III: Divisibility</vt:lpstr>
      <vt:lpstr>Example 1 – Divisibility</vt:lpstr>
      <vt:lpstr>Example 1 – Divisibility of Algebraic Expressions</vt:lpstr>
      <vt:lpstr>Direct Proof and Counterexample III: Divisibility</vt:lpstr>
      <vt:lpstr>Direct Proof and Counterexample III: Divisibility</vt:lpstr>
      <vt:lpstr>Example 4 – Checking Nondivisibility</vt:lpstr>
      <vt:lpstr>Example 6 – Transitivity of Divisibility</vt:lpstr>
      <vt:lpstr>Example 6 – Solution</vt:lpstr>
      <vt:lpstr>Example 7 – Checking a Proposed Divisibility Property</vt:lpstr>
      <vt:lpstr>Example 7 – Solution</vt:lpstr>
      <vt:lpstr>Example 7 – Solution</vt:lpstr>
      <vt:lpstr>The Unique Factorization of Integers Theorem</vt:lpstr>
      <vt:lpstr>The Unique Factorization of Integers Theorem</vt:lpstr>
      <vt:lpstr>The Unique Factorization of Integers Theorem</vt:lpstr>
      <vt:lpstr>Example 9 – Using Unique Factorization to Solve a Problem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gchaudhari</dc:creator>
  <cp:lastModifiedBy>Kecheng Yang</cp:lastModifiedBy>
  <cp:revision>368</cp:revision>
  <dcterms:created xsi:type="dcterms:W3CDTF">2010-10-18T10:39:55Z</dcterms:created>
  <dcterms:modified xsi:type="dcterms:W3CDTF">2017-05-25T15:09:59Z</dcterms:modified>
</cp:coreProperties>
</file>