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01" r:id="rId2"/>
    <p:sldId id="302" r:id="rId3"/>
    <p:sldId id="373" r:id="rId4"/>
    <p:sldId id="371" r:id="rId5"/>
    <p:sldId id="375" r:id="rId6"/>
    <p:sldId id="327" r:id="rId7"/>
    <p:sldId id="329" r:id="rId8"/>
    <p:sldId id="297" r:id="rId9"/>
    <p:sldId id="360" r:id="rId10"/>
    <p:sldId id="361" r:id="rId11"/>
    <p:sldId id="362" r:id="rId12"/>
    <p:sldId id="364" r:id="rId13"/>
    <p:sldId id="365" r:id="rId14"/>
    <p:sldId id="331" r:id="rId15"/>
    <p:sldId id="335" r:id="rId16"/>
    <p:sldId id="367" r:id="rId17"/>
    <p:sldId id="368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85CE8BC-1889-4CEB-A7FB-8134171CF47D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AFFCA0-B4FE-4F29-8D7D-23F2A3E55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620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013073-2784-47DA-BC1D-BA21B3F23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020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65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676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321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164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753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9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513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011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74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29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758FF2-9D9E-461C-92A7-D290CB3ACA4F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Direct Proof and Counterexample II: Rational Numbers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The word </a:t>
            </a:r>
            <a:r>
              <a:rPr lang="en-US" altLang="en-US" i="1" dirty="0" smtClean="0"/>
              <a:t>rational</a:t>
            </a:r>
            <a:r>
              <a:rPr lang="en-US" altLang="en-US" dirty="0" smtClean="0"/>
              <a:t> contains the word </a:t>
            </a:r>
            <a:r>
              <a:rPr lang="en-US" altLang="en-US" i="1" dirty="0" smtClean="0"/>
              <a:t>ratio</a:t>
            </a:r>
            <a:r>
              <a:rPr lang="en-US" altLang="en-US" dirty="0" smtClean="0"/>
              <a:t>, which is another word for quotient. A rational number can be written as a ratio of integers.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74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You need to show that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is rational, which means that   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can be written as a single fraction or ratio of two integers with a nonzero denominator.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But the right-hand side of equation (4.2.1) in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3748088"/>
            <a:ext cx="631031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4876800"/>
            <a:ext cx="5076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Is this fraction a ratio of integers? Yes. Because products and sums of integers are integers, </a:t>
            </a:r>
            <a:r>
              <a:rPr lang="en-US" altLang="en-US" i="1" smtClean="0"/>
              <a:t>ad</a:t>
            </a:r>
            <a:r>
              <a:rPr lang="en-US" altLang="en-US" smtClean="0"/>
              <a:t> + </a:t>
            </a:r>
            <a:r>
              <a:rPr lang="en-US" altLang="en-US" i="1" smtClean="0"/>
              <a:t>bc</a:t>
            </a:r>
            <a:r>
              <a:rPr lang="en-US" altLang="en-US" smtClean="0"/>
              <a:t> and </a:t>
            </a:r>
            <a:r>
              <a:rPr lang="en-US" altLang="en-US" i="1" smtClean="0"/>
              <a:t>bd</a:t>
            </a:r>
            <a:r>
              <a:rPr lang="en-US" altLang="en-US" smtClean="0"/>
              <a:t> are both integers.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Is the denominator </a:t>
            </a:r>
            <a:r>
              <a:rPr lang="en-US" altLang="en-US" i="1" smtClean="0"/>
              <a:t>bd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0? Yes, by the zero product property (since </a:t>
            </a:r>
            <a:r>
              <a:rPr lang="en-US" altLang="en-US" i="1" smtClean="0"/>
              <a:t>b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 and </a:t>
            </a:r>
            <a:r>
              <a:rPr lang="en-US" altLang="en-US" i="1" smtClean="0"/>
              <a:t>d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0). Thus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is a rational number.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This discussion is summarized as follows: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334000"/>
            <a:ext cx="82677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smtClean="0"/>
              <a:t>Proof:</a:t>
            </a:r>
            <a:br>
              <a:rPr lang="en-US" altLang="en-US" b="1" smtClean="0"/>
            </a:br>
            <a:r>
              <a:rPr lang="en-US" altLang="en-US" smtClean="0"/>
              <a:t>Suppose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are rational numbers. </a:t>
            </a:r>
            <a:r>
              <a:rPr lang="en-US" altLang="en-US" i="1" smtClean="0"/>
              <a:t>[We must show that r </a:t>
            </a:r>
            <a:r>
              <a:rPr lang="en-US" altLang="en-US" smtClean="0"/>
              <a:t>+</a:t>
            </a:r>
            <a:r>
              <a:rPr lang="en-US" altLang="en-US" i="1" smtClean="0"/>
              <a:t> s is rational</a:t>
            </a:r>
            <a:r>
              <a:rPr lang="en-US" altLang="en-US" smtClean="0"/>
              <a:t>.</a:t>
            </a:r>
            <a:r>
              <a:rPr lang="en-US" altLang="en-US" i="1" smtClean="0"/>
              <a:t>]</a:t>
            </a:r>
            <a:r>
              <a:rPr lang="en-US" altLang="en-US" smtClean="0"/>
              <a:t>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Then, by definition of rational, </a:t>
            </a:r>
            <a:r>
              <a:rPr lang="en-US" altLang="en-US" i="1" smtClean="0"/>
              <a:t>r</a:t>
            </a:r>
            <a:r>
              <a:rPr lang="en-US" altLang="en-US" smtClean="0"/>
              <a:t> = </a:t>
            </a:r>
            <a:r>
              <a:rPr lang="en-US" altLang="en-US" i="1" smtClean="0"/>
              <a:t>a</a:t>
            </a:r>
            <a:r>
              <a:rPr lang="en-US" altLang="en-US" smtClean="0"/>
              <a:t>/</a:t>
            </a:r>
            <a:r>
              <a:rPr lang="en-US" altLang="en-US" i="1" smtClean="0"/>
              <a:t>b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= </a:t>
            </a:r>
            <a:r>
              <a:rPr lang="en-US" altLang="en-US" i="1" smtClean="0"/>
              <a:t>c</a:t>
            </a:r>
            <a:r>
              <a:rPr lang="en-US" altLang="en-US" smtClean="0"/>
              <a:t>/</a:t>
            </a:r>
            <a:r>
              <a:rPr lang="en-US" altLang="en-US" i="1" smtClean="0"/>
              <a:t>d</a:t>
            </a:r>
            <a:r>
              <a:rPr lang="en-US" altLang="en-US" smtClean="0"/>
              <a:t> for some integers </a:t>
            </a:r>
            <a:r>
              <a:rPr lang="en-US" altLang="en-US" i="1" smtClean="0"/>
              <a:t>a</a:t>
            </a:r>
            <a:r>
              <a:rPr lang="en-US" altLang="en-US" smtClean="0"/>
              <a:t>, </a:t>
            </a:r>
            <a:r>
              <a:rPr lang="en-US" altLang="en-US" i="1" smtClean="0"/>
              <a:t>b</a:t>
            </a:r>
            <a:r>
              <a:rPr lang="en-US" altLang="en-US" smtClean="0"/>
              <a:t>, </a:t>
            </a:r>
            <a:r>
              <a:rPr lang="en-US" altLang="en-US" i="1" smtClean="0"/>
              <a:t>c</a:t>
            </a:r>
            <a:r>
              <a:rPr lang="en-US" altLang="en-US" smtClean="0"/>
              <a:t>, and </a:t>
            </a:r>
            <a:r>
              <a:rPr lang="en-US" altLang="en-US" i="1" smtClean="0"/>
              <a:t>d</a:t>
            </a:r>
            <a:r>
              <a:rPr lang="en-US" altLang="en-US" smtClean="0"/>
              <a:t> with </a:t>
            </a:r>
            <a:r>
              <a:rPr lang="en-US" altLang="en-US" i="1" smtClean="0"/>
              <a:t>b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 and </a:t>
            </a:r>
            <a:r>
              <a:rPr lang="en-US" altLang="en-US" i="1" smtClean="0"/>
              <a:t>d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Thus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4700588"/>
            <a:ext cx="4000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5614988"/>
            <a:ext cx="3400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Let </a:t>
            </a:r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ad</a:t>
            </a:r>
            <a:r>
              <a:rPr lang="en-US" altLang="en-US" smtClean="0"/>
              <a:t> + </a:t>
            </a:r>
            <a:r>
              <a:rPr lang="en-US" altLang="en-US" i="1" smtClean="0"/>
              <a:t>bc</a:t>
            </a:r>
            <a:r>
              <a:rPr lang="en-US" altLang="en-US" smtClean="0"/>
              <a:t> and </a:t>
            </a:r>
            <a:r>
              <a:rPr lang="en-US" altLang="en-US" i="1" smtClean="0"/>
              <a:t>q</a:t>
            </a:r>
            <a:r>
              <a:rPr lang="en-US" altLang="en-US" smtClean="0"/>
              <a:t> = </a:t>
            </a:r>
            <a:r>
              <a:rPr lang="en-US" altLang="en-US" i="1" smtClean="0"/>
              <a:t>bd</a:t>
            </a:r>
            <a:r>
              <a:rPr lang="en-US" altLang="en-US" smtClean="0"/>
              <a:t>. Then </a:t>
            </a:r>
            <a:r>
              <a:rPr lang="en-US" altLang="en-US" i="1" smtClean="0"/>
              <a:t>p</a:t>
            </a:r>
            <a:r>
              <a:rPr lang="en-US" altLang="en-US" smtClean="0"/>
              <a:t> and </a:t>
            </a:r>
            <a:r>
              <a:rPr lang="en-US" altLang="en-US" i="1" smtClean="0"/>
              <a:t>q</a:t>
            </a:r>
            <a:r>
              <a:rPr lang="en-US" altLang="en-US" smtClean="0"/>
              <a:t> are integers because products and sums of integers are integers and because </a:t>
            </a:r>
            <a:r>
              <a:rPr lang="en-US" altLang="en-US" i="1" smtClean="0"/>
              <a:t>a</a:t>
            </a:r>
            <a:r>
              <a:rPr lang="en-US" altLang="en-US" smtClean="0"/>
              <a:t>, </a:t>
            </a:r>
            <a:r>
              <a:rPr lang="en-US" altLang="en-US" i="1" smtClean="0"/>
              <a:t>b</a:t>
            </a:r>
            <a:r>
              <a:rPr lang="en-US" altLang="en-US" smtClean="0"/>
              <a:t>, </a:t>
            </a:r>
            <a:r>
              <a:rPr lang="en-US" altLang="en-US" i="1" smtClean="0"/>
              <a:t>c</a:t>
            </a:r>
            <a:r>
              <a:rPr lang="en-US" altLang="en-US" smtClean="0"/>
              <a:t>, and </a:t>
            </a:r>
            <a:r>
              <a:rPr lang="en-US" altLang="en-US" i="1" smtClean="0"/>
              <a:t>d</a:t>
            </a:r>
            <a:r>
              <a:rPr lang="en-US" altLang="en-US" smtClean="0"/>
              <a:t> are all integers.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5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Also </a:t>
            </a:r>
            <a:r>
              <a:rPr lang="en-US" altLang="en-US" i="1" smtClean="0"/>
              <a:t>q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</a:t>
            </a:r>
            <a:r>
              <a:rPr lang="en-US" altLang="en-US" smtClean="0"/>
              <a:t> 0 by the zero product property.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5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Thus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5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Therefore,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is rational by definition of a rational number. </a:t>
            </a:r>
            <a:r>
              <a:rPr lang="en-US" altLang="en-US" i="1" smtClean="0"/>
              <a:t>[This is what was to be shown.]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84638"/>
            <a:ext cx="58959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In the future, when we ask you to </a:t>
            </a:r>
            <a:r>
              <a:rPr lang="en-US" altLang="en-US" b="1" smtClean="0"/>
              <a:t>prove something directly from the definitions,</a:t>
            </a:r>
            <a:r>
              <a:rPr lang="en-US" altLang="en-US" smtClean="0"/>
              <a:t> we will mean that you should restrict yourself to this approach.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However, once a collection of statements has been proved directly from the definitions, another method of proof becomes possible.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The statements in the collection can be used to derive additional results.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900">
                <a:solidFill>
                  <a:schemeClr val="bg1"/>
                </a:solidFill>
              </a:rPr>
              <a:t>Deriving New Mathematics from 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Example 3 – </a:t>
            </a:r>
            <a:r>
              <a:rPr lang="en-US" altLang="en-US" sz="2000" i="1" smtClean="0"/>
              <a:t>Deriving Additional Results about Even and Odd Integers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Suppose that you have already proved the following properties of even and odd integers: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P1) The sum, product, and difference of any two even integers</a:t>
            </a:r>
            <a:r>
              <a:rPr lang="en-US" altLang="en-US" dirty="0"/>
              <a:t> </a:t>
            </a:r>
            <a:r>
              <a:rPr lang="en-US" altLang="en-US" dirty="0" smtClean="0"/>
              <a:t>are even.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P2) The sum and difference of any two odd integers are even.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P3) The product of any two odd integers is odd.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P4) The sum of any odd integer and any even integer is odd.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Example 3 – </a:t>
            </a:r>
            <a:r>
              <a:rPr lang="en-US" altLang="en-US" sz="2000" i="1" smtClean="0"/>
              <a:t>Deriving Additional Results about Even and Odd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US" altLang="en-US" i="1" dirty="0" smtClean="0"/>
                  <a:t>Theorem</a:t>
                </a:r>
                <a:r>
                  <a:rPr lang="en-US" altLang="en-US" dirty="0" smtClean="0"/>
                  <a:t>: if </a:t>
                </a:r>
                <a:r>
                  <a:rPr lang="en-US" altLang="en-US" i="1" dirty="0" smtClean="0"/>
                  <a:t>a</a:t>
                </a:r>
                <a:r>
                  <a:rPr lang="en-US" altLang="en-US" dirty="0" smtClean="0"/>
                  <a:t> is any even integer and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 is any odd integer,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 smtClean="0"/>
                  <a:t> is an integer.</a:t>
                </a:r>
              </a:p>
              <a:p>
                <a:pPr marL="0" indent="0">
                  <a:buFontTx/>
                  <a:buNone/>
                </a:pPr>
                <a:endParaRPr lang="en-US" altLang="en-US" dirty="0"/>
              </a:p>
              <a:p>
                <a:pPr marL="0" indent="0">
                  <a:buFontTx/>
                  <a:buNone/>
                </a:pPr>
                <a:r>
                  <a:rPr lang="en-US" altLang="en-US" i="1" dirty="0" smtClean="0"/>
                  <a:t>Proof</a:t>
                </a:r>
                <a:r>
                  <a:rPr lang="en-US" altLang="en-US" dirty="0" smtClean="0"/>
                  <a:t>: Suppose </a:t>
                </a:r>
                <a:r>
                  <a:rPr lang="en-US" altLang="en-US" i="1" dirty="0" smtClean="0"/>
                  <a:t>a</a:t>
                </a:r>
                <a:r>
                  <a:rPr lang="en-US" altLang="en-US" dirty="0" smtClean="0"/>
                  <a:t> is any even integer and </a:t>
                </a:r>
                <a:r>
                  <a:rPr lang="en-US" altLang="en-US" i="1" dirty="0" smtClean="0"/>
                  <a:t>b</a:t>
                </a:r>
                <a:r>
                  <a:rPr lang="en-US" altLang="en-US" dirty="0" smtClean="0"/>
                  <a:t> is any odd integer.  Then,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i="1" dirty="0" smtClean="0"/>
                  <a:t>b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is odd			by P3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i="1" dirty="0" smtClean="0"/>
                  <a:t>a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is even			by P1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i="1" dirty="0" smtClean="0"/>
                  <a:t>a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+ </a:t>
                </a:r>
                <a:r>
                  <a:rPr lang="en-US" altLang="en-US" i="1" dirty="0" smtClean="0"/>
                  <a:t>b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is odd		by P4, applied to 1 and 2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i="1" dirty="0" smtClean="0"/>
                  <a:t>a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+ </a:t>
                </a:r>
                <a:r>
                  <a:rPr lang="en-US" altLang="en-US" i="1" dirty="0" smtClean="0"/>
                  <a:t>b</a:t>
                </a:r>
                <a:r>
                  <a:rPr lang="en-US" altLang="en-US" baseline="30000" dirty="0" smtClean="0"/>
                  <a:t>2 </a:t>
                </a:r>
                <a:r>
                  <a:rPr lang="en-US" altLang="en-US" dirty="0" smtClean="0"/>
                  <a:t>+1 is even 	by P2, applied to 3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dirty="0" smtClean="0">
                    <a:sym typeface="Symbol" panose="05050102010706020507" pitchFamily="18" charset="2"/>
                  </a:rPr>
                  <a:t></a:t>
                </a:r>
                <a:r>
                  <a:rPr lang="en-US" altLang="en-US" i="1" dirty="0" err="1" smtClean="0">
                    <a:sym typeface="Symbol" panose="05050102010706020507" pitchFamily="18" charset="2"/>
                  </a:rPr>
                  <a:t>k</a:t>
                </a:r>
                <a:r>
                  <a:rPr lang="en-US" altLang="en-US" dirty="0" err="1" smtClean="0">
                    <a:sym typeface="Symbol" panose="05050102010706020507" pitchFamily="18" charset="2"/>
                  </a:rPr>
                  <a:t></a:t>
                </a:r>
                <a:r>
                  <a:rPr lang="en-US" altLang="en-US" b="1" i="1" dirty="0" err="1" smtClean="0">
                    <a:sym typeface="Symbol" panose="05050102010706020507" pitchFamily="18" charset="2"/>
                  </a:rPr>
                  <a:t>Z</a:t>
                </a:r>
                <a:r>
                  <a:rPr lang="en-US" altLang="en-US" dirty="0" smtClean="0">
                    <a:sym typeface="Symbol" panose="05050102010706020507" pitchFamily="18" charset="2"/>
                  </a:rPr>
                  <a:t>: </a:t>
                </a:r>
                <a:r>
                  <a:rPr lang="en-US" altLang="en-US" i="1" dirty="0" smtClean="0"/>
                  <a:t>a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+ </a:t>
                </a:r>
                <a:r>
                  <a:rPr lang="en-US" altLang="en-US" i="1" dirty="0" smtClean="0"/>
                  <a:t>b</a:t>
                </a:r>
                <a:r>
                  <a:rPr lang="en-US" altLang="en-US" baseline="30000" dirty="0" smtClean="0"/>
                  <a:t>2 </a:t>
                </a:r>
                <a:r>
                  <a:rPr lang="en-US" altLang="en-US" dirty="0" smtClean="0"/>
                  <a:t>+1 = 2</a:t>
                </a:r>
                <a:r>
                  <a:rPr lang="en-US" altLang="en-US" i="1" dirty="0" smtClean="0"/>
                  <a:t>k</a:t>
                </a:r>
                <a:r>
                  <a:rPr lang="en-US" altLang="en-US" dirty="0" smtClean="0"/>
                  <a:t>	by </a:t>
                </a:r>
                <a:r>
                  <a:rPr lang="en-US" altLang="en-US" dirty="0" err="1" smtClean="0"/>
                  <a:t>defn</a:t>
                </a:r>
                <a:r>
                  <a:rPr lang="en-US" altLang="en-US" dirty="0" smtClean="0"/>
                  <a:t> of “even”, applied to 4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en-US" dirty="0" smtClean="0">
                    <a:sym typeface="Symbol" panose="05050102010706020507" pitchFamily="18" charset="2"/>
                  </a:rPr>
                  <a:t></a:t>
                </a:r>
                <a:r>
                  <a:rPr lang="en-US" altLang="en-US" i="1" dirty="0" err="1" smtClean="0">
                    <a:sym typeface="Symbol" panose="05050102010706020507" pitchFamily="18" charset="2"/>
                  </a:rPr>
                  <a:t>k</a:t>
                </a:r>
                <a:r>
                  <a:rPr lang="en-US" altLang="en-US" dirty="0" err="1" smtClean="0">
                    <a:sym typeface="Symbol" panose="05050102010706020507" pitchFamily="18" charset="2"/>
                  </a:rPr>
                  <a:t></a:t>
                </a:r>
                <a:r>
                  <a:rPr lang="en-US" altLang="en-US" b="1" i="1" dirty="0" err="1" smtClean="0">
                    <a:sym typeface="Symbol" panose="05050102010706020507" pitchFamily="18" charset="2"/>
                  </a:rPr>
                  <a:t>Z</a:t>
                </a:r>
                <a:r>
                  <a:rPr lang="en-US" altLang="en-US" dirty="0" smtClean="0">
                    <a:sym typeface="Symbol" panose="05050102010706020507" pitchFamily="18" charset="2"/>
                  </a:rPr>
                  <a:t>: (</a:t>
                </a:r>
                <a:r>
                  <a:rPr lang="en-US" altLang="en-US" i="1" dirty="0" smtClean="0"/>
                  <a:t>a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+ </a:t>
                </a:r>
                <a:r>
                  <a:rPr lang="en-US" altLang="en-US" i="1" dirty="0" smtClean="0"/>
                  <a:t>b</a:t>
                </a:r>
                <a:r>
                  <a:rPr lang="en-US" altLang="en-US" baseline="30000" dirty="0" smtClean="0"/>
                  <a:t>2 </a:t>
                </a:r>
                <a:r>
                  <a:rPr lang="en-US" altLang="en-US" dirty="0" smtClean="0"/>
                  <a:t>+1)/2 = </a:t>
                </a:r>
                <a:r>
                  <a:rPr lang="en-US" altLang="en-US" i="1" dirty="0" smtClean="0"/>
                  <a:t>k</a:t>
                </a:r>
                <a:endParaRPr lang="en-US" altLang="en-US" dirty="0" smtClean="0"/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8153400" y="6039592"/>
            <a:ext cx="136525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A </a:t>
            </a:r>
            <a:r>
              <a:rPr lang="en-US" altLang="en-US" b="1" dirty="0" smtClean="0"/>
              <a:t>corollary</a:t>
            </a:r>
            <a:r>
              <a:rPr lang="en-US" altLang="en-US" dirty="0" smtClean="0"/>
              <a:t> is a statement whose truth can be immediately deduced from a theorem that has already been proved.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For example, recall that we know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Then it immediately follows that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b</a:t>
            </a:r>
            <a:r>
              <a:rPr lang="en-US" altLang="en-US" dirty="0" smtClean="0"/>
              <a:t>ecause the double of a number is just its sum with itself.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900">
                <a:solidFill>
                  <a:schemeClr val="bg1"/>
                </a:solidFill>
              </a:rPr>
              <a:t>Deriving New Mathematics from Old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2677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7" y="5110162"/>
            <a:ext cx="82454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Example 1 – </a:t>
            </a:r>
            <a:r>
              <a:rPr lang="en-US" altLang="en-US" sz="2000" i="1" smtClean="0"/>
              <a:t>Determining Whether Numbers Are Rational or Irrational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10/3 a rational number?</a:t>
            </a:r>
            <a:endParaRPr lang="en-US" altLang="en-US" sz="800" dirty="0"/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Yes, 10/3 is a quotient of the integers 10 and 3 and</a:t>
            </a:r>
            <a:br>
              <a:rPr lang="en-US" altLang="en-US" dirty="0" smtClean="0"/>
            </a:br>
            <a:r>
              <a:rPr lang="en-US" altLang="en-US" dirty="0" smtClean="0"/>
              <a:t>	hence is rational.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i="1" dirty="0" smtClean="0"/>
          </a:p>
          <a:p>
            <a:pPr marL="457200" indent="-457200" eaLnBrk="1" hangingPunct="1">
              <a:buFont typeface="+mj-lt"/>
              <a:buAutoNum type="alphaLcPeriod" startAt="2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−5/39 a rational number?</a:t>
            </a:r>
            <a:endParaRPr lang="en-US" altLang="en-US" sz="800" dirty="0"/>
          </a:p>
          <a:p>
            <a:pPr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	Yes, is a quotient of the integers −5 and 39 and hence 	is rational.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 smtClean="0"/>
          </a:p>
          <a:p>
            <a:pPr marL="457200" indent="-457200" eaLnBrk="1" hangingPunct="1">
              <a:buFont typeface="+mj-lt"/>
              <a:buAutoNum type="alphaLcPeriod" startAt="3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0.281 a rational number?	</a:t>
            </a:r>
            <a:endParaRPr lang="en-US" altLang="en-US" sz="80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1400" dirty="0" smtClean="0"/>
              <a:t>	</a:t>
            </a:r>
            <a:r>
              <a:rPr lang="en-US" altLang="en-US" dirty="0" smtClean="0"/>
              <a:t>Yes, 0.281 = 281/1000.</a:t>
            </a:r>
            <a:br>
              <a:rPr lang="en-US" altLang="en-US" dirty="0" smtClean="0"/>
            </a:br>
            <a:endParaRPr lang="en-US" altLang="en-US" dirty="0" smtClean="0"/>
          </a:p>
          <a:p>
            <a:pPr marL="457200" indent="-457200" eaLnBrk="1" hangingPunct="1">
              <a:buFont typeface="+mj-lt"/>
              <a:buAutoNum type="alphaLcPeriod" startAt="4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7 a rational number?</a:t>
            </a:r>
            <a:endParaRPr lang="en-US" altLang="en-US" sz="1400" dirty="0" smtClean="0"/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Yes, 7 = 7/1.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Example 1 – </a:t>
            </a:r>
            <a:r>
              <a:rPr lang="en-US" altLang="en-US" sz="2000" i="1" smtClean="0"/>
              <a:t>Determining Whether Numbers Are Rational or Irrational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eriod" startAt="5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0 a rational number?</a:t>
            </a:r>
            <a:endParaRPr lang="en-US" altLang="en-US" sz="1400" dirty="0"/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Yes, 0 = 0/1.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/>
          </a:p>
          <a:p>
            <a:pPr marL="457200" indent="-457200" eaLnBrk="1" hangingPunct="1">
              <a:buFont typeface="+mj-lt"/>
              <a:buAutoNum type="alphaLcPeriod" startAt="6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2/0 a rational number?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No, 2/0 is not a number (division by 0 is not allowed).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62784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bg1"/>
                </a:solidFill>
              </a:rPr>
              <a:t>Example 1 – </a:t>
            </a:r>
            <a:r>
              <a:rPr lang="en-US" altLang="en-US" sz="2000" i="1" smtClean="0">
                <a:solidFill>
                  <a:schemeClr val="bg1"/>
                </a:solidFill>
              </a:rPr>
              <a:t>Determining Whether Numbers Are Rational or Irrational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eriod" startAt="8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0.12121212… </a:t>
            </a:r>
            <a:r>
              <a:rPr lang="en-US" altLang="en-US" dirty="0" smtClean="0"/>
              <a:t>a rational number (where the digits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dirty="0"/>
              <a:t> </a:t>
            </a:r>
            <a:r>
              <a:rPr lang="en-US" altLang="en-US" dirty="0" smtClean="0"/>
              <a:t>are assumed to repeat forever)?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362200"/>
            <a:ext cx="8229600" cy="426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kern="0" dirty="0"/>
              <a:t>	</a:t>
            </a:r>
            <a:r>
              <a:rPr lang="en-US" altLang="en-US" kern="0" dirty="0" smtClean="0"/>
              <a:t>Yes. Let </a:t>
            </a:r>
            <a:r>
              <a:rPr lang="en-US" alt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0.12121212… </a:t>
            </a:r>
            <a:r>
              <a:rPr lang="en-US" altLang="en-US" kern="0" dirty="0" smtClean="0"/>
              <a:t>Then,                                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    	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 kern="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/>
              <a:t>	</a:t>
            </a:r>
            <a:endParaRPr lang="en-US" altLang="en-US" kern="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kern="0" dirty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kern="0" dirty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	Therefore, </a:t>
            </a:r>
            <a:r>
              <a:rPr lang="en-US" alt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0.12121212… = 12/99</a:t>
            </a:r>
            <a:r>
              <a:rPr lang="en-US" altLang="en-US" kern="0" dirty="0" smtClean="0"/>
              <a:t>, which is a ratio of </a:t>
            </a:r>
            <a:br>
              <a:rPr lang="en-US" altLang="en-US" kern="0" dirty="0" smtClean="0"/>
            </a:br>
            <a:r>
              <a:rPr lang="en-US" altLang="en-US" kern="0" dirty="0" smtClean="0"/>
              <a:t>    	two nonzero integers and thus is a rational number.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2665" y="3066871"/>
            <a:ext cx="5307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99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100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12.12121212… – 0.12121212…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bg1"/>
                </a:solidFill>
              </a:rPr>
              <a:t>Example 1 – </a:t>
            </a:r>
            <a:r>
              <a:rPr lang="en-US" altLang="en-US" sz="2000" i="1" smtClean="0">
                <a:solidFill>
                  <a:schemeClr val="bg1"/>
                </a:solidFill>
              </a:rPr>
              <a:t>Determining Whether Numbers Are Rational or Irrational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eriod" startAt="9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If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are integers and neither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nor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zero, is 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</a:t>
            </a:r>
            <a:r>
              <a:rPr lang="en-US" altLang="en-US" sz="400" dirty="0" smtClean="0"/>
              <a:t> 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m</a:t>
            </a:r>
            <a:r>
              <a:rPr lang="en-US" altLang="en-US" sz="200" i="1" dirty="0" smtClean="0"/>
              <a:t>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 rational number?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Yes, since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are integers, so are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m</a:t>
            </a:r>
            <a:r>
              <a:rPr lang="en-US" altLang="en-US" sz="200" i="1" dirty="0" smtClean="0"/>
              <a:t>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 	(because sums and products of integers are integers).</a:t>
            </a:r>
            <a:br>
              <a:rPr lang="en-US" altLang="en-US" dirty="0" smtClean="0"/>
            </a:br>
            <a:r>
              <a:rPr lang="en-US" altLang="en-US" dirty="0" smtClean="0"/>
              <a:t>   	Also </a:t>
            </a:r>
            <a:r>
              <a:rPr lang="en-US" altLang="en-US" i="1" dirty="0" smtClean="0"/>
              <a:t>m</a:t>
            </a:r>
            <a:r>
              <a:rPr lang="en-US" altLang="en-US" sz="200" i="1" dirty="0" smtClean="0"/>
              <a:t>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anose="05050102010706020507" pitchFamily="18" charset="2"/>
              </a:rPr>
              <a:t></a:t>
            </a:r>
            <a:r>
              <a:rPr lang="en-US" altLang="en-US" dirty="0" smtClean="0"/>
              <a:t> 0 since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anose="05050102010706020507" pitchFamily="18" charset="2"/>
              </a:rPr>
              <a:t></a:t>
            </a:r>
            <a:r>
              <a:rPr lang="en-US" altLang="en-US" dirty="0" smtClean="0"/>
              <a:t> 0 and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anose="05050102010706020507" pitchFamily="18" charset="2"/>
              </a:rPr>
              <a:t> </a:t>
            </a:r>
            <a:r>
              <a:rPr lang="en-US" altLang="en-US" dirty="0" smtClean="0"/>
              <a:t>0. 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2905446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next example shows how to use the method of generalizing from the generic particular to prove a property of rational numbers.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>
                <a:solidFill>
                  <a:schemeClr val="bg1"/>
                </a:solidFill>
              </a:rPr>
              <a:t>Proving Properties of Rational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Prove that the sum of any two rational numbers is rational.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00ADEE"/>
                </a:solidFill>
              </a:rPr>
              <a:t>Solution:</a:t>
            </a:r>
            <a:br>
              <a:rPr lang="en-US" altLang="en-US" smtClean="0">
                <a:solidFill>
                  <a:srgbClr val="00ADEE"/>
                </a:solidFill>
              </a:rPr>
            </a:br>
            <a:r>
              <a:rPr lang="en-US" altLang="en-US" smtClean="0"/>
              <a:t>Begin by mentally or explicitly rewriting the statement to be proved in the form “</a:t>
            </a:r>
            <a:r>
              <a:rPr lang="en-US" altLang="en-US" b="1" smtClean="0">
                <a:sym typeface="Symbol" panose="05050102010706020507" pitchFamily="18" charset="2"/>
              </a:rPr>
              <a:t></a:t>
            </a:r>
            <a:r>
              <a:rPr lang="en-US" altLang="en-US" smtClean="0"/>
              <a:t>______, if ______ then ______.”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b="1" smtClean="0">
              <a:sym typeface="Symbol" panose="05050102010706020507" pitchFamily="18" charset="2"/>
            </a:endParaRP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smtClean="0"/>
              <a:t>Formal Restatement:</a:t>
            </a:r>
            <a:r>
              <a:rPr lang="en-US" altLang="en-US" b="1" smtClean="0">
                <a:solidFill>
                  <a:srgbClr val="00ADEE"/>
                </a:solidFill>
              </a:rPr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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smtClean="0"/>
              <a:t>real numbers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, if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                                   are rational then</a:t>
            </a:r>
            <a:r>
              <a:rPr lang="en-US" altLang="en-US" i="1" smtClean="0"/>
              <a:t> r </a:t>
            </a:r>
            <a:r>
              <a:rPr lang="en-US" altLang="en-US" smtClean="0"/>
              <a:t>+ </a:t>
            </a:r>
            <a:r>
              <a:rPr lang="en-US" altLang="en-US" i="1" smtClean="0"/>
              <a:t>s </a:t>
            </a:r>
            <a:r>
              <a:rPr lang="en-US" altLang="en-US" smtClean="0"/>
              <a:t>is rational.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8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Next ask yourself, “Where am I starting from?” or “What am I supposing?” The answer gives you the starting point, or first sentence, of the proof.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17500" y="20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bg1"/>
                </a:solidFill>
              </a:rPr>
              <a:t>Example 2 –</a:t>
            </a:r>
            <a:r>
              <a:rPr lang="en-US" altLang="en-US" sz="3200" i="1">
                <a:solidFill>
                  <a:schemeClr val="bg1"/>
                </a:solidFill>
              </a:rPr>
              <a:t> A Sum of Rationals Is Rational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382000" cy="52562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smtClean="0"/>
              <a:t>Starting Point:</a:t>
            </a:r>
            <a:r>
              <a:rPr lang="en-US" altLang="en-US" b="1" i="1" smtClean="0"/>
              <a:t> </a:t>
            </a:r>
            <a:r>
              <a:rPr lang="en-US" altLang="en-US" smtClean="0"/>
              <a:t>Suppose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 </a:t>
            </a:r>
            <a:r>
              <a:rPr lang="en-US" altLang="en-US" smtClean="0"/>
              <a:t>are particular but arbitrarily</a:t>
            </a:r>
            <a:br>
              <a:rPr lang="en-US" altLang="en-US" smtClean="0"/>
            </a:br>
            <a:r>
              <a:rPr lang="en-US" altLang="en-US" smtClean="0"/>
              <a:t>                          chosen real numbers such that</a:t>
            </a:r>
            <a:r>
              <a:rPr lang="en-US" altLang="en-US" i="1" smtClean="0"/>
              <a:t> r </a:t>
            </a:r>
            <a:r>
              <a:rPr lang="en-US" altLang="en-US" smtClean="0"/>
              <a:t>and </a:t>
            </a:r>
            <a:r>
              <a:rPr lang="en-US" altLang="en-US" i="1" smtClean="0"/>
              <a:t>s</a:t>
            </a:r>
            <a:r>
              <a:rPr lang="en-US" altLang="en-US" smtClean="0"/>
              <a:t> are</a:t>
            </a:r>
            <a:br>
              <a:rPr lang="en-US" altLang="en-US" smtClean="0"/>
            </a:br>
            <a:r>
              <a:rPr lang="en-US" altLang="en-US" smtClean="0"/>
              <a:t>                          rational; or, more simply, Suppose </a:t>
            </a:r>
            <a:r>
              <a:rPr lang="en-US" altLang="en-US" i="1" smtClean="0"/>
              <a:t>r </a:t>
            </a:r>
            <a:r>
              <a:rPr lang="en-US" altLang="en-US" smtClean="0"/>
              <a:t>and </a:t>
            </a:r>
            <a:r>
              <a:rPr lang="en-US" altLang="en-US" i="1" smtClean="0"/>
              <a:t>s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                        are rational numbers.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8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Then ask yourself, “What must I show to complete the proof?”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smtClean="0"/>
              <a:t>To Show:</a:t>
            </a:r>
            <a:r>
              <a:rPr lang="en-US" altLang="en-US" b="1" i="1" smtClean="0"/>
              <a:t>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is rational.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Finally ask, “How do I get from the starting point to the conclusion?” or “Why must </a:t>
            </a:r>
            <a:r>
              <a:rPr lang="en-US" altLang="en-US" i="1" smtClean="0"/>
              <a:t>r</a:t>
            </a:r>
            <a:r>
              <a:rPr lang="en-US" altLang="en-US" smtClean="0"/>
              <a:t> + </a:t>
            </a:r>
            <a:r>
              <a:rPr lang="en-US" altLang="en-US" i="1" smtClean="0"/>
              <a:t>s</a:t>
            </a:r>
            <a:r>
              <a:rPr lang="en-US" altLang="en-US" smtClean="0"/>
              <a:t> be rational if both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 </a:t>
            </a:r>
            <a:r>
              <a:rPr lang="en-US" altLang="en-US" smtClean="0"/>
              <a:t>are rational?” The answer depends in an essential way on the definition of rational.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Rational numbers are quotients of integers, so to say that  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are rational means that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It follows by substitution that</a:t>
            </a:r>
            <a:endParaRPr lang="en-US" altLang="en-US" sz="1800" smtClean="0">
              <a:solidFill>
                <a:srgbClr val="00ADEE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514600"/>
            <a:ext cx="6667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20383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1604</TotalTime>
  <Words>667</Words>
  <Application>Microsoft Office PowerPoint</Application>
  <PresentationFormat>全屏显示(4:3)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Symbol</vt:lpstr>
      <vt:lpstr>Times New Roman</vt:lpstr>
      <vt:lpstr>McKBAlgP8</vt:lpstr>
      <vt:lpstr>Direct Proof and Counterexample II: Rational Numbers</vt:lpstr>
      <vt:lpstr>Example 1 – Determining Whether Numbers Are Rational or Irrational</vt:lpstr>
      <vt:lpstr>Example 1 – Determining Whether Numbers Are Rational or Irrational</vt:lpstr>
      <vt:lpstr>Example 1 – Determining Whether Numbers Are Rational or Irrational</vt:lpstr>
      <vt:lpstr>Example 1 – Determining Whether Numbers Are Rational or Irrational</vt:lpstr>
      <vt:lpstr>PowerPoint 演示文稿</vt:lpstr>
      <vt:lpstr>PowerPoint 演示文稿</vt:lpstr>
      <vt:lpstr>Example 2 – Solution</vt:lpstr>
      <vt:lpstr>Example 2 – Solution</vt:lpstr>
      <vt:lpstr>Example 2 – Solution</vt:lpstr>
      <vt:lpstr>Example 2 – Solution</vt:lpstr>
      <vt:lpstr>Example 2 – Solution</vt:lpstr>
      <vt:lpstr>Example 2 – Solution</vt:lpstr>
      <vt:lpstr>PowerPoint 演示文稿</vt:lpstr>
      <vt:lpstr>Example 3 – Deriving Additional Results about Even and Odd Integers</vt:lpstr>
      <vt:lpstr>Example 3 – Deriving Additional Results about Even and Odd Integers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388</cp:revision>
  <dcterms:created xsi:type="dcterms:W3CDTF">2010-10-18T10:39:55Z</dcterms:created>
  <dcterms:modified xsi:type="dcterms:W3CDTF">2017-05-25T14:50:31Z</dcterms:modified>
</cp:coreProperties>
</file>