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9"/>
  </p:notesMasterIdLst>
  <p:handoutMasterIdLst>
    <p:handoutMasterId r:id="rId40"/>
  </p:handoutMasterIdLst>
  <p:sldIdLst>
    <p:sldId id="301" r:id="rId2"/>
    <p:sldId id="304" r:id="rId3"/>
    <p:sldId id="305" r:id="rId4"/>
    <p:sldId id="302" r:id="rId5"/>
    <p:sldId id="372" r:id="rId6"/>
    <p:sldId id="306" r:id="rId7"/>
    <p:sldId id="310" r:id="rId8"/>
    <p:sldId id="312" r:id="rId9"/>
    <p:sldId id="309" r:id="rId10"/>
    <p:sldId id="315" r:id="rId11"/>
    <p:sldId id="317" r:id="rId12"/>
    <p:sldId id="318" r:id="rId13"/>
    <p:sldId id="313" r:id="rId14"/>
    <p:sldId id="320" r:id="rId15"/>
    <p:sldId id="322" r:id="rId16"/>
    <p:sldId id="319" r:id="rId17"/>
    <p:sldId id="324" r:id="rId18"/>
    <p:sldId id="323" r:id="rId19"/>
    <p:sldId id="327" r:id="rId20"/>
    <p:sldId id="314" r:id="rId21"/>
    <p:sldId id="329" r:id="rId22"/>
    <p:sldId id="341" r:id="rId23"/>
    <p:sldId id="374" r:id="rId24"/>
    <p:sldId id="343" r:id="rId25"/>
    <p:sldId id="344" r:id="rId26"/>
    <p:sldId id="346" r:id="rId27"/>
    <p:sldId id="347" r:id="rId28"/>
    <p:sldId id="348" r:id="rId29"/>
    <p:sldId id="353" r:id="rId30"/>
    <p:sldId id="354" r:id="rId31"/>
    <p:sldId id="355" r:id="rId32"/>
    <p:sldId id="358" r:id="rId33"/>
    <p:sldId id="330" r:id="rId34"/>
    <p:sldId id="361" r:id="rId35"/>
    <p:sldId id="363" r:id="rId36"/>
    <p:sldId id="359" r:id="rId37"/>
    <p:sldId id="360" r:id="rId38"/>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E"/>
    <a:srgbClr val="CBDB2B"/>
    <a:srgbClr val="16669E"/>
    <a:srgbClr val="E1332A"/>
    <a:srgbClr val="0D7295"/>
    <a:srgbClr val="C7EBFC"/>
    <a:srgbClr val="FFF8AA"/>
    <a:srgbClr val="9E0B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9139" autoAdjust="0"/>
  </p:normalViewPr>
  <p:slideViewPr>
    <p:cSldViewPr>
      <p:cViewPr varScale="1">
        <p:scale>
          <a:sx n="121" d="100"/>
          <a:sy n="121" d="100"/>
        </p:scale>
        <p:origin x="1182" y="10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087668EE-44CE-455F-B947-5FC362D00061}" type="datetimeFigureOut">
              <a:rPr lang="en-US"/>
              <a:pPr>
                <a:defRPr/>
              </a:pPr>
              <a:t>5/25/2017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AE65E7A-4D08-49A5-94DD-358F92B4F65E}" type="slidenum">
              <a:rPr lang="en-US" altLang="en-US"/>
              <a:pPr/>
              <a:t>‹#›</a:t>
            </a:fld>
            <a:endParaRPr lang="en-US" altLang="en-US"/>
          </a:p>
        </p:txBody>
      </p:sp>
    </p:spTree>
    <p:extLst>
      <p:ext uri="{BB962C8B-B14F-4D97-AF65-F5344CB8AC3E}">
        <p14:creationId xmlns:p14="http://schemas.microsoft.com/office/powerpoint/2010/main" val="214492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05E5B08-7177-4BDB-9092-D504BD668193}" type="slidenum">
              <a:rPr lang="en-US" altLang="en-US"/>
              <a:pPr/>
              <a:t>‹#›</a:t>
            </a:fld>
            <a:endParaRPr lang="en-US" altLang="en-US"/>
          </a:p>
        </p:txBody>
      </p:sp>
    </p:spTree>
    <p:extLst>
      <p:ext uri="{BB962C8B-B14F-4D97-AF65-F5344CB8AC3E}">
        <p14:creationId xmlns:p14="http://schemas.microsoft.com/office/powerpoint/2010/main" val="1174304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03666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93509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228600"/>
            <a:ext cx="20828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8600"/>
            <a:ext cx="60960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171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317500" y="203200"/>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47127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64734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208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40386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09285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69765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74329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04787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57955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68871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4" name="Text Box 8"/>
          <p:cNvSpPr txBox="1">
            <a:spLocks noChangeArrowheads="1"/>
          </p:cNvSpPr>
          <p:nvPr/>
        </p:nvSpPr>
        <p:spPr bwMode="auto">
          <a:xfrm>
            <a:off x="7391400" y="6019800"/>
            <a:ext cx="1219200" cy="366713"/>
          </a:xfrm>
          <a:prstGeom prst="rect">
            <a:avLst/>
          </a:prstGeom>
          <a:noFill/>
          <a:ln w="9525">
            <a:noFill/>
            <a:miter lim="800000"/>
            <a:headEnd/>
            <a:tailEnd/>
          </a:ln>
          <a:effectLst/>
        </p:spPr>
        <p:txBody>
          <a:bodyPr>
            <a:spAutoFit/>
          </a:bodyPr>
          <a:lstStyle/>
          <a:p>
            <a:pPr algn="r">
              <a:spcBef>
                <a:spcPct val="50000"/>
              </a:spcBef>
              <a:defRPr/>
            </a:pPr>
            <a:endParaRPr lang="en-US"/>
          </a:p>
        </p:txBody>
      </p:sp>
      <p:sp>
        <p:nvSpPr>
          <p:cNvPr id="1027" name="Rectangle 13"/>
          <p:cNvSpPr>
            <a:spLocks noGrp="1" noChangeArrowheads="1"/>
          </p:cNvSpPr>
          <p:nvPr>
            <p:ph type="body" idx="1"/>
          </p:nvPr>
        </p:nvSpPr>
        <p:spPr bwMode="auto">
          <a:xfrm>
            <a:off x="457200" y="1462088"/>
            <a:ext cx="82296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4110" name="Rectangle 1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4111" name="Rectangle 1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4114" name="Text Box 18"/>
          <p:cNvSpPr txBox="1">
            <a:spLocks noChangeArrowheads="1"/>
          </p:cNvSpPr>
          <p:nvPr/>
        </p:nvSpPr>
        <p:spPr bwMode="auto">
          <a:xfrm>
            <a:off x="8496300" y="6388100"/>
            <a:ext cx="647700" cy="366713"/>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fld id="{05D77BFA-8D17-4037-9305-1FFDF2F012D7}" type="slidenum">
              <a:rPr lang="en-US" altLang="en-US"/>
              <a:pPr eaLnBrk="1" hangingPunct="1">
                <a:spcBef>
                  <a:spcPct val="50000"/>
                </a:spcBef>
              </a:pPr>
              <a:t>‹#›</a:t>
            </a:fld>
            <a:endParaRPr lang="en-US" altLang="en-US"/>
          </a:p>
        </p:txBody>
      </p:sp>
      <p:sp>
        <p:nvSpPr>
          <p:cNvPr id="4115" name="Rectangle 1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endParaRPr lang="en-US"/>
          </a:p>
        </p:txBody>
      </p:sp>
      <p:sp>
        <p:nvSpPr>
          <p:cNvPr id="1032" name="Rectangle 12"/>
          <p:cNvSpPr>
            <a:spLocks noGrp="1" noChangeArrowheads="1"/>
          </p:cNvSpPr>
          <p:nvPr>
            <p:ph type="title"/>
          </p:nvPr>
        </p:nvSpPr>
        <p:spPr bwMode="auto">
          <a:xfrm>
            <a:off x="762000" y="15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 name="Rectangle 9"/>
          <p:cNvSpPr/>
          <p:nvPr userDrawn="1"/>
        </p:nvSpPr>
        <p:spPr>
          <a:xfrm>
            <a:off x="304800" y="384175"/>
            <a:ext cx="8763000" cy="831850"/>
          </a:xfrm>
          <a:prstGeom prst="rect">
            <a:avLst/>
          </a:prstGeom>
          <a:solidFill>
            <a:srgbClr val="16669E"/>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iamond 12"/>
          <p:cNvSpPr/>
          <p:nvPr userDrawn="1"/>
        </p:nvSpPr>
        <p:spPr>
          <a:xfrm>
            <a:off x="12700" y="38100"/>
            <a:ext cx="609600" cy="609600"/>
          </a:xfrm>
          <a:prstGeom prst="diamond">
            <a:avLst/>
          </a:prstGeom>
          <a:solidFill>
            <a:srgbClr val="CBDB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iamond 13"/>
          <p:cNvSpPr/>
          <p:nvPr userDrawn="1"/>
        </p:nvSpPr>
        <p:spPr>
          <a:xfrm>
            <a:off x="127000" y="152400"/>
            <a:ext cx="381000" cy="381000"/>
          </a:xfrm>
          <a:prstGeom prst="diamond">
            <a:avLst/>
          </a:prstGeom>
          <a:solidFill>
            <a:srgbClr val="1666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nLst>
      <p:par>
        <p:cTn id="1" dur="indefinite" restart="never" nodeType="tmRoot"/>
      </p:par>
    </p:tnLst>
  </p:timing>
  <p:txStyles>
    <p:titleStyle>
      <a:lvl1pPr algn="l" rtl="0" eaLnBrk="0" fontAlgn="base" hangingPunct="0">
        <a:spcBef>
          <a:spcPct val="0"/>
        </a:spcBef>
        <a:spcAft>
          <a:spcPct val="0"/>
        </a:spcAft>
        <a:defRPr sz="4000">
          <a:solidFill>
            <a:schemeClr val="tx1"/>
          </a:solidFill>
          <a:latin typeface="+mj-lt"/>
          <a:ea typeface="+mj-ea"/>
          <a:cs typeface="+mj-cs"/>
        </a:defRPr>
      </a:lvl1pPr>
      <a:lvl2pPr algn="l" rtl="0" eaLnBrk="0" fontAlgn="base" hangingPunct="0">
        <a:spcBef>
          <a:spcPct val="0"/>
        </a:spcBef>
        <a:spcAft>
          <a:spcPct val="0"/>
        </a:spcAft>
        <a:defRPr sz="4000">
          <a:solidFill>
            <a:schemeClr val="tx1"/>
          </a:solidFill>
          <a:latin typeface="Arial" pitchFamily="34" charset="0"/>
        </a:defRPr>
      </a:lvl2pPr>
      <a:lvl3pPr algn="l" rtl="0" eaLnBrk="0" fontAlgn="base" hangingPunct="0">
        <a:spcBef>
          <a:spcPct val="0"/>
        </a:spcBef>
        <a:spcAft>
          <a:spcPct val="0"/>
        </a:spcAft>
        <a:defRPr sz="4000">
          <a:solidFill>
            <a:schemeClr val="tx1"/>
          </a:solidFill>
          <a:latin typeface="Arial" pitchFamily="34" charset="0"/>
        </a:defRPr>
      </a:lvl3pPr>
      <a:lvl4pPr algn="l" rtl="0" eaLnBrk="0" fontAlgn="base" hangingPunct="0">
        <a:spcBef>
          <a:spcPct val="0"/>
        </a:spcBef>
        <a:spcAft>
          <a:spcPct val="0"/>
        </a:spcAft>
        <a:defRPr sz="4000">
          <a:solidFill>
            <a:schemeClr val="tx1"/>
          </a:solidFill>
          <a:latin typeface="Arial" pitchFamily="34" charset="0"/>
        </a:defRPr>
      </a:lvl4pPr>
      <a:lvl5pPr algn="l" rtl="0" eaLnBrk="0" fontAlgn="base" hangingPunct="0">
        <a:spcBef>
          <a:spcPct val="0"/>
        </a:spcBef>
        <a:spcAft>
          <a:spcPct val="0"/>
        </a:spcAft>
        <a:defRPr sz="4000">
          <a:solidFill>
            <a:schemeClr val="tx1"/>
          </a:solidFill>
          <a:latin typeface="Arial" pitchFamily="34" charset="0"/>
        </a:defRPr>
      </a:lvl5pPr>
      <a:lvl6pPr marL="457200" algn="l" rtl="0" fontAlgn="base">
        <a:spcBef>
          <a:spcPct val="0"/>
        </a:spcBef>
        <a:spcAft>
          <a:spcPct val="0"/>
        </a:spcAft>
        <a:defRPr sz="4000">
          <a:solidFill>
            <a:schemeClr val="tx1"/>
          </a:solidFill>
          <a:latin typeface="Arial" pitchFamily="34" charset="0"/>
        </a:defRPr>
      </a:lvl6pPr>
      <a:lvl7pPr marL="914400" algn="l" rtl="0" fontAlgn="base">
        <a:spcBef>
          <a:spcPct val="0"/>
        </a:spcBef>
        <a:spcAft>
          <a:spcPct val="0"/>
        </a:spcAft>
        <a:defRPr sz="4000">
          <a:solidFill>
            <a:schemeClr val="tx1"/>
          </a:solidFill>
          <a:latin typeface="Arial" pitchFamily="34" charset="0"/>
        </a:defRPr>
      </a:lvl7pPr>
      <a:lvl8pPr marL="1371600" algn="l" rtl="0" fontAlgn="base">
        <a:spcBef>
          <a:spcPct val="0"/>
        </a:spcBef>
        <a:spcAft>
          <a:spcPct val="0"/>
        </a:spcAft>
        <a:defRPr sz="4000">
          <a:solidFill>
            <a:schemeClr val="tx1"/>
          </a:solidFill>
          <a:latin typeface="Arial" pitchFamily="34" charset="0"/>
        </a:defRPr>
      </a:lvl8pPr>
      <a:lvl9pPr marL="1828800" algn="l" rtl="0" fontAlgn="base">
        <a:spcBef>
          <a:spcPct val="0"/>
        </a:spcBef>
        <a:spcAft>
          <a:spcPct val="0"/>
        </a:spcAft>
        <a:defRPr sz="4000">
          <a:solidFill>
            <a:schemeClr val="tx1"/>
          </a:solidFill>
          <a:latin typeface="Arial" pitchFamily="34"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2950" dirty="0" smtClean="0"/>
              <a:t>Direct Proof and Counterexample I: Introduction</a:t>
            </a:r>
          </a:p>
        </p:txBody>
      </p:sp>
      <p:sp>
        <p:nvSpPr>
          <p:cNvPr id="4099" name="Rectangle 3"/>
          <p:cNvSpPr>
            <a:spLocks noGrp="1" noChangeArrowheads="1"/>
          </p:cNvSpPr>
          <p:nvPr>
            <p:ph type="body" idx="1"/>
          </p:nvPr>
        </p:nvSpPr>
        <p:spPr/>
        <p:txBody>
          <a:bodyPr/>
          <a:lstStyle/>
          <a:p>
            <a:pPr marL="0" indent="0"/>
            <a:r>
              <a:rPr lang="en-US" altLang="en-US" dirty="0" smtClean="0"/>
              <a:t>Both discovery and proof are integral parts of problem solving. When you think you have discovered that a certain statement is true, try to figure out why it is true.</a:t>
            </a:r>
          </a:p>
          <a:p>
            <a:pPr marL="0" indent="0"/>
            <a:endParaRPr lang="en-US" altLang="en-US" i="1" dirty="0" smtClean="0"/>
          </a:p>
          <a:p>
            <a:pPr marL="0" indent="0"/>
            <a:r>
              <a:rPr lang="en-US" altLang="en-US" dirty="0" smtClean="0"/>
              <a:t>If you succeed, you will know that your discovery is genuine. Even if you fail, the process of trying will give you insight into the nature of the problem and may lead to the discovery that the statement is false.</a:t>
            </a:r>
            <a:endParaRPr lang="en-US" altLang="en-US" i="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Proving Existential Statements</a:t>
            </a:r>
          </a:p>
        </p:txBody>
      </p:sp>
      <p:sp>
        <p:nvSpPr>
          <p:cNvPr id="17411" name="Rectangle 3"/>
          <p:cNvSpPr>
            <a:spLocks noGrp="1" noChangeArrowheads="1"/>
          </p:cNvSpPr>
          <p:nvPr>
            <p:ph type="body" idx="1"/>
          </p:nvPr>
        </p:nvSpPr>
        <p:spPr/>
        <p:txBody>
          <a:bodyPr/>
          <a:lstStyle/>
          <a:p>
            <a:pPr marL="0" indent="0"/>
            <a:r>
              <a:rPr lang="en-US" altLang="en-US" smtClean="0"/>
              <a:t>A </a:t>
            </a:r>
            <a:r>
              <a:rPr lang="en-US" altLang="en-US" b="1" smtClean="0"/>
              <a:t>nonconstructive proof of existence </a:t>
            </a:r>
            <a:r>
              <a:rPr lang="en-US" altLang="en-US" smtClean="0"/>
              <a:t>involves showing either (a) that the existence of a value of </a:t>
            </a:r>
            <a:r>
              <a:rPr lang="en-US" altLang="en-US" i="1" smtClean="0"/>
              <a:t>x</a:t>
            </a:r>
            <a:r>
              <a:rPr lang="en-US" altLang="en-US" smtClean="0"/>
              <a:t> that makes </a:t>
            </a:r>
            <a:r>
              <a:rPr lang="en-US" altLang="en-US" i="1" smtClean="0"/>
              <a:t>Q</a:t>
            </a:r>
            <a:r>
              <a:rPr lang="en-US" altLang="en-US" smtClean="0"/>
              <a:t>(</a:t>
            </a:r>
            <a:r>
              <a:rPr lang="en-US" altLang="en-US" i="1" smtClean="0"/>
              <a:t>x</a:t>
            </a:r>
            <a:r>
              <a:rPr lang="en-US" altLang="en-US" smtClean="0"/>
              <a:t>) true is guaranteed by an axiom or a previously proved theorem or (b) that the assumption that there is no such </a:t>
            </a:r>
            <a:r>
              <a:rPr lang="en-US" altLang="en-US" i="1" smtClean="0"/>
              <a:t>x</a:t>
            </a:r>
            <a:r>
              <a:rPr lang="en-US" altLang="en-US" smtClean="0"/>
              <a:t> leads to a contradiction.</a:t>
            </a:r>
          </a:p>
          <a:p>
            <a:pPr marL="0" indent="0"/>
            <a:endParaRPr lang="en-US" altLang="en-US" smtClean="0"/>
          </a:p>
          <a:p>
            <a:pPr marL="0" indent="0"/>
            <a:r>
              <a:rPr lang="en-US" altLang="en-US" smtClean="0"/>
              <a:t>The disadvantage of a nonconstructive proof is that it may give virtually no clue about where or how </a:t>
            </a:r>
            <a:r>
              <a:rPr lang="en-US" altLang="en-US" i="1" smtClean="0"/>
              <a:t>x</a:t>
            </a:r>
            <a:r>
              <a:rPr lang="en-US" altLang="en-US" smtClean="0"/>
              <a:t> may be found.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z="2700" smtClean="0"/>
              <a:t>Disproving Universal Statements by Counterexample</a:t>
            </a:r>
          </a:p>
        </p:txBody>
      </p:sp>
      <p:sp>
        <p:nvSpPr>
          <p:cNvPr id="19459" name="Rectangle 3"/>
          <p:cNvSpPr>
            <a:spLocks noGrp="1" noChangeArrowheads="1"/>
          </p:cNvSpPr>
          <p:nvPr>
            <p:ph type="body" idx="1"/>
          </p:nvPr>
        </p:nvSpPr>
        <p:spPr/>
        <p:txBody>
          <a:bodyPr/>
          <a:lstStyle/>
          <a:p>
            <a:pPr marL="0" indent="0"/>
            <a:r>
              <a:rPr lang="en-US" altLang="en-US" smtClean="0"/>
              <a:t>To disprove a statement means to show that it is false. Consider the question of disproving a statement of the form</a:t>
            </a:r>
          </a:p>
          <a:p>
            <a:pPr marL="0" indent="0"/>
            <a:endParaRPr lang="en-US" altLang="en-US" smtClean="0"/>
          </a:p>
          <a:p>
            <a:pPr marL="0" indent="0"/>
            <a:r>
              <a:rPr lang="en-US" altLang="en-US" smtClean="0"/>
              <a:t>                        </a:t>
            </a:r>
            <a:r>
              <a:rPr lang="en-US" altLang="en-US" b="1" smtClean="0">
                <a:sym typeface="Symbol" panose="05050102010706020507" pitchFamily="18" charset="2"/>
              </a:rPr>
              <a:t></a:t>
            </a:r>
            <a:r>
              <a:rPr lang="en-US" altLang="en-US" i="1" smtClean="0"/>
              <a:t>x</a:t>
            </a:r>
            <a:r>
              <a:rPr lang="en-US" altLang="en-US" smtClean="0"/>
              <a:t> in </a:t>
            </a:r>
            <a:r>
              <a:rPr lang="en-US" altLang="en-US" i="1" smtClean="0"/>
              <a:t>D</a:t>
            </a:r>
            <a:r>
              <a:rPr lang="en-US" altLang="en-US" smtClean="0"/>
              <a:t>, if </a:t>
            </a:r>
            <a:r>
              <a:rPr lang="en-US" altLang="en-US" i="1" smtClean="0"/>
              <a:t>P</a:t>
            </a:r>
            <a:r>
              <a:rPr lang="en-US" altLang="en-US" smtClean="0"/>
              <a:t>(</a:t>
            </a:r>
            <a:r>
              <a:rPr lang="en-US" altLang="en-US" i="1" smtClean="0"/>
              <a:t>x</a:t>
            </a:r>
            <a:r>
              <a:rPr lang="en-US" altLang="en-US" smtClean="0"/>
              <a:t>) then </a:t>
            </a:r>
            <a:r>
              <a:rPr lang="en-US" altLang="en-US" i="1" smtClean="0"/>
              <a:t>Q</a:t>
            </a:r>
            <a:r>
              <a:rPr lang="en-US" altLang="en-US" smtClean="0"/>
              <a:t>(</a:t>
            </a:r>
            <a:r>
              <a:rPr lang="en-US" altLang="en-US" i="1" smtClean="0"/>
              <a:t>x</a:t>
            </a:r>
            <a:r>
              <a:rPr lang="en-US" altLang="en-US" smtClean="0"/>
              <a:t>).</a:t>
            </a:r>
          </a:p>
          <a:p>
            <a:pPr marL="0" indent="0"/>
            <a:endParaRPr lang="en-US" altLang="en-US" smtClean="0"/>
          </a:p>
          <a:p>
            <a:pPr marL="0" indent="0"/>
            <a:r>
              <a:rPr lang="en-US" altLang="en-US" smtClean="0"/>
              <a:t>Showing that this statement is false is equivalent to showing that its negation is true. The negation of the statement is existential:</a:t>
            </a:r>
          </a:p>
          <a:p>
            <a:pPr marL="0" indent="0"/>
            <a:endParaRPr lang="en-US" altLang="en-US" smtClean="0"/>
          </a:p>
          <a:p>
            <a:pPr marL="0" indent="0"/>
            <a:r>
              <a:rPr lang="en-US" altLang="en-US" smtClean="0"/>
              <a:t>                   ∃</a:t>
            </a:r>
            <a:r>
              <a:rPr lang="en-US" altLang="en-US" i="1" smtClean="0"/>
              <a:t>x</a:t>
            </a:r>
            <a:r>
              <a:rPr lang="en-US" altLang="en-US" smtClean="0"/>
              <a:t> in </a:t>
            </a:r>
            <a:r>
              <a:rPr lang="en-US" altLang="en-US" i="1" smtClean="0"/>
              <a:t>D</a:t>
            </a:r>
            <a:r>
              <a:rPr lang="en-US" altLang="en-US" smtClean="0"/>
              <a:t> such that </a:t>
            </a:r>
            <a:r>
              <a:rPr lang="en-US" altLang="en-US" i="1" smtClean="0"/>
              <a:t>P</a:t>
            </a:r>
            <a:r>
              <a:rPr lang="en-US" altLang="en-US" smtClean="0"/>
              <a:t>(</a:t>
            </a:r>
            <a:r>
              <a:rPr lang="en-US" altLang="en-US" i="1" smtClean="0"/>
              <a:t>x</a:t>
            </a:r>
            <a:r>
              <a:rPr lang="en-US" altLang="en-US" smtClean="0"/>
              <a:t>) and not </a:t>
            </a:r>
            <a:r>
              <a:rPr lang="en-US" altLang="en-US" i="1" smtClean="0"/>
              <a:t>Q</a:t>
            </a:r>
            <a:r>
              <a:rPr lang="en-US" altLang="en-US" smtClean="0"/>
              <a:t>(</a:t>
            </a:r>
            <a:r>
              <a:rPr lang="en-US" altLang="en-US" i="1" smtClean="0"/>
              <a:t>x</a:t>
            </a:r>
            <a:r>
              <a:rPr lang="en-US" altLang="en-US" smtClean="0"/>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a:lstStyle/>
          <a:p>
            <a:pPr marL="0" indent="0"/>
            <a:r>
              <a:rPr lang="en-US" altLang="en-US" smtClean="0"/>
              <a:t>But to show that an existential statement is true, we generally give an example, and because the example is used to show that the original statement is false, we call it a </a:t>
            </a:r>
            <a:r>
              <a:rPr lang="en-US" altLang="en-US" i="1" smtClean="0"/>
              <a:t>counterexample</a:t>
            </a:r>
            <a:r>
              <a:rPr lang="en-US" altLang="en-US" smtClean="0"/>
              <a:t>. Thus the method of disproof by </a:t>
            </a:r>
            <a:r>
              <a:rPr lang="en-US" altLang="en-US" i="1" smtClean="0"/>
              <a:t>counterexample</a:t>
            </a:r>
            <a:r>
              <a:rPr lang="en-US" altLang="en-US" smtClean="0"/>
              <a:t> can be written as follows:</a:t>
            </a:r>
          </a:p>
        </p:txBody>
      </p:sp>
      <p:pic>
        <p:nvPicPr>
          <p:cNvPr id="2048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86200"/>
            <a:ext cx="8251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title"/>
          </p:nvPr>
        </p:nvSpPr>
        <p:spPr/>
        <p:txBody>
          <a:bodyPr/>
          <a:lstStyle/>
          <a:p>
            <a:pPr eaLnBrk="1" hangingPunct="1"/>
            <a:r>
              <a:rPr lang="en-US" altLang="en-US" sz="2700" smtClean="0"/>
              <a:t>Disproving Universal Statements by Counterexample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3400" smtClean="0"/>
              <a:t>Example 4 – </a:t>
            </a:r>
            <a:r>
              <a:rPr lang="en-US" altLang="en-US" sz="3400" i="1" smtClean="0"/>
              <a:t>Disproof by Counterexample</a:t>
            </a:r>
          </a:p>
        </p:txBody>
      </p:sp>
      <p:sp>
        <p:nvSpPr>
          <p:cNvPr id="125955" name="Rectangle 3"/>
          <p:cNvSpPr>
            <a:spLocks noGrp="1" noChangeArrowheads="1"/>
          </p:cNvSpPr>
          <p:nvPr>
            <p:ph type="body" idx="1"/>
          </p:nvPr>
        </p:nvSpPr>
        <p:spPr/>
        <p:txBody>
          <a:bodyPr/>
          <a:lstStyle/>
          <a:p>
            <a:pPr marL="0" indent="0" eaLnBrk="1" hangingPunct="1">
              <a:tabLst>
                <a:tab pos="457200" algn="l"/>
                <a:tab pos="1371600" algn="l"/>
                <a:tab pos="1547813" algn="l"/>
              </a:tabLst>
            </a:pPr>
            <a:r>
              <a:rPr lang="en-US" altLang="en-US" smtClean="0"/>
              <a:t>Disprove the following statement by finding a counterexample:</a:t>
            </a:r>
          </a:p>
          <a:p>
            <a:pPr marL="0" indent="0" eaLnBrk="1" hangingPunct="1">
              <a:tabLst>
                <a:tab pos="457200" algn="l"/>
                <a:tab pos="1371600" algn="l"/>
                <a:tab pos="1547813" algn="l"/>
              </a:tabLst>
            </a:pPr>
            <a:r>
              <a:rPr lang="en-US" altLang="en-US" smtClean="0"/>
              <a:t>          </a:t>
            </a:r>
            <a:r>
              <a:rPr lang="en-US" altLang="en-US" b="1" smtClean="0">
                <a:sym typeface="Symbol" panose="05050102010706020507" pitchFamily="18" charset="2"/>
              </a:rPr>
              <a:t></a:t>
            </a:r>
            <a:r>
              <a:rPr lang="en-US" altLang="en-US" smtClean="0"/>
              <a:t> real numbers </a:t>
            </a:r>
            <a:r>
              <a:rPr lang="en-US" altLang="en-US" i="1" smtClean="0"/>
              <a:t>a</a:t>
            </a:r>
            <a:r>
              <a:rPr lang="en-US" altLang="en-US" smtClean="0"/>
              <a:t> and </a:t>
            </a:r>
            <a:r>
              <a:rPr lang="en-US" altLang="en-US" i="1" smtClean="0"/>
              <a:t>b</a:t>
            </a:r>
            <a:r>
              <a:rPr lang="en-US" altLang="en-US" smtClean="0"/>
              <a:t>, if </a:t>
            </a:r>
            <a:r>
              <a:rPr lang="en-US" altLang="en-US" i="1" smtClean="0"/>
              <a:t>a</a:t>
            </a:r>
            <a:r>
              <a:rPr lang="en-US" altLang="en-US" baseline="30000" smtClean="0"/>
              <a:t>2</a:t>
            </a:r>
            <a:r>
              <a:rPr lang="en-US" altLang="en-US" smtClean="0"/>
              <a:t> = </a:t>
            </a:r>
            <a:r>
              <a:rPr lang="en-US" altLang="en-US" i="1" smtClean="0"/>
              <a:t>b</a:t>
            </a:r>
            <a:r>
              <a:rPr lang="en-US" altLang="en-US" baseline="30000" smtClean="0"/>
              <a:t>2</a:t>
            </a:r>
            <a:r>
              <a:rPr lang="en-US" altLang="en-US" smtClean="0"/>
              <a:t> then </a:t>
            </a:r>
            <a:r>
              <a:rPr lang="en-US" altLang="en-US" i="1" smtClean="0"/>
              <a:t>a</a:t>
            </a:r>
            <a:r>
              <a:rPr lang="en-US" altLang="en-US" smtClean="0"/>
              <a:t> = </a:t>
            </a:r>
            <a:r>
              <a:rPr lang="en-US" altLang="en-US" i="1" smtClean="0"/>
              <a:t>b</a:t>
            </a:r>
            <a:r>
              <a:rPr lang="en-US" altLang="en-US" smtClean="0"/>
              <a:t>.</a:t>
            </a:r>
          </a:p>
          <a:p>
            <a:pPr marL="0" indent="0" eaLnBrk="1" hangingPunct="1">
              <a:tabLst>
                <a:tab pos="457200" algn="l"/>
                <a:tab pos="1371600" algn="l"/>
                <a:tab pos="1547813" algn="l"/>
              </a:tabLst>
            </a:pPr>
            <a:endParaRPr lang="en-US" altLang="en-US" smtClean="0">
              <a:solidFill>
                <a:srgbClr val="00ADEE"/>
              </a:solidFill>
            </a:endParaRPr>
          </a:p>
          <a:p>
            <a:pPr marL="0" indent="0" eaLnBrk="1" hangingPunct="1">
              <a:tabLst>
                <a:tab pos="457200" algn="l"/>
                <a:tab pos="1371600" algn="l"/>
                <a:tab pos="1547813" algn="l"/>
              </a:tabLst>
            </a:pPr>
            <a:r>
              <a:rPr lang="en-US" altLang="en-US" smtClean="0">
                <a:solidFill>
                  <a:srgbClr val="00ADEE"/>
                </a:solidFill>
              </a:rPr>
              <a:t>Solution:</a:t>
            </a:r>
          </a:p>
          <a:p>
            <a:pPr marL="0" indent="0">
              <a:tabLst>
                <a:tab pos="457200" algn="l"/>
                <a:tab pos="1371600" algn="l"/>
                <a:tab pos="1547813" algn="l"/>
              </a:tabLst>
            </a:pPr>
            <a:r>
              <a:rPr lang="en-US" altLang="en-US" smtClean="0"/>
              <a:t>To disprove this statement, you need to find real numbers </a:t>
            </a:r>
            <a:r>
              <a:rPr lang="en-US" altLang="en-US" i="1" smtClean="0"/>
              <a:t>a</a:t>
            </a:r>
            <a:r>
              <a:rPr lang="en-US" altLang="en-US" smtClean="0"/>
              <a:t> and </a:t>
            </a:r>
            <a:r>
              <a:rPr lang="en-US" altLang="en-US" i="1" smtClean="0"/>
              <a:t>b</a:t>
            </a:r>
            <a:r>
              <a:rPr lang="en-US" altLang="en-US" smtClean="0"/>
              <a:t> such that the hypothesis </a:t>
            </a:r>
            <a:r>
              <a:rPr lang="en-US" altLang="en-US" i="1" smtClean="0"/>
              <a:t>a</a:t>
            </a:r>
            <a:r>
              <a:rPr lang="en-US" altLang="en-US" baseline="30000" smtClean="0"/>
              <a:t>2</a:t>
            </a:r>
            <a:r>
              <a:rPr lang="en-US" altLang="en-US" smtClean="0"/>
              <a:t> = </a:t>
            </a:r>
            <a:r>
              <a:rPr lang="en-US" altLang="en-US" i="1" smtClean="0"/>
              <a:t>b</a:t>
            </a:r>
            <a:r>
              <a:rPr lang="en-US" altLang="en-US" baseline="30000" smtClean="0"/>
              <a:t>2</a:t>
            </a:r>
            <a:r>
              <a:rPr lang="en-US" altLang="en-US" smtClean="0"/>
              <a:t> is true and the conclusion </a:t>
            </a:r>
            <a:r>
              <a:rPr lang="en-US" altLang="en-US" i="1" smtClean="0"/>
              <a:t>a</a:t>
            </a:r>
            <a:r>
              <a:rPr lang="en-US" altLang="en-US" smtClean="0"/>
              <a:t> = </a:t>
            </a:r>
            <a:r>
              <a:rPr lang="en-US" altLang="en-US" i="1" smtClean="0"/>
              <a:t>b</a:t>
            </a:r>
            <a:r>
              <a:rPr lang="en-US" altLang="en-US" smtClean="0"/>
              <a:t> is false. </a:t>
            </a:r>
          </a:p>
          <a:p>
            <a:pPr marL="0" indent="0">
              <a:tabLst>
                <a:tab pos="457200" algn="l"/>
                <a:tab pos="1371600" algn="l"/>
                <a:tab pos="1547813" algn="l"/>
              </a:tabLst>
            </a:pPr>
            <a:endParaRPr lang="en-US" altLang="en-US" smtClean="0"/>
          </a:p>
          <a:p>
            <a:pPr marL="0" indent="0">
              <a:tabLst>
                <a:tab pos="457200" algn="l"/>
                <a:tab pos="1371600" algn="l"/>
                <a:tab pos="1547813" algn="l"/>
              </a:tabLst>
            </a:pPr>
            <a:r>
              <a:rPr lang="en-US" altLang="en-US" smtClean="0"/>
              <a:t>The fact that both positive and negative integers have positive squares helps in the search.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3" end="3"/>
                                            </p:txEl>
                                          </p:spTgt>
                                        </p:tgtEl>
                                        <p:attrNameLst>
                                          <p:attrName>style.visibility</p:attrName>
                                        </p:attrNameLst>
                                      </p:cBhvr>
                                      <p:to>
                                        <p:strVal val="visible"/>
                                      </p:to>
                                    </p:set>
                                    <p:animEffect transition="in" filter="fade">
                                      <p:cBhvr>
                                        <p:cTn id="7" dur="1000"/>
                                        <p:tgtEl>
                                          <p:spTgt spid="125955">
                                            <p:txEl>
                                              <p:pRg st="3" end="3"/>
                                            </p:txEl>
                                          </p:spTgt>
                                        </p:tgtEl>
                                      </p:cBhvr>
                                    </p:animEffect>
                                    <p:anim calcmode="lin" valueType="num">
                                      <p:cBhvr>
                                        <p:cTn id="8" dur="1000" fill="hold"/>
                                        <p:tgtEl>
                                          <p:spTgt spid="125955">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xEl>
                                              <p:pRg st="4" end="4"/>
                                            </p:txEl>
                                          </p:spTgt>
                                        </p:tgtEl>
                                        <p:attrNameLst>
                                          <p:attrName>style.visibility</p:attrName>
                                        </p:attrNameLst>
                                      </p:cBhvr>
                                      <p:to>
                                        <p:strVal val="visible"/>
                                      </p:to>
                                    </p:set>
                                    <p:animEffect transition="in" filter="fade">
                                      <p:cBhvr>
                                        <p:cTn id="13" dur="1000"/>
                                        <p:tgtEl>
                                          <p:spTgt spid="125955">
                                            <p:txEl>
                                              <p:pRg st="4" end="4"/>
                                            </p:txEl>
                                          </p:spTgt>
                                        </p:tgtEl>
                                      </p:cBhvr>
                                    </p:animEffect>
                                    <p:anim calcmode="lin" valueType="num">
                                      <p:cBhvr>
                                        <p:cTn id="14" dur="10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5955">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25955">
                                            <p:txEl>
                                              <p:pRg st="6" end="6"/>
                                            </p:txEl>
                                          </p:spTgt>
                                        </p:tgtEl>
                                        <p:attrNameLst>
                                          <p:attrName>style.visibility</p:attrName>
                                        </p:attrNameLst>
                                      </p:cBhvr>
                                      <p:to>
                                        <p:strVal val="visible"/>
                                      </p:to>
                                    </p:set>
                                    <p:animEffect transition="in" filter="fade">
                                      <p:cBhvr>
                                        <p:cTn id="21" dur="1000"/>
                                        <p:tgtEl>
                                          <p:spTgt spid="125955">
                                            <p:txEl>
                                              <p:pRg st="6" end="6"/>
                                            </p:txEl>
                                          </p:spTgt>
                                        </p:tgtEl>
                                      </p:cBhvr>
                                    </p:animEffect>
                                    <p:anim calcmode="lin" valueType="num">
                                      <p:cBhvr>
                                        <p:cTn id="22" dur="10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5955">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595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Example 4 – </a:t>
            </a:r>
            <a:r>
              <a:rPr lang="en-US" altLang="en-US" i="1" smtClean="0"/>
              <a:t>Solution</a:t>
            </a:r>
          </a:p>
        </p:txBody>
      </p:sp>
      <p:sp>
        <p:nvSpPr>
          <p:cNvPr id="22531" name="Rectangle 3"/>
          <p:cNvSpPr>
            <a:spLocks noGrp="1" noChangeArrowheads="1"/>
          </p:cNvSpPr>
          <p:nvPr>
            <p:ph type="body" idx="1"/>
          </p:nvPr>
        </p:nvSpPr>
        <p:spPr/>
        <p:txBody>
          <a:bodyPr/>
          <a:lstStyle/>
          <a:p>
            <a:pPr marL="0" indent="0"/>
            <a:r>
              <a:rPr lang="en-US" altLang="en-US" smtClean="0"/>
              <a:t>If you flip through some possibilities in your mind, you will quickly see that 1 and –1 will work (or 2 and –2, or 0.5 and –0.5, and so forth).</a:t>
            </a:r>
          </a:p>
        </p:txBody>
      </p:sp>
      <p:sp>
        <p:nvSpPr>
          <p:cNvPr id="22532"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pic>
        <p:nvPicPr>
          <p:cNvPr id="225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00" y="3124200"/>
            <a:ext cx="8064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Proving Universal Statements</a:t>
            </a:r>
          </a:p>
        </p:txBody>
      </p:sp>
      <p:sp>
        <p:nvSpPr>
          <p:cNvPr id="24579" name="Rectangle 3"/>
          <p:cNvSpPr>
            <a:spLocks noGrp="1" noChangeArrowheads="1"/>
          </p:cNvSpPr>
          <p:nvPr>
            <p:ph type="body" idx="1"/>
          </p:nvPr>
        </p:nvSpPr>
        <p:spPr/>
        <p:txBody>
          <a:bodyPr/>
          <a:lstStyle/>
          <a:p>
            <a:pPr marL="0" indent="0"/>
            <a:r>
              <a:rPr lang="en-US" altLang="en-US" smtClean="0"/>
              <a:t>The vast majority of mathematical statements to be proved are universal. In discussing how to prove such statements, it is helpful to imagine them in a standard form:</a:t>
            </a:r>
            <a:br>
              <a:rPr lang="en-US" altLang="en-US" smtClean="0"/>
            </a:br>
            <a:endParaRPr lang="en-US" altLang="en-US" smtClean="0"/>
          </a:p>
          <a:p>
            <a:pPr marL="0" indent="0"/>
            <a:r>
              <a:rPr lang="en-US" altLang="en-US" smtClean="0"/>
              <a:t>                          </a:t>
            </a:r>
            <a:r>
              <a:rPr lang="en-US" altLang="en-US" b="1" smtClean="0">
                <a:sym typeface="Symbol" panose="05050102010706020507" pitchFamily="18" charset="2"/>
              </a:rPr>
              <a:t></a:t>
            </a:r>
            <a:r>
              <a:rPr lang="en-US" altLang="en-US" i="1" smtClean="0"/>
              <a:t>x</a:t>
            </a:r>
            <a:r>
              <a:rPr lang="en-US" altLang="en-US" smtClean="0"/>
              <a:t> </a:t>
            </a:r>
            <a:r>
              <a:rPr lang="en-US" altLang="en-US" smtClean="0">
                <a:sym typeface="Symbol" panose="05050102010706020507" pitchFamily="18" charset="2"/>
              </a:rPr>
              <a:t></a:t>
            </a:r>
            <a:r>
              <a:rPr lang="en-US" altLang="en-US" smtClean="0"/>
              <a:t> </a:t>
            </a:r>
            <a:r>
              <a:rPr lang="en-US" altLang="en-US" i="1" smtClean="0"/>
              <a:t>D</a:t>
            </a:r>
            <a:r>
              <a:rPr lang="en-US" altLang="en-US" smtClean="0"/>
              <a:t>, if </a:t>
            </a:r>
            <a:r>
              <a:rPr lang="en-US" altLang="en-US" i="1" smtClean="0"/>
              <a:t>P</a:t>
            </a:r>
            <a:r>
              <a:rPr lang="en-US" altLang="en-US" smtClean="0"/>
              <a:t>(</a:t>
            </a:r>
            <a:r>
              <a:rPr lang="en-US" altLang="en-US" i="1" smtClean="0"/>
              <a:t>x</a:t>
            </a:r>
            <a:r>
              <a:rPr lang="en-US" altLang="en-US" smtClean="0"/>
              <a:t>) then </a:t>
            </a:r>
            <a:r>
              <a:rPr lang="en-US" altLang="en-US" i="1" smtClean="0"/>
              <a:t>Q</a:t>
            </a:r>
            <a:r>
              <a:rPr lang="en-US" altLang="en-US" smtClean="0"/>
              <a:t>(</a:t>
            </a:r>
            <a:r>
              <a:rPr lang="en-US" altLang="en-US" i="1" smtClean="0"/>
              <a:t>x</a:t>
            </a:r>
            <a:r>
              <a:rPr lang="en-US" altLang="en-US" smtClean="0"/>
              <a:t>).</a:t>
            </a:r>
          </a:p>
          <a:p>
            <a:pPr marL="0" indent="0"/>
            <a:endParaRPr lang="en-US" altLang="en-US" smtClean="0"/>
          </a:p>
          <a:p>
            <a:pPr marL="0" indent="0"/>
            <a:r>
              <a:rPr lang="en-US" altLang="en-US" smtClean="0"/>
              <a:t>When </a:t>
            </a:r>
            <a:r>
              <a:rPr lang="en-US" altLang="en-US" i="1" smtClean="0"/>
              <a:t>D</a:t>
            </a:r>
            <a:r>
              <a:rPr lang="en-US" altLang="en-US" smtClean="0"/>
              <a:t> is finite or when only a finite number of elements satisfy </a:t>
            </a:r>
            <a:r>
              <a:rPr lang="en-US" altLang="en-US" i="1" smtClean="0"/>
              <a:t>P</a:t>
            </a:r>
            <a:r>
              <a:rPr lang="en-US" altLang="en-US" smtClean="0"/>
              <a:t>(</a:t>
            </a:r>
            <a:r>
              <a:rPr lang="en-US" altLang="en-US" i="1" smtClean="0"/>
              <a:t>x</a:t>
            </a:r>
            <a:r>
              <a:rPr lang="en-US" altLang="en-US" smtClean="0"/>
              <a:t>), such a statement can be proved by the method of exhaustion.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600" smtClean="0"/>
              <a:t>Example 5 – </a:t>
            </a:r>
            <a:r>
              <a:rPr lang="en-US" altLang="en-US" sz="3600" i="1" smtClean="0"/>
              <a:t>The Method of Exhaustion</a:t>
            </a:r>
          </a:p>
        </p:txBody>
      </p:sp>
      <p:sp>
        <p:nvSpPr>
          <p:cNvPr id="125955" name="Rectangle 3"/>
          <p:cNvSpPr>
            <a:spLocks noGrp="1" noChangeArrowheads="1"/>
          </p:cNvSpPr>
          <p:nvPr>
            <p:ph type="body" idx="1"/>
          </p:nvPr>
        </p:nvSpPr>
        <p:spPr/>
        <p:txBody>
          <a:bodyPr/>
          <a:lstStyle/>
          <a:p>
            <a:pPr marL="0" indent="0" eaLnBrk="1" hangingPunct="1">
              <a:tabLst>
                <a:tab pos="457200" algn="l"/>
                <a:tab pos="1371600" algn="l"/>
                <a:tab pos="1547813" algn="l"/>
              </a:tabLst>
            </a:pPr>
            <a:r>
              <a:rPr lang="en-US" altLang="en-US" smtClean="0"/>
              <a:t>Use the method of exhaustion to prove the following statement:</a:t>
            </a:r>
          </a:p>
          <a:p>
            <a:pPr marL="0" indent="0">
              <a:tabLst>
                <a:tab pos="457200" algn="l"/>
                <a:tab pos="1371600" algn="l"/>
                <a:tab pos="1547813" algn="l"/>
              </a:tabLst>
            </a:pPr>
            <a:r>
              <a:rPr lang="en-US" altLang="en-US" smtClean="0"/>
              <a:t/>
            </a:r>
            <a:br>
              <a:rPr lang="en-US" altLang="en-US" smtClean="0"/>
            </a:br>
            <a:r>
              <a:rPr lang="en-US" altLang="en-US" smtClean="0"/>
              <a:t>    </a:t>
            </a:r>
            <a:r>
              <a:rPr lang="en-US" altLang="en-US" b="1" smtClean="0">
                <a:sym typeface="Symbol" panose="05050102010706020507" pitchFamily="18" charset="2"/>
              </a:rPr>
              <a:t></a:t>
            </a:r>
            <a:r>
              <a:rPr lang="en-US" altLang="en-US" i="1" smtClean="0"/>
              <a:t>n</a:t>
            </a:r>
            <a:r>
              <a:rPr lang="en-US" altLang="en-US" smtClean="0"/>
              <a:t> ∈ </a:t>
            </a:r>
            <a:r>
              <a:rPr lang="en-US" altLang="en-US" b="1" i="1" smtClean="0"/>
              <a:t>Z</a:t>
            </a:r>
            <a:r>
              <a:rPr lang="en-US" altLang="en-US" smtClean="0"/>
              <a:t>, if </a:t>
            </a:r>
            <a:r>
              <a:rPr lang="en-US" altLang="en-US" i="1" smtClean="0"/>
              <a:t>n</a:t>
            </a:r>
            <a:r>
              <a:rPr lang="en-US" altLang="en-US" smtClean="0"/>
              <a:t> is even and 4 ≤ </a:t>
            </a:r>
            <a:r>
              <a:rPr lang="en-US" altLang="en-US" i="1" smtClean="0"/>
              <a:t>n</a:t>
            </a:r>
            <a:r>
              <a:rPr lang="en-US" altLang="en-US" smtClean="0"/>
              <a:t> ≤ 26, then </a:t>
            </a:r>
            <a:r>
              <a:rPr lang="en-US" altLang="en-US" i="1" smtClean="0"/>
              <a:t>n</a:t>
            </a:r>
            <a:r>
              <a:rPr lang="en-US" altLang="en-US" smtClean="0"/>
              <a:t> can be written </a:t>
            </a:r>
            <a:br>
              <a:rPr lang="en-US" altLang="en-US" smtClean="0"/>
            </a:br>
            <a:r>
              <a:rPr lang="en-US" altLang="en-US" smtClean="0"/>
              <a:t>    as a sum of two prime numbers.</a:t>
            </a:r>
          </a:p>
          <a:p>
            <a:pPr marL="0" indent="0">
              <a:tabLst>
                <a:tab pos="457200" algn="l"/>
                <a:tab pos="1371600" algn="l"/>
                <a:tab pos="1547813" algn="l"/>
              </a:tabLst>
            </a:pPr>
            <a:endParaRPr lang="en-US" altLang="en-US" smtClean="0"/>
          </a:p>
          <a:p>
            <a:pPr marL="0" indent="0" eaLnBrk="1" hangingPunct="1">
              <a:tabLst>
                <a:tab pos="457200" algn="l"/>
                <a:tab pos="1371600" algn="l"/>
                <a:tab pos="1547813" algn="l"/>
              </a:tabLst>
            </a:pPr>
            <a:r>
              <a:rPr lang="en-US" altLang="en-US" smtClean="0">
                <a:solidFill>
                  <a:srgbClr val="00ADEE"/>
                </a:solidFill>
              </a:rPr>
              <a:t>Solution:</a:t>
            </a:r>
            <a:endParaRPr lang="en-US" altLang="en-US" smtClean="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495800"/>
            <a:ext cx="58293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181600"/>
            <a:ext cx="60690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5838825"/>
            <a:ext cx="6086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3" end="3"/>
                                            </p:txEl>
                                          </p:spTgt>
                                        </p:tgtEl>
                                        <p:attrNameLst>
                                          <p:attrName>style.visibility</p:attrName>
                                        </p:attrNameLst>
                                      </p:cBhvr>
                                      <p:to>
                                        <p:strVal val="visible"/>
                                      </p:to>
                                    </p:set>
                                    <p:animEffect transition="in" filter="fade">
                                      <p:cBhvr>
                                        <p:cTn id="7" dur="1000"/>
                                        <p:tgtEl>
                                          <p:spTgt spid="125955">
                                            <p:txEl>
                                              <p:pRg st="3" end="3"/>
                                            </p:txEl>
                                          </p:spTgt>
                                        </p:tgtEl>
                                      </p:cBhvr>
                                    </p:animEffect>
                                    <p:anim calcmode="lin" valueType="num">
                                      <p:cBhvr>
                                        <p:cTn id="8" dur="1000" fill="hold"/>
                                        <p:tgtEl>
                                          <p:spTgt spid="125955">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5604"/>
                                        </p:tgtEl>
                                        <p:attrNameLst>
                                          <p:attrName>style.visibility</p:attrName>
                                        </p:attrNameLst>
                                      </p:cBhvr>
                                      <p:to>
                                        <p:strVal val="visible"/>
                                      </p:to>
                                    </p:set>
                                    <p:animEffect transition="in" filter="fade">
                                      <p:cBhvr>
                                        <p:cTn id="13" dur="1000"/>
                                        <p:tgtEl>
                                          <p:spTgt spid="25604"/>
                                        </p:tgtEl>
                                      </p:cBhvr>
                                    </p:animEffect>
                                    <p:anim calcmode="lin" valueType="num">
                                      <p:cBhvr>
                                        <p:cTn id="14" dur="1000" fill="hold"/>
                                        <p:tgtEl>
                                          <p:spTgt spid="25604"/>
                                        </p:tgtEl>
                                        <p:attrNameLst>
                                          <p:attrName>ppt_x</p:attrName>
                                        </p:attrNameLst>
                                      </p:cBhvr>
                                      <p:tavLst>
                                        <p:tav tm="0">
                                          <p:val>
                                            <p:strVal val="#ppt_x"/>
                                          </p:val>
                                        </p:tav>
                                        <p:tav tm="100000">
                                          <p:val>
                                            <p:strVal val="#ppt_x"/>
                                          </p:val>
                                        </p:tav>
                                      </p:tavLst>
                                    </p:anim>
                                    <p:anim calcmode="lin" valueType="num">
                                      <p:cBhvr>
                                        <p:cTn id="15" dur="900" decel="100000" fill="hold"/>
                                        <p:tgtEl>
                                          <p:spTgt spid="2560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5604"/>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5605"/>
                                        </p:tgtEl>
                                        <p:attrNameLst>
                                          <p:attrName>style.visibility</p:attrName>
                                        </p:attrNameLst>
                                      </p:cBhvr>
                                      <p:to>
                                        <p:strVal val="visible"/>
                                      </p:to>
                                    </p:set>
                                    <p:animEffect transition="in" filter="fade">
                                      <p:cBhvr>
                                        <p:cTn id="21" dur="1000"/>
                                        <p:tgtEl>
                                          <p:spTgt spid="25605"/>
                                        </p:tgtEl>
                                      </p:cBhvr>
                                    </p:animEffect>
                                    <p:anim calcmode="lin" valueType="num">
                                      <p:cBhvr>
                                        <p:cTn id="22" dur="1000" fill="hold"/>
                                        <p:tgtEl>
                                          <p:spTgt spid="25605"/>
                                        </p:tgtEl>
                                        <p:attrNameLst>
                                          <p:attrName>ppt_x</p:attrName>
                                        </p:attrNameLst>
                                      </p:cBhvr>
                                      <p:tavLst>
                                        <p:tav tm="0">
                                          <p:val>
                                            <p:strVal val="#ppt_x"/>
                                          </p:val>
                                        </p:tav>
                                        <p:tav tm="100000">
                                          <p:val>
                                            <p:strVal val="#ppt_x"/>
                                          </p:val>
                                        </p:tav>
                                      </p:tavLst>
                                    </p:anim>
                                    <p:anim calcmode="lin" valueType="num">
                                      <p:cBhvr>
                                        <p:cTn id="23" dur="900" decel="100000" fill="hold"/>
                                        <p:tgtEl>
                                          <p:spTgt spid="2560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5605"/>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25606"/>
                                        </p:tgtEl>
                                        <p:attrNameLst>
                                          <p:attrName>style.visibility</p:attrName>
                                        </p:attrNameLst>
                                      </p:cBhvr>
                                      <p:to>
                                        <p:strVal val="visible"/>
                                      </p:to>
                                    </p:set>
                                    <p:animEffect transition="in" filter="fade">
                                      <p:cBhvr>
                                        <p:cTn id="29" dur="1000"/>
                                        <p:tgtEl>
                                          <p:spTgt spid="25606"/>
                                        </p:tgtEl>
                                      </p:cBhvr>
                                    </p:animEffect>
                                    <p:anim calcmode="lin" valueType="num">
                                      <p:cBhvr>
                                        <p:cTn id="30" dur="1000" fill="hold"/>
                                        <p:tgtEl>
                                          <p:spTgt spid="25606"/>
                                        </p:tgtEl>
                                        <p:attrNameLst>
                                          <p:attrName>ppt_x</p:attrName>
                                        </p:attrNameLst>
                                      </p:cBhvr>
                                      <p:tavLst>
                                        <p:tav tm="0">
                                          <p:val>
                                            <p:strVal val="#ppt_x"/>
                                          </p:val>
                                        </p:tav>
                                        <p:tav tm="100000">
                                          <p:val>
                                            <p:strVal val="#ppt_x"/>
                                          </p:val>
                                        </p:tav>
                                      </p:tavLst>
                                    </p:anim>
                                    <p:anim calcmode="lin" valueType="num">
                                      <p:cBhvr>
                                        <p:cTn id="31" dur="900" decel="100000" fill="hold"/>
                                        <p:tgtEl>
                                          <p:spTgt spid="2560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560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Proving Universal Statements</a:t>
            </a:r>
          </a:p>
        </p:txBody>
      </p:sp>
      <p:sp>
        <p:nvSpPr>
          <p:cNvPr id="26627" name="Rectangle 3"/>
          <p:cNvSpPr>
            <a:spLocks noGrp="1" noChangeArrowheads="1"/>
          </p:cNvSpPr>
          <p:nvPr>
            <p:ph type="body" idx="1"/>
          </p:nvPr>
        </p:nvSpPr>
        <p:spPr/>
        <p:txBody>
          <a:bodyPr/>
          <a:lstStyle/>
          <a:p>
            <a:pPr marL="0" indent="0"/>
            <a:r>
              <a:rPr lang="en-US" altLang="en-US" smtClean="0"/>
              <a:t>The most powerful technique for proving a universal statement is one that works regardless of the size of the domain over which the statement is quantified.</a:t>
            </a:r>
          </a:p>
          <a:p>
            <a:pPr marL="0" indent="0"/>
            <a:endParaRPr lang="en-US" altLang="en-US" smtClean="0"/>
          </a:p>
          <a:p>
            <a:pPr marL="0" indent="0"/>
            <a:r>
              <a:rPr lang="en-US" altLang="en-US" smtClean="0"/>
              <a:t>It is called the </a:t>
            </a:r>
            <a:r>
              <a:rPr lang="en-US" altLang="en-US" i="1" smtClean="0"/>
              <a:t>method of generalizing from the generic particular</a:t>
            </a:r>
            <a:r>
              <a:rPr lang="en-US" altLang="en-US" smtClean="0"/>
              <a:t>. Here is the idea underlying the method:</a:t>
            </a:r>
          </a:p>
        </p:txBody>
      </p:sp>
      <p:pic>
        <p:nvPicPr>
          <p:cNvPr id="266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13" y="4343400"/>
            <a:ext cx="7875587"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2650" dirty="0" smtClean="0"/>
              <a:t>Example 6 – </a:t>
            </a:r>
            <a:r>
              <a:rPr lang="en-US" sz="2650" i="1" dirty="0" smtClean="0"/>
              <a:t>Generalizing from the Generic Particular</a:t>
            </a:r>
          </a:p>
        </p:txBody>
      </p:sp>
      <p:sp>
        <p:nvSpPr>
          <p:cNvPr id="28675" name="Rectangle 3"/>
          <p:cNvSpPr>
            <a:spLocks noGrp="1" noChangeArrowheads="1"/>
          </p:cNvSpPr>
          <p:nvPr>
            <p:ph type="body" idx="1"/>
          </p:nvPr>
        </p:nvSpPr>
        <p:spPr/>
        <p:txBody>
          <a:bodyPr/>
          <a:lstStyle/>
          <a:p>
            <a:pPr marL="0" indent="0"/>
            <a:r>
              <a:rPr lang="en-US" altLang="en-US" smtClean="0"/>
              <a:t>At some time you may have been shown a “mathematical trick” like the following. </a:t>
            </a:r>
          </a:p>
          <a:p>
            <a:pPr marL="0" indent="0"/>
            <a:endParaRPr lang="en-US" altLang="en-US" smtClean="0"/>
          </a:p>
          <a:p>
            <a:pPr marL="0" indent="0"/>
            <a:r>
              <a:rPr lang="en-US" altLang="en-US" smtClean="0"/>
              <a:t>You ask a person to pick any number, add 5, multiply by 4, subtract 6, divide by 2, and subtract twice the original number. </a:t>
            </a:r>
          </a:p>
          <a:p>
            <a:pPr marL="0" indent="0"/>
            <a:endParaRPr lang="en-US" altLang="en-US" smtClean="0"/>
          </a:p>
          <a:p>
            <a:pPr marL="0" indent="0"/>
            <a:r>
              <a:rPr lang="en-US" altLang="en-US" smtClean="0"/>
              <a:t>Then you astound the person by announcing that their final result was 7. How does this “trick” work?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Effect transition="in" filter="fade">
                                      <p:cBhvr>
                                        <p:cTn id="7" dur="1000"/>
                                        <p:tgtEl>
                                          <p:spTgt spid="28675">
                                            <p:txEl>
                                              <p:pRg st="2" end="2"/>
                                            </p:txEl>
                                          </p:spTgt>
                                        </p:tgtEl>
                                      </p:cBhvr>
                                    </p:animEffect>
                                    <p:anim calcmode="lin" valueType="num">
                                      <p:cBhvr>
                                        <p:cTn id="8"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8675">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67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animEffect transition="in" filter="fade">
                                      <p:cBhvr>
                                        <p:cTn id="15" dur="1000"/>
                                        <p:tgtEl>
                                          <p:spTgt spid="28675">
                                            <p:txEl>
                                              <p:pRg st="4" end="4"/>
                                            </p:txEl>
                                          </p:spTgt>
                                        </p:tgtEl>
                                      </p:cBhvr>
                                    </p:animEffect>
                                    <p:anim calcmode="lin" valueType="num">
                                      <p:cBhvr>
                                        <p:cTn id="16"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8675">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8675">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86889" y="1454482"/>
            <a:ext cx="8229600" cy="5256212"/>
          </a:xfrm>
          <a:noFill/>
        </p:spPr>
        <p:txBody>
          <a:bodyPr/>
          <a:lstStyle/>
          <a:p>
            <a:pPr marL="0" indent="0"/>
            <a:r>
              <a:rPr lang="en-US" altLang="en-US" dirty="0" smtClean="0"/>
              <a:t>Let an empty box     or the symbol </a:t>
            </a:r>
            <a:r>
              <a:rPr lang="en-US" altLang="en-US" i="1" dirty="0" smtClean="0"/>
              <a:t>x</a:t>
            </a:r>
            <a:r>
              <a:rPr lang="en-US" altLang="en-US" dirty="0" smtClean="0"/>
              <a:t> stand for the number the person picks. </a:t>
            </a:r>
          </a:p>
          <a:p>
            <a:pPr marL="0" indent="0"/>
            <a:r>
              <a:rPr lang="en-US" altLang="en-US" dirty="0" smtClean="0"/>
              <a:t>Here is what happens when the person follows your directions:</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3208338"/>
            <a:ext cx="574040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p:txBody>
          <a:bodyPr/>
          <a:lstStyle/>
          <a:p>
            <a:pPr eaLnBrk="1" hangingPunct="1">
              <a:defRPr/>
            </a:pPr>
            <a:r>
              <a:rPr lang="en-US" sz="2650" dirty="0" smtClean="0"/>
              <a:t>Example 6 – </a:t>
            </a:r>
            <a:r>
              <a:rPr lang="en-US" sz="2650" i="1" dirty="0" smtClean="0"/>
              <a:t>Generalizing from the Generic Particular</a:t>
            </a:r>
          </a:p>
        </p:txBody>
      </p:sp>
      <p:sp>
        <p:nvSpPr>
          <p:cNvPr id="28677"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sp>
        <p:nvSpPr>
          <p:cNvPr id="8" name="Rectangle 7"/>
          <p:cNvSpPr/>
          <p:nvPr/>
        </p:nvSpPr>
        <p:spPr>
          <a:xfrm>
            <a:off x="4601689" y="3819897"/>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65964" y="3559629"/>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01689" y="4082588"/>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01689" y="4290952"/>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01689" y="4476009"/>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01689" y="4671950"/>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01689" y="4910678"/>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01689" y="5098426"/>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01689" y="5304314"/>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01689" y="5500255"/>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01689" y="5757554"/>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601689" y="5949538"/>
            <a:ext cx="112816" cy="1504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48000" y="1600200"/>
            <a:ext cx="152400" cy="22662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2950" dirty="0" smtClean="0"/>
              <a:t>Direct Proof and Counterexample I: Introduction</a:t>
            </a:r>
          </a:p>
        </p:txBody>
      </p:sp>
      <p:sp>
        <p:nvSpPr>
          <p:cNvPr id="5123" name="Rectangle 3"/>
          <p:cNvSpPr>
            <a:spLocks noGrp="1" noChangeArrowheads="1"/>
          </p:cNvSpPr>
          <p:nvPr>
            <p:ph type="body" idx="1"/>
          </p:nvPr>
        </p:nvSpPr>
        <p:spPr/>
        <p:txBody>
          <a:bodyPr/>
          <a:lstStyle/>
          <a:p>
            <a:pPr marL="0" indent="0"/>
            <a:r>
              <a:rPr lang="en-US" altLang="en-US" smtClean="0"/>
              <a:t>For complex problems, the interplay between discovery and proof is not reserved to the end of the problem-solving process but, rather, is an important part of each step.</a:t>
            </a:r>
            <a:endParaRPr lang="en-US" altLang="en-US" i="1" smtClean="0"/>
          </a:p>
        </p:txBody>
      </p:sp>
      <p:pic>
        <p:nvPicPr>
          <p:cNvPr id="51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350" y="3124200"/>
            <a:ext cx="78613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noFill/>
        </p:spPr>
        <p:txBody>
          <a:bodyPr/>
          <a:lstStyle/>
          <a:p>
            <a:pPr marL="0" indent="0"/>
            <a:r>
              <a:rPr lang="en-US" altLang="en-US" smtClean="0"/>
              <a:t>Thus no matter what number the person starts with, the result will always be 7. </a:t>
            </a:r>
          </a:p>
          <a:p>
            <a:pPr marL="0" indent="0"/>
            <a:endParaRPr lang="en-US" altLang="en-US" smtClean="0"/>
          </a:p>
          <a:p>
            <a:pPr marL="0" indent="0"/>
            <a:r>
              <a:rPr lang="en-US" altLang="en-US" smtClean="0"/>
              <a:t>Note that the </a:t>
            </a:r>
            <a:r>
              <a:rPr lang="en-US" altLang="en-US" i="1" smtClean="0"/>
              <a:t>x</a:t>
            </a:r>
            <a:r>
              <a:rPr lang="en-US" altLang="en-US" smtClean="0"/>
              <a:t> in the analysis above is </a:t>
            </a:r>
            <a:r>
              <a:rPr lang="en-US" altLang="en-US" i="1" smtClean="0"/>
              <a:t>particular</a:t>
            </a:r>
            <a:r>
              <a:rPr lang="en-US" altLang="en-US" smtClean="0"/>
              <a:t> (because it represents a single quantity), but it is also </a:t>
            </a:r>
            <a:r>
              <a:rPr lang="en-US" altLang="en-US" i="1" smtClean="0"/>
              <a:t>arbitrarily chosen</a:t>
            </a:r>
            <a:r>
              <a:rPr lang="en-US" altLang="en-US" smtClean="0"/>
              <a:t> or </a:t>
            </a:r>
            <a:r>
              <a:rPr lang="en-US" altLang="en-US" i="1" smtClean="0"/>
              <a:t>generic</a:t>
            </a:r>
            <a:r>
              <a:rPr lang="en-US" altLang="en-US" smtClean="0"/>
              <a:t> (because any number whatsoever can be put in its place). </a:t>
            </a:r>
          </a:p>
          <a:p>
            <a:pPr marL="0" indent="0"/>
            <a:endParaRPr lang="en-US" altLang="en-US" smtClean="0"/>
          </a:p>
          <a:p>
            <a:pPr marL="0" indent="0"/>
            <a:r>
              <a:rPr lang="en-US" altLang="en-US" smtClean="0"/>
              <a:t>This illustrates the process of drawing a general conclusion from a particular but generic object.</a:t>
            </a:r>
          </a:p>
        </p:txBody>
      </p:sp>
      <p:sp>
        <p:nvSpPr>
          <p:cNvPr id="29699"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sp>
        <p:nvSpPr>
          <p:cNvPr id="5" name="Rectangle 2"/>
          <p:cNvSpPr>
            <a:spLocks noGrp="1" noChangeArrowheads="1"/>
          </p:cNvSpPr>
          <p:nvPr>
            <p:ph type="title"/>
          </p:nvPr>
        </p:nvSpPr>
        <p:spPr/>
        <p:txBody>
          <a:bodyPr/>
          <a:lstStyle/>
          <a:p>
            <a:pPr eaLnBrk="1" hangingPunct="1">
              <a:defRPr/>
            </a:pPr>
            <a:r>
              <a:rPr lang="en-US" sz="2650" dirty="0" smtClean="0"/>
              <a:t>Example 6 – </a:t>
            </a:r>
            <a:r>
              <a:rPr lang="en-US" sz="2650" i="1" dirty="0" smtClean="0"/>
              <a:t>Generalizing from the Generic Particular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1000"/>
                                        <p:tgtEl>
                                          <p:spTgt spid="27651">
                                            <p:txEl>
                                              <p:pRg st="2" end="2"/>
                                            </p:txEl>
                                          </p:spTgt>
                                        </p:tgtEl>
                                      </p:cBhvr>
                                    </p:animEffect>
                                    <p:anim calcmode="lin" valueType="num">
                                      <p:cBhvr>
                                        <p:cTn id="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65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animEffect transition="in" filter="fade">
                                      <p:cBhvr>
                                        <p:cTn id="15" dur="1000"/>
                                        <p:tgtEl>
                                          <p:spTgt spid="27651">
                                            <p:txEl>
                                              <p:pRg st="4" end="4"/>
                                            </p:txEl>
                                          </p:spTgt>
                                        </p:tgtEl>
                                      </p:cBhvr>
                                    </p:animEffect>
                                    <p:anim calcmode="lin" valueType="num">
                                      <p:cBhvr>
                                        <p:cTn id="16"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7651">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765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Proving Universal Statements</a:t>
            </a:r>
          </a:p>
        </p:txBody>
      </p:sp>
      <p:sp>
        <p:nvSpPr>
          <p:cNvPr id="31747" name="Rectangle 3"/>
          <p:cNvSpPr>
            <a:spLocks noGrp="1" noChangeArrowheads="1"/>
          </p:cNvSpPr>
          <p:nvPr>
            <p:ph type="body" idx="1"/>
          </p:nvPr>
        </p:nvSpPr>
        <p:spPr/>
        <p:txBody>
          <a:bodyPr/>
          <a:lstStyle/>
          <a:p>
            <a:pPr marL="0" indent="0"/>
            <a:r>
              <a:rPr lang="en-US" altLang="en-US" smtClean="0"/>
              <a:t>It follows by the method of generalizing from the generic particular that to show that “</a:t>
            </a:r>
            <a:r>
              <a:rPr lang="en-US" altLang="en-US" b="1" smtClean="0">
                <a:sym typeface="Symbol" panose="05050102010706020507" pitchFamily="18" charset="2"/>
              </a:rPr>
              <a:t></a:t>
            </a:r>
            <a:r>
              <a:rPr lang="en-US" altLang="en-US" i="1" smtClean="0"/>
              <a:t>x</a:t>
            </a:r>
            <a:r>
              <a:rPr lang="en-US" altLang="en-US" smtClean="0"/>
              <a:t>, if </a:t>
            </a:r>
            <a:r>
              <a:rPr lang="en-US" altLang="en-US" i="1" smtClean="0"/>
              <a:t>P</a:t>
            </a:r>
            <a:r>
              <a:rPr lang="en-US" altLang="en-US" smtClean="0"/>
              <a:t>(</a:t>
            </a:r>
            <a:r>
              <a:rPr lang="en-US" altLang="en-US" i="1" smtClean="0"/>
              <a:t>x</a:t>
            </a:r>
            <a:r>
              <a:rPr lang="en-US" altLang="en-US" smtClean="0"/>
              <a:t>) then </a:t>
            </a:r>
            <a:r>
              <a:rPr lang="en-US" altLang="en-US" i="1" smtClean="0"/>
              <a:t>Q</a:t>
            </a:r>
            <a:r>
              <a:rPr lang="en-US" altLang="en-US" smtClean="0"/>
              <a:t>(</a:t>
            </a:r>
            <a:r>
              <a:rPr lang="en-US" altLang="en-US" i="1" smtClean="0"/>
              <a:t>x</a:t>
            </a:r>
            <a:r>
              <a:rPr lang="en-US" altLang="en-US" smtClean="0"/>
              <a:t>),” is true for </a:t>
            </a:r>
            <a:r>
              <a:rPr lang="en-US" altLang="en-US" i="1" smtClean="0"/>
              <a:t>all</a:t>
            </a:r>
            <a:r>
              <a:rPr lang="en-US" altLang="en-US" smtClean="0"/>
              <a:t> elements </a:t>
            </a:r>
            <a:r>
              <a:rPr lang="en-US" altLang="en-US" i="1" smtClean="0"/>
              <a:t>x</a:t>
            </a:r>
            <a:r>
              <a:rPr lang="en-US" altLang="en-US" smtClean="0"/>
              <a:t> in a set </a:t>
            </a:r>
            <a:r>
              <a:rPr lang="en-US" altLang="en-US" i="1" smtClean="0"/>
              <a:t>D</a:t>
            </a:r>
            <a:r>
              <a:rPr lang="en-US" altLang="en-US" smtClean="0"/>
              <a:t>, you suppose </a:t>
            </a:r>
            <a:r>
              <a:rPr lang="en-US" altLang="en-US" i="1" smtClean="0"/>
              <a:t>x</a:t>
            </a:r>
            <a:r>
              <a:rPr lang="en-US" altLang="en-US" smtClean="0"/>
              <a:t> is a particular but arbitrarily chosen element of </a:t>
            </a:r>
            <a:r>
              <a:rPr lang="en-US" altLang="en-US" i="1" smtClean="0"/>
              <a:t>D</a:t>
            </a:r>
            <a:r>
              <a:rPr lang="en-US" altLang="en-US" smtClean="0"/>
              <a:t> that makes </a:t>
            </a:r>
            <a:r>
              <a:rPr lang="en-US" altLang="en-US" i="1" smtClean="0"/>
              <a:t>P</a:t>
            </a:r>
            <a:r>
              <a:rPr lang="en-US" altLang="en-US" smtClean="0"/>
              <a:t>(</a:t>
            </a:r>
            <a:r>
              <a:rPr lang="en-US" altLang="en-US" i="1" smtClean="0"/>
              <a:t>x</a:t>
            </a:r>
            <a:r>
              <a:rPr lang="en-US" altLang="en-US" smtClean="0"/>
              <a:t>) true, and then you show that </a:t>
            </a:r>
            <a:r>
              <a:rPr lang="en-US" altLang="en-US" i="1" smtClean="0"/>
              <a:t>x</a:t>
            </a:r>
            <a:r>
              <a:rPr lang="en-US" altLang="en-US" smtClean="0"/>
              <a:t> makes </a:t>
            </a:r>
            <a:r>
              <a:rPr lang="en-US" altLang="en-US" i="1" smtClean="0"/>
              <a:t>Q</a:t>
            </a:r>
            <a:r>
              <a:rPr lang="en-US" altLang="en-US" smtClean="0"/>
              <a:t>(</a:t>
            </a:r>
            <a:r>
              <a:rPr lang="en-US" altLang="en-US" i="1" smtClean="0"/>
              <a:t>x</a:t>
            </a:r>
            <a:r>
              <a:rPr lang="en-US" altLang="en-US" smtClean="0"/>
              <a:t>) true.</a:t>
            </a:r>
          </a:p>
        </p:txBody>
      </p:sp>
      <p:pic>
        <p:nvPicPr>
          <p:cNvPr id="317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657600"/>
            <a:ext cx="80454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t>Example 7</a:t>
            </a:r>
            <a:endParaRPr lang="en-US" altLang="en-US" i="1" dirty="0" smtClean="0"/>
          </a:p>
        </p:txBody>
      </p:sp>
      <p:sp>
        <p:nvSpPr>
          <p:cNvPr id="41987" name="Rectangle 3"/>
          <p:cNvSpPr>
            <a:spLocks noGrp="1" noChangeArrowheads="1"/>
          </p:cNvSpPr>
          <p:nvPr>
            <p:ph type="body" idx="1"/>
          </p:nvPr>
        </p:nvSpPr>
        <p:spPr>
          <a:xfrm>
            <a:off x="457200" y="3200400"/>
            <a:ext cx="8229600" cy="3517900"/>
          </a:xfrm>
          <a:noFill/>
        </p:spPr>
        <p:txBody>
          <a:bodyPr/>
          <a:lstStyle/>
          <a:p>
            <a:pPr marL="0" indent="0"/>
            <a:endParaRPr lang="en-US" altLang="en-US" dirty="0" smtClean="0"/>
          </a:p>
          <a:p>
            <a:pPr marL="0" indent="0"/>
            <a:endParaRPr lang="en-US" altLang="en-US" dirty="0" smtClean="0"/>
          </a:p>
          <a:p>
            <a:pPr marL="0" indent="0"/>
            <a:endParaRPr lang="en-US" altLang="en-US" dirty="0" smtClean="0"/>
          </a:p>
          <a:p>
            <a:pPr marL="0" indent="0"/>
            <a:endParaRPr lang="en-US" altLang="en-US" b="1" dirty="0" smtClean="0"/>
          </a:p>
          <a:p>
            <a:pPr marL="0" indent="0"/>
            <a:r>
              <a:rPr lang="en-US" altLang="en-US" b="1" dirty="0" smtClean="0"/>
              <a:t>Proof:</a:t>
            </a:r>
          </a:p>
          <a:p>
            <a:pPr marL="0" indent="0"/>
            <a:r>
              <a:rPr lang="en-US" altLang="en-US" dirty="0" smtClean="0"/>
              <a:t>Suppose </a:t>
            </a:r>
            <a:r>
              <a:rPr lang="en-US" altLang="en-US" i="1" dirty="0" smtClean="0"/>
              <a:t>m </a:t>
            </a:r>
            <a:r>
              <a:rPr lang="en-US" altLang="en-US" dirty="0" smtClean="0"/>
              <a:t>and</a:t>
            </a:r>
            <a:r>
              <a:rPr lang="en-US" altLang="en-US" i="1" dirty="0" smtClean="0"/>
              <a:t> n </a:t>
            </a:r>
            <a:r>
              <a:rPr lang="en-US" altLang="en-US" dirty="0" smtClean="0"/>
              <a:t>are</a:t>
            </a:r>
            <a:r>
              <a:rPr lang="en-US" altLang="en-US" i="1" dirty="0" smtClean="0"/>
              <a:t> [particular but arbitrarily chosen] </a:t>
            </a:r>
            <a:r>
              <a:rPr lang="en-US" altLang="en-US" dirty="0" smtClean="0"/>
              <a:t>even integers. </a:t>
            </a:r>
            <a:r>
              <a:rPr lang="en-US" altLang="en-US" i="1" dirty="0" smtClean="0"/>
              <a:t>[We must show that m </a:t>
            </a:r>
            <a:r>
              <a:rPr lang="en-US" altLang="en-US" dirty="0" smtClean="0"/>
              <a:t>+</a:t>
            </a:r>
            <a:r>
              <a:rPr lang="en-US" altLang="en-US" i="1" dirty="0" smtClean="0"/>
              <a:t> n is even</a:t>
            </a:r>
            <a:r>
              <a:rPr lang="en-US" altLang="en-US" dirty="0" smtClean="0"/>
              <a:t>.</a:t>
            </a:r>
            <a:r>
              <a:rPr lang="en-US" altLang="en-US" i="1" dirty="0" smtClean="0"/>
              <a:t>]</a:t>
            </a:r>
            <a:endParaRPr lang="en-US" altLang="en-US" dirty="0" smtClean="0"/>
          </a:p>
        </p:txBody>
      </p:sp>
      <p:sp>
        <p:nvSpPr>
          <p:cNvPr id="41988"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pic>
        <p:nvPicPr>
          <p:cNvPr id="4199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429000"/>
            <a:ext cx="82518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79425" y="1514486"/>
            <a:ext cx="8229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rgbClr val="0073AE"/>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rgbClr val="0073AE"/>
                </a:solidFill>
                <a:latin typeface="+mn-lt"/>
              </a:defRPr>
            </a:lvl5pPr>
            <a:lvl6pPr marL="2514600" indent="-228600" algn="l" rtl="0" fontAlgn="base">
              <a:spcBef>
                <a:spcPct val="20000"/>
              </a:spcBef>
              <a:spcAft>
                <a:spcPct val="0"/>
              </a:spcAft>
              <a:buFont typeface="Arial" pitchFamily="34" charset="0"/>
              <a:buChar char="–"/>
              <a:defRPr sz="2000">
                <a:solidFill>
                  <a:srgbClr val="0073AE"/>
                </a:solidFill>
                <a:latin typeface="+mn-lt"/>
              </a:defRPr>
            </a:lvl6pPr>
            <a:lvl7pPr marL="2971800" indent="-228600" algn="l" rtl="0" fontAlgn="base">
              <a:spcBef>
                <a:spcPct val="20000"/>
              </a:spcBef>
              <a:spcAft>
                <a:spcPct val="0"/>
              </a:spcAft>
              <a:buFont typeface="Arial" pitchFamily="34" charset="0"/>
              <a:buChar char="–"/>
              <a:defRPr sz="2000">
                <a:solidFill>
                  <a:srgbClr val="0073AE"/>
                </a:solidFill>
                <a:latin typeface="+mn-lt"/>
              </a:defRPr>
            </a:lvl7pPr>
            <a:lvl8pPr marL="3429000" indent="-228600" algn="l" rtl="0" fontAlgn="base">
              <a:spcBef>
                <a:spcPct val="20000"/>
              </a:spcBef>
              <a:spcAft>
                <a:spcPct val="0"/>
              </a:spcAft>
              <a:buFont typeface="Arial" pitchFamily="34" charset="0"/>
              <a:buChar char="–"/>
              <a:defRPr sz="2000">
                <a:solidFill>
                  <a:srgbClr val="0073AE"/>
                </a:solidFill>
                <a:latin typeface="+mn-lt"/>
              </a:defRPr>
            </a:lvl8pPr>
            <a:lvl9pPr marL="3886200" indent="-228600" algn="l" rtl="0" fontAlgn="base">
              <a:spcBef>
                <a:spcPct val="20000"/>
              </a:spcBef>
              <a:spcAft>
                <a:spcPct val="0"/>
              </a:spcAft>
              <a:buFont typeface="Arial" pitchFamily="34" charset="0"/>
              <a:buChar char="–"/>
              <a:defRPr sz="2000">
                <a:solidFill>
                  <a:srgbClr val="0073AE"/>
                </a:solidFill>
                <a:latin typeface="+mn-lt"/>
              </a:defRPr>
            </a:lvl9pPr>
          </a:lstStyle>
          <a:p>
            <a:pPr marL="0" indent="0" eaLnBrk="1" hangingPunct="1">
              <a:tabLst>
                <a:tab pos="457200" algn="l"/>
                <a:tab pos="1371600" algn="l"/>
                <a:tab pos="1547813" algn="l"/>
              </a:tabLst>
            </a:pPr>
            <a:r>
              <a:rPr lang="en-US" altLang="en-US" kern="0" dirty="0" smtClean="0"/>
              <a:t>Prove that the sum of any two even integers is even.</a:t>
            </a:r>
          </a:p>
          <a:p>
            <a:pPr marL="0" indent="0" eaLnBrk="1" hangingPunct="1">
              <a:tabLst>
                <a:tab pos="457200" algn="l"/>
                <a:tab pos="1371600" algn="l"/>
                <a:tab pos="1547813" algn="l"/>
              </a:tabLst>
            </a:pPr>
            <a:r>
              <a:rPr lang="en-US" altLang="en-US" kern="0" dirty="0" smtClean="0"/>
              <a:t>Or, more formally, that</a:t>
            </a:r>
          </a:p>
          <a:p>
            <a:pPr marL="0" indent="0" eaLnBrk="1" hangingPunct="1">
              <a:tabLst>
                <a:tab pos="457200" algn="l"/>
                <a:tab pos="1371600" algn="l"/>
                <a:tab pos="1547813" algn="l"/>
              </a:tabLst>
            </a:pPr>
            <a:r>
              <a:rPr lang="en-US" altLang="en-US" b="1" kern="0" dirty="0" smtClean="0">
                <a:sym typeface="Symbol" panose="05050102010706020507" pitchFamily="18" charset="2"/>
              </a:rPr>
              <a:t></a:t>
            </a:r>
            <a:r>
              <a:rPr lang="en-US" altLang="en-US" kern="0" dirty="0" smtClean="0"/>
              <a:t> integers </a:t>
            </a:r>
            <a:r>
              <a:rPr lang="en-US" altLang="en-US" i="1" kern="0" dirty="0" smtClean="0"/>
              <a:t>m</a:t>
            </a:r>
            <a:r>
              <a:rPr lang="en-US" altLang="en-US" kern="0" dirty="0" smtClean="0"/>
              <a:t> and </a:t>
            </a:r>
            <a:r>
              <a:rPr lang="en-US" altLang="en-US" i="1" kern="0" dirty="0" smtClean="0"/>
              <a:t>n</a:t>
            </a:r>
            <a:r>
              <a:rPr lang="en-US" altLang="en-US" kern="0" dirty="0" smtClean="0"/>
              <a:t>, if </a:t>
            </a:r>
            <a:r>
              <a:rPr lang="en-US" altLang="en-US" i="1" kern="0" dirty="0" smtClean="0"/>
              <a:t>m</a:t>
            </a:r>
            <a:r>
              <a:rPr lang="en-US" altLang="en-US" kern="0" dirty="0" smtClean="0"/>
              <a:t> and </a:t>
            </a:r>
            <a:r>
              <a:rPr lang="en-US" altLang="en-US" i="1" kern="0" dirty="0" smtClean="0"/>
              <a:t>n</a:t>
            </a:r>
            <a:r>
              <a:rPr lang="en-US" altLang="en-US" kern="0" dirty="0" smtClean="0"/>
              <a:t> are even then </a:t>
            </a:r>
            <a:r>
              <a:rPr lang="en-US" altLang="en-US" i="1" kern="0" dirty="0" smtClean="0"/>
              <a:t>m</a:t>
            </a:r>
            <a:r>
              <a:rPr lang="en-US" altLang="en-US" kern="0" dirty="0" smtClean="0"/>
              <a:t> + </a:t>
            </a:r>
            <a:r>
              <a:rPr lang="en-US" altLang="en-US" i="1" kern="0" dirty="0" smtClean="0"/>
              <a:t>n</a:t>
            </a:r>
            <a:r>
              <a:rPr lang="en-US" altLang="en-US" kern="0" dirty="0" smtClean="0"/>
              <a:t> is even.</a:t>
            </a:r>
          </a:p>
          <a:p>
            <a:pPr marL="0" indent="0" eaLnBrk="1" hangingPunct="1">
              <a:tabLst>
                <a:tab pos="457200" algn="l"/>
                <a:tab pos="1371600" algn="l"/>
                <a:tab pos="1547813" algn="l"/>
              </a:tabLst>
            </a:pPr>
            <a:endParaRPr lang="en-US" altLang="en-US" kern="0" dirty="0" smtClean="0"/>
          </a:p>
          <a:p>
            <a:pPr marL="0" indent="0" eaLnBrk="1" hangingPunct="1">
              <a:tabLst>
                <a:tab pos="457200" algn="l"/>
                <a:tab pos="1371600" algn="l"/>
                <a:tab pos="1547813" algn="l"/>
              </a:tabLst>
            </a:pPr>
            <a:endParaRPr lang="en-US" altLang="en-US" kern="0" dirty="0" smtClean="0"/>
          </a:p>
          <a:p>
            <a:pPr marL="0" indent="0" eaLnBrk="1" hangingPunct="1">
              <a:tabLst>
                <a:tab pos="457200" algn="l"/>
                <a:tab pos="1371600" algn="l"/>
                <a:tab pos="1547813" algn="l"/>
              </a:tabLst>
            </a:pPr>
            <a:endParaRPr lang="en-US" altLang="en-US" kern="0" dirty="0" smtClean="0">
              <a:solidFill>
                <a:srgbClr val="00ADE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fade">
                                      <p:cBhvr>
                                        <p:cTn id="7" dur="1000"/>
                                        <p:tgtEl>
                                          <p:spTgt spid="41990"/>
                                        </p:tgtEl>
                                      </p:cBhvr>
                                    </p:animEffect>
                                    <p:anim calcmode="lin" valueType="num">
                                      <p:cBhvr>
                                        <p:cTn id="8" dur="1000" fill="hold"/>
                                        <p:tgtEl>
                                          <p:spTgt spid="41990"/>
                                        </p:tgtEl>
                                        <p:attrNameLst>
                                          <p:attrName>ppt_x</p:attrName>
                                        </p:attrNameLst>
                                      </p:cBhvr>
                                      <p:tavLst>
                                        <p:tav tm="0">
                                          <p:val>
                                            <p:strVal val="#ppt_x"/>
                                          </p:val>
                                        </p:tav>
                                        <p:tav tm="100000">
                                          <p:val>
                                            <p:strVal val="#ppt_x"/>
                                          </p:val>
                                        </p:tav>
                                      </p:tavLst>
                                    </p:anim>
                                    <p:anim calcmode="lin" valueType="num">
                                      <p:cBhvr>
                                        <p:cTn id="9" dur="900" decel="100000" fill="hold"/>
                                        <p:tgtEl>
                                          <p:spTgt spid="4199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99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1000"/>
                                        <p:tgtEl>
                                          <p:spTgt spid="41987">
                                            <p:txEl>
                                              <p:pRg st="4" end="4"/>
                                            </p:txEl>
                                          </p:spTgt>
                                        </p:tgtEl>
                                      </p:cBhvr>
                                    </p:animEffect>
                                    <p:anim calcmode="lin" valueType="num">
                                      <p:cBhvr>
                                        <p:cTn id="16"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198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987">
                                            <p:txEl>
                                              <p:pRg st="4" end="4"/>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1987">
                                            <p:txEl>
                                              <p:pRg st="5" end="5"/>
                                            </p:txEl>
                                          </p:spTgt>
                                        </p:tgtEl>
                                        <p:attrNameLst>
                                          <p:attrName>style.visibility</p:attrName>
                                        </p:attrNameLst>
                                      </p:cBhvr>
                                      <p:to>
                                        <p:strVal val="visible"/>
                                      </p:to>
                                    </p:set>
                                    <p:animEffect transition="in" filter="fade">
                                      <p:cBhvr>
                                        <p:cTn id="21" dur="1000"/>
                                        <p:tgtEl>
                                          <p:spTgt spid="41987">
                                            <p:txEl>
                                              <p:pRg st="5" end="5"/>
                                            </p:txEl>
                                          </p:spTgt>
                                        </p:tgtEl>
                                      </p:cBhvr>
                                    </p:animEffect>
                                    <p:anim calcmode="lin" valueType="num">
                                      <p:cBhvr>
                                        <p:cTn id="22"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1987">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1987">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Example 7 – </a:t>
            </a:r>
            <a:r>
              <a:rPr lang="en-US" altLang="en-US" i="1" smtClean="0"/>
              <a:t>Solution</a:t>
            </a:r>
          </a:p>
        </p:txBody>
      </p:sp>
      <p:sp>
        <p:nvSpPr>
          <p:cNvPr id="41987" name="Rectangle 3"/>
          <p:cNvSpPr>
            <a:spLocks noGrp="1" noChangeArrowheads="1"/>
          </p:cNvSpPr>
          <p:nvPr>
            <p:ph type="body" idx="1"/>
          </p:nvPr>
        </p:nvSpPr>
        <p:spPr/>
        <p:txBody>
          <a:bodyPr/>
          <a:lstStyle/>
          <a:p>
            <a:pPr marL="0" indent="0">
              <a:defRPr/>
            </a:pPr>
            <a:r>
              <a:rPr lang="en-US" dirty="0" smtClean="0"/>
              <a:t>By definition of even, </a:t>
            </a:r>
            <a:r>
              <a:rPr lang="en-US" i="1" dirty="0" smtClean="0"/>
              <a:t>m</a:t>
            </a:r>
            <a:r>
              <a:rPr lang="en-US" dirty="0" smtClean="0"/>
              <a:t> = 2</a:t>
            </a:r>
            <a:r>
              <a:rPr lang="en-US" i="1" dirty="0" smtClean="0"/>
              <a:t>r</a:t>
            </a:r>
            <a:r>
              <a:rPr lang="en-US" dirty="0" smtClean="0"/>
              <a:t> and </a:t>
            </a:r>
            <a:r>
              <a:rPr lang="en-US" i="1" dirty="0" smtClean="0"/>
              <a:t>n</a:t>
            </a:r>
            <a:r>
              <a:rPr lang="en-US" dirty="0" smtClean="0"/>
              <a:t> = 2</a:t>
            </a:r>
            <a:r>
              <a:rPr lang="en-US" i="1" dirty="0" smtClean="0"/>
              <a:t>s</a:t>
            </a:r>
            <a:r>
              <a:rPr lang="en-US" dirty="0" smtClean="0"/>
              <a:t> for some integers </a:t>
            </a:r>
            <a:r>
              <a:rPr lang="en-US" i="1" dirty="0" smtClean="0"/>
              <a:t>r </a:t>
            </a:r>
            <a:r>
              <a:rPr lang="en-US" dirty="0" smtClean="0"/>
              <a:t>and </a:t>
            </a:r>
            <a:r>
              <a:rPr lang="en-US" i="1" dirty="0" smtClean="0"/>
              <a:t>s</a:t>
            </a:r>
            <a:r>
              <a:rPr lang="en-US" dirty="0" smtClean="0"/>
              <a:t>. Then</a:t>
            </a:r>
          </a:p>
          <a:p>
            <a:pPr>
              <a:defRPr/>
            </a:pPr>
            <a:endParaRPr lang="en-US" dirty="0" smtClean="0"/>
          </a:p>
          <a:p>
            <a:pPr>
              <a:defRPr/>
            </a:pPr>
            <a:endParaRPr lang="en-US" dirty="0" smtClean="0"/>
          </a:p>
          <a:p>
            <a:pPr>
              <a:defRPr/>
            </a:pPr>
            <a:endParaRPr lang="en-US" dirty="0" smtClean="0"/>
          </a:p>
          <a:p>
            <a:pPr marL="0" indent="0">
              <a:defRPr/>
            </a:pPr>
            <a:r>
              <a:rPr lang="en-US" dirty="0" smtClean="0"/>
              <a:t>Let </a:t>
            </a:r>
            <a:r>
              <a:rPr lang="en-US" i="1" dirty="0" smtClean="0"/>
              <a:t>t</a:t>
            </a:r>
            <a:r>
              <a:rPr lang="en-US" dirty="0" smtClean="0"/>
              <a:t> = </a:t>
            </a:r>
            <a:r>
              <a:rPr lang="en-US" i="1" dirty="0" smtClean="0"/>
              <a:t>r</a:t>
            </a:r>
            <a:r>
              <a:rPr lang="en-US" dirty="0" smtClean="0"/>
              <a:t> + </a:t>
            </a:r>
            <a:r>
              <a:rPr lang="en-US" i="1" dirty="0" smtClean="0"/>
              <a:t>s</a:t>
            </a:r>
            <a:r>
              <a:rPr lang="en-US" dirty="0" smtClean="0"/>
              <a:t>. Note that </a:t>
            </a:r>
            <a:r>
              <a:rPr lang="en-US" i="1" dirty="0" smtClean="0"/>
              <a:t>t</a:t>
            </a:r>
            <a:r>
              <a:rPr lang="en-US" dirty="0" smtClean="0"/>
              <a:t> is an integer because it is a sum of integers. Hence</a:t>
            </a:r>
          </a:p>
          <a:p>
            <a:pPr marL="0" indent="0">
              <a:defRPr/>
            </a:pPr>
            <a:endParaRPr lang="en-US" dirty="0" smtClean="0"/>
          </a:p>
          <a:p>
            <a:pPr>
              <a:defRPr/>
            </a:pPr>
            <a:r>
              <a:rPr lang="en-US" dirty="0" smtClean="0"/>
              <a:t>                       </a:t>
            </a:r>
          </a:p>
          <a:p>
            <a:pPr marL="0" indent="0">
              <a:defRPr/>
            </a:pPr>
            <a:r>
              <a:rPr lang="en-US" dirty="0" smtClean="0"/>
              <a:t>It follows by definition of even that </a:t>
            </a:r>
            <a:r>
              <a:rPr lang="en-US" i="1" dirty="0" smtClean="0"/>
              <a:t>m</a:t>
            </a:r>
            <a:r>
              <a:rPr lang="en-US" dirty="0" smtClean="0"/>
              <a:t> + </a:t>
            </a:r>
            <a:r>
              <a:rPr lang="en-US" i="1" dirty="0" smtClean="0"/>
              <a:t>n</a:t>
            </a:r>
            <a:r>
              <a:rPr lang="en-US" dirty="0" smtClean="0"/>
              <a:t> is even.</a:t>
            </a:r>
            <a:r>
              <a:rPr lang="en-US" i="1" dirty="0" smtClean="0"/>
              <a:t> </a:t>
            </a:r>
            <a:br>
              <a:rPr lang="en-US" i="1" dirty="0" smtClean="0"/>
            </a:br>
            <a:r>
              <a:rPr lang="en-US" i="1" dirty="0" smtClean="0"/>
              <a:t>[This is what we needed to show</a:t>
            </a:r>
            <a:r>
              <a:rPr lang="en-US" dirty="0" smtClean="0"/>
              <a:t>.</a:t>
            </a:r>
            <a:r>
              <a:rPr lang="en-US" i="1" dirty="0" smtClean="0"/>
              <a:t>]</a:t>
            </a:r>
          </a:p>
          <a:p>
            <a:pPr marL="0" indent="0">
              <a:defRPr/>
            </a:pPr>
            <a:endParaRPr lang="en-US" dirty="0" smtClean="0"/>
          </a:p>
        </p:txBody>
      </p:sp>
      <p:sp>
        <p:nvSpPr>
          <p:cNvPr id="43012"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pic>
        <p:nvPicPr>
          <p:cNvPr id="430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03488"/>
            <a:ext cx="3810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036888"/>
            <a:ext cx="33893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592638"/>
            <a:ext cx="3989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fade">
                                      <p:cBhvr>
                                        <p:cTn id="7" dur="1000"/>
                                        <p:tgtEl>
                                          <p:spTgt spid="87043"/>
                                        </p:tgtEl>
                                      </p:cBhvr>
                                    </p:animEffect>
                                    <p:anim calcmode="lin" valueType="num">
                                      <p:cBhvr>
                                        <p:cTn id="8" dur="1000" fill="hold"/>
                                        <p:tgtEl>
                                          <p:spTgt spid="87043"/>
                                        </p:tgtEl>
                                        <p:attrNameLst>
                                          <p:attrName>ppt_x</p:attrName>
                                        </p:attrNameLst>
                                      </p:cBhvr>
                                      <p:tavLst>
                                        <p:tav tm="0">
                                          <p:val>
                                            <p:strVal val="#ppt_x"/>
                                          </p:val>
                                        </p:tav>
                                        <p:tav tm="100000">
                                          <p:val>
                                            <p:strVal val="#ppt_x"/>
                                          </p:val>
                                        </p:tav>
                                      </p:tavLst>
                                    </p:anim>
                                    <p:anim calcmode="lin" valueType="num">
                                      <p:cBhvr>
                                        <p:cTn id="9" dur="900" decel="100000" fill="hold"/>
                                        <p:tgtEl>
                                          <p:spTgt spid="8704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704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1000"/>
                                        <p:tgtEl>
                                          <p:spTgt spid="41987">
                                            <p:txEl>
                                              <p:pRg st="4" end="4"/>
                                            </p:txEl>
                                          </p:spTgt>
                                        </p:tgtEl>
                                      </p:cBhvr>
                                    </p:animEffect>
                                    <p:anim calcmode="lin" valueType="num">
                                      <p:cBhvr>
                                        <p:cTn id="16"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198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987">
                                            <p:txEl>
                                              <p:pRg st="4" end="4"/>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87044"/>
                                        </p:tgtEl>
                                        <p:attrNameLst>
                                          <p:attrName>style.visibility</p:attrName>
                                        </p:attrNameLst>
                                      </p:cBhvr>
                                      <p:to>
                                        <p:strVal val="visible"/>
                                      </p:to>
                                    </p:set>
                                    <p:animEffect transition="in" filter="fade">
                                      <p:cBhvr>
                                        <p:cTn id="21" dur="1000"/>
                                        <p:tgtEl>
                                          <p:spTgt spid="87044"/>
                                        </p:tgtEl>
                                      </p:cBhvr>
                                    </p:animEffect>
                                    <p:anim calcmode="lin" valueType="num">
                                      <p:cBhvr>
                                        <p:cTn id="22" dur="1000" fill="hold"/>
                                        <p:tgtEl>
                                          <p:spTgt spid="87044"/>
                                        </p:tgtEl>
                                        <p:attrNameLst>
                                          <p:attrName>ppt_x</p:attrName>
                                        </p:attrNameLst>
                                      </p:cBhvr>
                                      <p:tavLst>
                                        <p:tav tm="0">
                                          <p:val>
                                            <p:strVal val="#ppt_x"/>
                                          </p:val>
                                        </p:tav>
                                        <p:tav tm="100000">
                                          <p:val>
                                            <p:strVal val="#ppt_x"/>
                                          </p:val>
                                        </p:tav>
                                      </p:tavLst>
                                    </p:anim>
                                    <p:anim calcmode="lin" valueType="num">
                                      <p:cBhvr>
                                        <p:cTn id="23" dur="900" decel="100000" fill="hold"/>
                                        <p:tgtEl>
                                          <p:spTgt spid="8704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7044"/>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41987">
                                            <p:txEl>
                                              <p:pRg st="7" end="7"/>
                                            </p:txEl>
                                          </p:spTgt>
                                        </p:tgtEl>
                                        <p:attrNameLst>
                                          <p:attrName>style.visibility</p:attrName>
                                        </p:attrNameLst>
                                      </p:cBhvr>
                                      <p:to>
                                        <p:strVal val="visible"/>
                                      </p:to>
                                    </p:set>
                                    <p:animEffect transition="in" filter="fade">
                                      <p:cBhvr>
                                        <p:cTn id="29" dur="1000"/>
                                        <p:tgtEl>
                                          <p:spTgt spid="41987">
                                            <p:txEl>
                                              <p:pRg st="7" end="7"/>
                                            </p:txEl>
                                          </p:spTgt>
                                        </p:tgtEl>
                                      </p:cBhvr>
                                    </p:animEffect>
                                    <p:anim calcmode="lin" valueType="num">
                                      <p:cBhvr>
                                        <p:cTn id="30" dur="10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1987">
                                            <p:txEl>
                                              <p:pRg st="7" end="7"/>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198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2700" smtClean="0"/>
              <a:t>Directions for Writing Proofs of Universal Statements</a:t>
            </a:r>
          </a:p>
        </p:txBody>
      </p:sp>
      <p:sp>
        <p:nvSpPr>
          <p:cNvPr id="45059" name="Rectangle 3"/>
          <p:cNvSpPr>
            <a:spLocks noGrp="1" noChangeArrowheads="1"/>
          </p:cNvSpPr>
          <p:nvPr>
            <p:ph type="body" idx="1"/>
          </p:nvPr>
        </p:nvSpPr>
        <p:spPr/>
        <p:txBody>
          <a:bodyPr/>
          <a:lstStyle/>
          <a:p>
            <a:pPr marL="0" indent="0">
              <a:defRPr/>
            </a:pPr>
            <a:r>
              <a:rPr lang="en-US" dirty="0" smtClean="0"/>
              <a:t>Think of a proof as a way to communicate a convincing argument for the truth of a mathematical statement.</a:t>
            </a:r>
          </a:p>
          <a:p>
            <a:pPr marL="0" indent="0">
              <a:defRPr/>
            </a:pPr>
            <a:endParaRPr lang="en-US" sz="1600" dirty="0" smtClean="0"/>
          </a:p>
          <a:p>
            <a:pPr marL="0" indent="0">
              <a:defRPr/>
            </a:pPr>
            <a:r>
              <a:rPr lang="en-US" dirty="0" smtClean="0"/>
              <a:t>Over the years, the following rules of style have become fairly standard for writing the final versions of proofs:</a:t>
            </a:r>
          </a:p>
          <a:p>
            <a:pPr>
              <a:defRPr/>
            </a:pPr>
            <a:endParaRPr lang="en-US" sz="1600" dirty="0" smtClean="0">
              <a:solidFill>
                <a:srgbClr val="00ADEE"/>
              </a:solidFill>
            </a:endParaRPr>
          </a:p>
          <a:p>
            <a:pPr marL="457200" indent="-457200">
              <a:buFont typeface="+mj-lt"/>
              <a:buAutoNum type="arabicPeriod"/>
              <a:defRPr/>
            </a:pPr>
            <a:r>
              <a:rPr lang="en-US" b="1" dirty="0" smtClean="0"/>
              <a:t>Clearly mark the beginning of your proof with the   word </a:t>
            </a:r>
            <a:r>
              <a:rPr lang="en-US" b="1" u="sng" dirty="0" smtClean="0"/>
              <a:t>Proof</a:t>
            </a:r>
            <a:r>
              <a:rPr lang="en-US" b="1" dirty="0" smtClean="0"/>
              <a:t>.</a:t>
            </a:r>
          </a:p>
          <a:p>
            <a:pPr marL="457200" indent="-457200">
              <a:buFont typeface="+mj-lt"/>
              <a:buAutoNum type="arabicPeriod"/>
              <a:defRPr/>
            </a:pPr>
            <a:endParaRPr lang="en-US" b="1" dirty="0" smtClean="0"/>
          </a:p>
          <a:p>
            <a:pPr marL="457200" indent="-457200">
              <a:buFont typeface="+mj-lt"/>
              <a:buAutoNum type="arabicPeriod"/>
              <a:defRPr/>
            </a:pPr>
            <a:r>
              <a:rPr lang="en-US" b="1" dirty="0" smtClean="0"/>
              <a:t>Make your proof self-contained.</a:t>
            </a:r>
          </a:p>
          <a:p>
            <a:pPr marL="857250" lvl="1" indent="-457200">
              <a:buFont typeface="Arial" panose="020B0604020202020204" pitchFamily="34" charset="0"/>
              <a:buChar char="•"/>
              <a:defRPr/>
            </a:pPr>
            <a:r>
              <a:rPr lang="en-US" sz="2400" dirty="0"/>
              <a:t>explain the meaning of  each variable used in your proof in the body of the proof</a:t>
            </a:r>
            <a:endParaRPr lang="en-US" sz="2400"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2700" smtClean="0"/>
              <a:t>Directions for Writing Proofs of Universal Statements</a:t>
            </a:r>
          </a:p>
        </p:txBody>
      </p:sp>
      <p:sp>
        <p:nvSpPr>
          <p:cNvPr id="24579" name="Rectangle 3"/>
          <p:cNvSpPr>
            <a:spLocks noGrp="1" noChangeArrowheads="1"/>
          </p:cNvSpPr>
          <p:nvPr>
            <p:ph type="body" idx="1"/>
          </p:nvPr>
        </p:nvSpPr>
        <p:spPr/>
        <p:txBody>
          <a:bodyPr/>
          <a:lstStyle/>
          <a:p>
            <a:pPr marL="457200" indent="-457200">
              <a:buFont typeface="+mj-lt"/>
              <a:buAutoNum type="arabicPeriod" startAt="3"/>
              <a:defRPr/>
            </a:pPr>
            <a:r>
              <a:rPr lang="en-US" b="1" dirty="0" smtClean="0"/>
              <a:t>Write your proof in complete, gramatically correct </a:t>
            </a:r>
            <a:br>
              <a:rPr lang="en-US" b="1" dirty="0" smtClean="0"/>
            </a:br>
            <a:r>
              <a:rPr lang="en-US" b="1" dirty="0" smtClean="0"/>
              <a:t>sentences.</a:t>
            </a:r>
          </a:p>
          <a:p>
            <a:pPr lvl="1">
              <a:buFont typeface="Arial" panose="020B0604020202020204" pitchFamily="34" charset="0"/>
              <a:buChar char="•"/>
              <a:defRPr/>
            </a:pPr>
            <a:r>
              <a:rPr lang="en-US" sz="2400" dirty="0" smtClean="0"/>
              <a:t>This does not mean that you should avoid using symbols and shorthand abbreviations, just that you should incorporate them into sentences.</a:t>
            </a:r>
          </a:p>
          <a:p>
            <a:pPr marL="457200" lvl="1" indent="0">
              <a:buNone/>
              <a:defRPr/>
            </a:pPr>
            <a:endParaRPr lang="en-US" sz="2400" dirty="0" smtClean="0"/>
          </a:p>
          <a:p>
            <a:pPr marL="457200" indent="-457200">
              <a:buFont typeface="+mj-lt"/>
              <a:buAutoNum type="arabicPeriod" startAt="4"/>
              <a:defRPr/>
            </a:pPr>
            <a:r>
              <a:rPr lang="en-US" altLang="en-US" b="1" dirty="0"/>
              <a:t>Keep your reader informed about the status of each statement in your proof</a:t>
            </a:r>
            <a:r>
              <a:rPr lang="en-US" altLang="en-US" b="1" dirty="0" smtClean="0"/>
              <a:t>.</a:t>
            </a:r>
          </a:p>
          <a:p>
            <a:pPr lvl="1">
              <a:buFont typeface="Arial" panose="020B0604020202020204" pitchFamily="34" charset="0"/>
              <a:buChar char="•"/>
            </a:pPr>
            <a:r>
              <a:rPr lang="en-US" altLang="en-US" sz="2400" dirty="0"/>
              <a:t>If something is assumed, preface it with a word like </a:t>
            </a:r>
            <a:r>
              <a:rPr lang="en-US" altLang="en-US" sz="2400" i="1" dirty="0"/>
              <a:t>Suppose </a:t>
            </a:r>
            <a:r>
              <a:rPr lang="en-US" altLang="en-US" sz="2400" dirty="0"/>
              <a:t>or </a:t>
            </a:r>
            <a:r>
              <a:rPr lang="en-US" altLang="en-US" sz="2400" i="1" dirty="0" smtClean="0"/>
              <a:t>Assume</a:t>
            </a:r>
            <a:r>
              <a:rPr lang="en-US" altLang="en-US" sz="2400" dirty="0" smtClean="0"/>
              <a:t>.</a:t>
            </a:r>
          </a:p>
          <a:p>
            <a:pPr lvl="1">
              <a:buFont typeface="Arial" panose="020B0604020202020204" pitchFamily="34" charset="0"/>
              <a:buChar char="•"/>
            </a:pPr>
            <a:r>
              <a:rPr lang="en-US" altLang="en-US" sz="2400" dirty="0" smtClean="0"/>
              <a:t>If </a:t>
            </a:r>
            <a:r>
              <a:rPr lang="en-US" altLang="en-US" sz="2400" dirty="0"/>
              <a:t>it is still to be shown, preface it with words like, </a:t>
            </a:r>
            <a:r>
              <a:rPr lang="en-US" altLang="en-US" sz="2400" dirty="0" smtClean="0"/>
              <a:t>“</a:t>
            </a:r>
            <a:r>
              <a:rPr lang="en-US" altLang="en-US" sz="2400" i="1" dirty="0"/>
              <a:t>W</a:t>
            </a:r>
            <a:r>
              <a:rPr lang="en-US" altLang="en-US" sz="2400" i="1" dirty="0" smtClean="0"/>
              <a:t>e must </a:t>
            </a:r>
            <a:r>
              <a:rPr lang="en-US" altLang="en-US" sz="2400" i="1" dirty="0"/>
              <a:t>show </a:t>
            </a:r>
            <a:r>
              <a:rPr lang="en-US" altLang="en-US" sz="2400" i="1" dirty="0" smtClean="0"/>
              <a:t>that”</a:t>
            </a:r>
            <a:r>
              <a:rPr lang="en-US" altLang="en-US" sz="2400" dirty="0" smtClean="0"/>
              <a:t>.</a:t>
            </a:r>
            <a:endParaRPr lang="en-US" altLang="en-US" sz="2400" dirty="0"/>
          </a:p>
          <a:p>
            <a:pPr marL="457200" indent="-457200">
              <a:buFont typeface="+mj-lt"/>
              <a:buAutoNum type="arabicPeriod" startAt="4"/>
              <a:defRPr/>
            </a:pPr>
            <a:endParaRPr lang="en-US" sz="20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2700" smtClean="0"/>
              <a:t>Directions for Writing Proofs of Universal Statements</a:t>
            </a:r>
          </a:p>
        </p:txBody>
      </p:sp>
      <p:sp>
        <p:nvSpPr>
          <p:cNvPr id="48131" name="Rectangle 3"/>
          <p:cNvSpPr>
            <a:spLocks noGrp="1" noChangeArrowheads="1"/>
          </p:cNvSpPr>
          <p:nvPr>
            <p:ph type="body" idx="1"/>
          </p:nvPr>
        </p:nvSpPr>
        <p:spPr/>
        <p:txBody>
          <a:bodyPr/>
          <a:lstStyle/>
          <a:p>
            <a:pPr marL="457200" indent="-457200">
              <a:buFont typeface="+mj-lt"/>
              <a:buAutoNum type="arabicPeriod" startAt="5"/>
            </a:pPr>
            <a:r>
              <a:rPr lang="en-US" altLang="en-US" b="1" dirty="0" smtClean="0"/>
              <a:t>Give a reason for each assertion in your proof.</a:t>
            </a:r>
          </a:p>
          <a:p>
            <a:pPr marL="0" indent="0"/>
            <a:r>
              <a:rPr lang="en-US" altLang="en-US" sz="1400" dirty="0" smtClean="0"/>
              <a:t>    </a:t>
            </a:r>
          </a:p>
          <a:p>
            <a:pPr marL="0" indent="0"/>
            <a:r>
              <a:rPr lang="en-US" altLang="en-US" dirty="0" smtClean="0"/>
              <a:t>     Each assertion in a proof should …</a:t>
            </a:r>
          </a:p>
          <a:p>
            <a:pPr lvl="1">
              <a:buFont typeface="Arial" panose="020B0604020202020204" pitchFamily="34" charset="0"/>
              <a:buChar char="•"/>
            </a:pPr>
            <a:r>
              <a:rPr lang="en-US" altLang="en-US" sz="2400" dirty="0" smtClean="0"/>
              <a:t>come directly from the hypothesis of the theorem, or</a:t>
            </a:r>
          </a:p>
          <a:p>
            <a:pPr lvl="1">
              <a:buFont typeface="Arial" panose="020B0604020202020204" pitchFamily="34" charset="0"/>
              <a:buChar char="•"/>
            </a:pPr>
            <a:r>
              <a:rPr lang="en-US" altLang="en-US" sz="2400" dirty="0" smtClean="0"/>
              <a:t>follow from the definition of one of the terms in the theorem, or</a:t>
            </a:r>
          </a:p>
          <a:p>
            <a:pPr lvl="1">
              <a:buFont typeface="Arial" panose="020B0604020202020204" pitchFamily="34" charset="0"/>
              <a:buChar char="•"/>
            </a:pPr>
            <a:r>
              <a:rPr lang="en-US" altLang="en-US" sz="2400" dirty="0" smtClean="0"/>
              <a:t>be a result obtained earlier in the proof, or</a:t>
            </a:r>
          </a:p>
          <a:p>
            <a:pPr lvl="1">
              <a:buFont typeface="Arial" panose="020B0604020202020204" pitchFamily="34" charset="0"/>
              <a:buChar char="•"/>
            </a:pPr>
            <a:r>
              <a:rPr lang="en-US" altLang="en-US" sz="2400" dirty="0" smtClean="0"/>
              <a:t>be a mathematical result that has previously been established or is agreed to be assumed.</a:t>
            </a:r>
          </a:p>
          <a:p>
            <a:pPr marL="0" indent="0"/>
            <a:endParaRPr lang="en-US" altLang="en-US" sz="1400" dirty="0" smtClean="0"/>
          </a:p>
          <a:p>
            <a:pPr marL="0" indent="0"/>
            <a:r>
              <a:rPr lang="en-US" altLang="en-US" dirty="0" smtClean="0"/>
              <a:t>    Indicate the reason for each step of your proof using </a:t>
            </a:r>
            <a:br>
              <a:rPr lang="en-US" altLang="en-US" dirty="0" smtClean="0"/>
            </a:br>
            <a:r>
              <a:rPr lang="en-US" altLang="en-US" dirty="0" smtClean="0"/>
              <a:t>    phrases such as </a:t>
            </a:r>
            <a:r>
              <a:rPr lang="en-US" altLang="en-US" i="1" dirty="0" smtClean="0"/>
              <a:t>by hypothesis</a:t>
            </a:r>
            <a:r>
              <a:rPr lang="en-US" altLang="en-US" dirty="0" smtClean="0"/>
              <a:t>, </a:t>
            </a:r>
            <a:r>
              <a:rPr lang="en-US" altLang="en-US" i="1" dirty="0" smtClean="0"/>
              <a:t>by definition of </a:t>
            </a:r>
            <a:r>
              <a:rPr lang="en-US" altLang="en-US" dirty="0" smtClean="0"/>
              <a:t>. . . , and  </a:t>
            </a:r>
            <a:br>
              <a:rPr lang="en-US" altLang="en-US" dirty="0" smtClean="0"/>
            </a:br>
            <a:r>
              <a:rPr lang="en-US" altLang="en-US" dirty="0" smtClean="0"/>
              <a:t>    </a:t>
            </a:r>
            <a:r>
              <a:rPr lang="en-US" altLang="en-US" i="1" dirty="0" smtClean="0"/>
              <a:t>by theorem </a:t>
            </a:r>
            <a:r>
              <a:rPr lang="en-US" altLang="en-US" dirty="0" smtClean="0"/>
              <a:t>. . . . </a:t>
            </a:r>
            <a:endParaRPr lang="en-US" altLang="en-US" dirty="0" smtClean="0">
              <a:solidFill>
                <a:srgbClr val="00ADEE"/>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2700" smtClean="0"/>
              <a:t>Directions for Writing Proofs of Universal Statements</a:t>
            </a:r>
          </a:p>
        </p:txBody>
      </p:sp>
      <p:sp>
        <p:nvSpPr>
          <p:cNvPr id="49155" name="Rectangle 3"/>
          <p:cNvSpPr>
            <a:spLocks noGrp="1" noChangeArrowheads="1"/>
          </p:cNvSpPr>
          <p:nvPr>
            <p:ph type="body" idx="1"/>
          </p:nvPr>
        </p:nvSpPr>
        <p:spPr/>
        <p:txBody>
          <a:bodyPr/>
          <a:lstStyle/>
          <a:p>
            <a:pPr marL="457200" indent="-457200">
              <a:buFont typeface="+mj-lt"/>
              <a:buAutoNum type="arabicPeriod" startAt="6"/>
            </a:pPr>
            <a:r>
              <a:rPr lang="en-US" altLang="en-US" b="1" dirty="0" smtClean="0"/>
              <a:t>Include the “little words and phrases” that make the logic of your arguments clear.</a:t>
            </a:r>
          </a:p>
          <a:p>
            <a:r>
              <a:rPr lang="en-US" altLang="en-US" dirty="0" smtClean="0">
                <a:solidFill>
                  <a:srgbClr val="00ADEE"/>
                </a:solidFill>
              </a:rPr>
              <a:t>    </a:t>
            </a:r>
            <a:r>
              <a:rPr lang="en-US" altLang="en-US" dirty="0" smtClean="0"/>
              <a:t>When writing a mathematical argument, especially a proof, indicate how each sentence is related to the previous one.</a:t>
            </a:r>
            <a:endParaRPr lang="en-US" altLang="en-US" dirty="0" smtClean="0">
              <a:solidFill>
                <a:srgbClr val="00ADEE"/>
              </a:solidFill>
            </a:endParaRPr>
          </a:p>
          <a:p>
            <a:pPr lvl="1">
              <a:buFont typeface="Arial" panose="020B0604020202020204" pitchFamily="34" charset="0"/>
              <a:buChar char="•"/>
            </a:pPr>
            <a:r>
              <a:rPr lang="en-US" altLang="en-US" sz="2400" dirty="0" smtClean="0"/>
              <a:t>Does it follow from the previous sentence or from a combination of the previous sentence and earlier ones? If so, start the sentence by stating the reason why it follows or by writing </a:t>
            </a:r>
            <a:r>
              <a:rPr lang="en-US" altLang="en-US" sz="2400" i="1" dirty="0" smtClean="0"/>
              <a:t>Then</a:t>
            </a:r>
            <a:r>
              <a:rPr lang="en-US" altLang="en-US" sz="2400" dirty="0" smtClean="0"/>
              <a:t>, or </a:t>
            </a:r>
            <a:r>
              <a:rPr lang="en-US" altLang="en-US" sz="2400" i="1" dirty="0" smtClean="0"/>
              <a:t>Thus</a:t>
            </a:r>
            <a:r>
              <a:rPr lang="en-US" altLang="en-US" sz="2400" dirty="0" smtClean="0"/>
              <a:t>, or </a:t>
            </a:r>
            <a:r>
              <a:rPr lang="en-US" altLang="en-US" sz="2400" i="1" dirty="0" smtClean="0"/>
              <a:t>So</a:t>
            </a:r>
            <a:r>
              <a:rPr lang="en-US" altLang="en-US" sz="2400" dirty="0" smtClean="0"/>
              <a:t>, or </a:t>
            </a:r>
            <a:r>
              <a:rPr lang="en-US" altLang="en-US" sz="2400" i="1" dirty="0" smtClean="0"/>
              <a:t>Hence</a:t>
            </a:r>
            <a:r>
              <a:rPr lang="en-US" altLang="en-US" sz="2400" dirty="0" smtClean="0"/>
              <a:t>, or </a:t>
            </a:r>
            <a:r>
              <a:rPr lang="en-US" altLang="en-US" sz="2400" i="1" dirty="0" smtClean="0"/>
              <a:t>Therefore</a:t>
            </a:r>
            <a:r>
              <a:rPr lang="en-US" altLang="en-US" sz="2400" dirty="0" smtClean="0"/>
              <a:t>, or </a:t>
            </a:r>
            <a:r>
              <a:rPr lang="en-US" altLang="en-US" sz="2400" i="1" dirty="0" smtClean="0"/>
              <a:t>Consequently</a:t>
            </a:r>
            <a:r>
              <a:rPr lang="en-US" altLang="en-US" sz="2400" dirty="0" smtClean="0"/>
              <a:t>, or </a:t>
            </a:r>
            <a:r>
              <a:rPr lang="en-US" altLang="en-US" sz="2400" i="1" dirty="0" smtClean="0"/>
              <a:t>It follows that</a:t>
            </a:r>
            <a:r>
              <a:rPr lang="en-US" altLang="en-US" sz="2400" dirty="0" smtClean="0"/>
              <a:t>, and include the reason at the end of the sentence.</a:t>
            </a:r>
            <a:endParaRPr lang="en-US" altLang="en-US" sz="2400" dirty="0" smtClean="0">
              <a:solidFill>
                <a:srgbClr val="00ADEE"/>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2700" smtClean="0"/>
              <a:t>Directions for Writing Proofs of Universal Statements</a:t>
            </a:r>
          </a:p>
        </p:txBody>
      </p:sp>
      <p:sp>
        <p:nvSpPr>
          <p:cNvPr id="50179" name="Rectangle 3"/>
          <p:cNvSpPr>
            <a:spLocks noGrp="1" noChangeArrowheads="1"/>
          </p:cNvSpPr>
          <p:nvPr>
            <p:ph type="body" idx="1"/>
          </p:nvPr>
        </p:nvSpPr>
        <p:spPr/>
        <p:txBody>
          <a:bodyPr/>
          <a:lstStyle/>
          <a:p>
            <a:pPr lvl="1">
              <a:buFont typeface="Arial" panose="020B0604020202020204" pitchFamily="34" charset="0"/>
              <a:buChar char="•"/>
            </a:pPr>
            <a:r>
              <a:rPr lang="en-US" altLang="en-US" sz="2400" dirty="0" smtClean="0"/>
              <a:t>If a sentence expresses a new thought or fact that does not follow as an immediate consequence of the preceding statement but is needed for a later part of a proof, introduce it by writing </a:t>
            </a:r>
            <a:r>
              <a:rPr lang="en-US" altLang="en-US" sz="2400" i="1" dirty="0" smtClean="0"/>
              <a:t>Observe that</a:t>
            </a:r>
            <a:r>
              <a:rPr lang="en-US" altLang="en-US" sz="2400" dirty="0" smtClean="0"/>
              <a:t>, or </a:t>
            </a:r>
            <a:r>
              <a:rPr lang="en-US" altLang="en-US" sz="2400" i="1" dirty="0" smtClean="0"/>
              <a:t>Note that</a:t>
            </a:r>
            <a:r>
              <a:rPr lang="en-US" altLang="en-US" sz="2400" dirty="0" smtClean="0"/>
              <a:t>, or </a:t>
            </a:r>
            <a:r>
              <a:rPr lang="en-US" altLang="en-US" sz="2400" i="1" dirty="0" smtClean="0"/>
              <a:t>But</a:t>
            </a:r>
            <a:r>
              <a:rPr lang="en-US" altLang="en-US" sz="2400" dirty="0" smtClean="0"/>
              <a:t>, or </a:t>
            </a:r>
            <a:r>
              <a:rPr lang="en-US" altLang="en-US" sz="2400" i="1" dirty="0" smtClean="0"/>
              <a:t>Now</a:t>
            </a:r>
            <a:r>
              <a:rPr lang="en-US" altLang="en-US" sz="2400" dirty="0" smtClean="0"/>
              <a:t>.</a:t>
            </a:r>
          </a:p>
          <a:p>
            <a:pPr lvl="1">
              <a:buFont typeface="Arial" panose="020B0604020202020204" pitchFamily="34" charset="0"/>
              <a:buChar char="•"/>
            </a:pPr>
            <a:r>
              <a:rPr lang="en-US" altLang="en-US" sz="2400" dirty="0" smtClean="0"/>
              <a:t>Sometimes in a proof it is desirable to define a new variable in terms of previous variables. In such a case, introduce the new variable with the word </a:t>
            </a:r>
            <a:r>
              <a:rPr lang="en-US" altLang="en-US" sz="2400" i="1" dirty="0" smtClean="0"/>
              <a:t>Let</a:t>
            </a:r>
            <a:r>
              <a:rPr lang="en-US" altLang="en-US" sz="2400" dirty="0" smtClean="0"/>
              <a:t>.</a:t>
            </a:r>
          </a:p>
          <a:p>
            <a:pPr marL="0" indent="0"/>
            <a:endParaRPr lang="en-US" altLang="en-US" sz="1000" dirty="0" smtClean="0"/>
          </a:p>
          <a:p>
            <a:pPr marL="457200" indent="-457200">
              <a:buFont typeface="+mj-lt"/>
              <a:buAutoNum type="arabicPeriod" startAt="7"/>
            </a:pPr>
            <a:r>
              <a:rPr lang="en-US" altLang="en-US" b="1" dirty="0" smtClean="0"/>
              <a:t>Display equations and inequalities.</a:t>
            </a:r>
          </a:p>
          <a:p>
            <a:pPr marL="0" indent="0"/>
            <a:r>
              <a:rPr lang="en-US" altLang="en-US" dirty="0" smtClean="0">
                <a:solidFill>
                  <a:srgbClr val="00ADEE"/>
                </a:solidFill>
              </a:rPr>
              <a:t>    </a:t>
            </a:r>
            <a:r>
              <a:rPr lang="en-US" altLang="en-US" dirty="0" smtClean="0"/>
              <a:t>The convention is to display equations and inequalities </a:t>
            </a:r>
            <a:br>
              <a:rPr lang="en-US" altLang="en-US" dirty="0" smtClean="0"/>
            </a:br>
            <a:r>
              <a:rPr lang="en-US" altLang="en-US" dirty="0" smtClean="0"/>
              <a:t>    on separate lines to increase readability.</a:t>
            </a:r>
            <a:endParaRPr lang="en-US" altLang="en-US" dirty="0" smtClean="0">
              <a:solidFill>
                <a:srgbClr val="00ADEE"/>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Common Mistakes</a:t>
            </a:r>
          </a:p>
        </p:txBody>
      </p:sp>
      <p:sp>
        <p:nvSpPr>
          <p:cNvPr id="54275" name="Rectangle 3"/>
          <p:cNvSpPr>
            <a:spLocks noGrp="1" noChangeArrowheads="1"/>
          </p:cNvSpPr>
          <p:nvPr>
            <p:ph type="body" idx="1"/>
          </p:nvPr>
        </p:nvSpPr>
        <p:spPr/>
        <p:txBody>
          <a:bodyPr/>
          <a:lstStyle/>
          <a:p>
            <a:pPr marL="0" indent="0"/>
            <a:r>
              <a:rPr lang="en-US" altLang="en-US" dirty="0" smtClean="0"/>
              <a:t>The following are some of the most common mistakes people make when writing mathematical proofs.</a:t>
            </a:r>
          </a:p>
          <a:p>
            <a:pPr marL="0" indent="0"/>
            <a:endParaRPr lang="en-US" altLang="en-US" dirty="0" smtClean="0"/>
          </a:p>
          <a:p>
            <a:pPr marL="0" indent="0"/>
            <a:r>
              <a:rPr lang="en-US" altLang="en-US" dirty="0" smtClean="0"/>
              <a:t>1. </a:t>
            </a:r>
            <a:r>
              <a:rPr lang="en-US" altLang="en-US" b="1" dirty="0" smtClean="0"/>
              <a:t>Arguing from examples.</a:t>
            </a:r>
          </a:p>
          <a:p>
            <a:pPr marL="0" indent="0"/>
            <a:r>
              <a:rPr lang="en-US" altLang="en-US" dirty="0" smtClean="0"/>
              <a:t>    Looking at examples is one of the most helpful practices </a:t>
            </a:r>
            <a:br>
              <a:rPr lang="en-US" altLang="en-US" dirty="0" smtClean="0"/>
            </a:br>
            <a:r>
              <a:rPr lang="en-US" altLang="en-US" dirty="0" smtClean="0"/>
              <a:t>    a problem solver can engage in and is encouraged by all </a:t>
            </a:r>
            <a:br>
              <a:rPr lang="en-US" altLang="en-US" dirty="0" smtClean="0"/>
            </a:br>
            <a:r>
              <a:rPr lang="en-US" altLang="en-US" dirty="0" smtClean="0"/>
              <a:t>    good mathematics teachers. </a:t>
            </a:r>
          </a:p>
          <a:p>
            <a:pPr marL="0" indent="0"/>
            <a:endParaRPr lang="en-US" altLang="en-US" dirty="0" smtClean="0"/>
          </a:p>
          <a:p>
            <a:pPr marL="0" indent="0"/>
            <a:r>
              <a:rPr lang="en-US" altLang="en-US" dirty="0" smtClean="0"/>
              <a:t>    However, it is a mistake to  think that a general </a:t>
            </a:r>
            <a:br>
              <a:rPr lang="en-US" altLang="en-US" dirty="0" smtClean="0"/>
            </a:br>
            <a:r>
              <a:rPr lang="en-US" altLang="en-US" dirty="0" smtClean="0"/>
              <a:t>    statement can be proved by showing it to be true for </a:t>
            </a:r>
            <a:br>
              <a:rPr lang="en-US" altLang="en-US" dirty="0" smtClean="0"/>
            </a:br>
            <a:r>
              <a:rPr lang="en-US" altLang="en-US" dirty="0" smtClean="0"/>
              <a:t>    some special cases.</a:t>
            </a:r>
            <a:endParaRPr lang="en-US" altLang="en-US" dirty="0" smtClean="0">
              <a:solidFill>
                <a:srgbClr val="00ADEE"/>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Definitions</a:t>
            </a:r>
          </a:p>
        </p:txBody>
      </p:sp>
      <p:sp>
        <p:nvSpPr>
          <p:cNvPr id="7171" name="Rectangle 3"/>
          <p:cNvSpPr>
            <a:spLocks noGrp="1" noChangeArrowheads="1"/>
          </p:cNvSpPr>
          <p:nvPr>
            <p:ph type="body" idx="1"/>
          </p:nvPr>
        </p:nvSpPr>
        <p:spPr/>
        <p:txBody>
          <a:bodyPr/>
          <a:lstStyle/>
          <a:p>
            <a:pPr marL="0" indent="0"/>
            <a:r>
              <a:rPr lang="en-US" altLang="en-US" smtClean="0"/>
              <a:t>In order to evaluate the truth or falsity of a statement, you must understand what the statement is about. In other words, you must know the meanings of all terms that occur in the statement. Mathematicians define terms very carefully and precisely and consider it important to learn definitions virtually word for word.</a:t>
            </a:r>
            <a:endParaRPr lang="en-US" altLang="en-US" i="1" smtClean="0"/>
          </a:p>
        </p:txBody>
      </p:sp>
      <p:pic>
        <p:nvPicPr>
          <p:cNvPr id="71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200" y="4191000"/>
            <a:ext cx="721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Common Mistakes</a:t>
            </a:r>
          </a:p>
        </p:txBody>
      </p:sp>
      <p:sp>
        <p:nvSpPr>
          <p:cNvPr id="24579" name="Rectangle 3"/>
          <p:cNvSpPr>
            <a:spLocks noGrp="1" noChangeArrowheads="1"/>
          </p:cNvSpPr>
          <p:nvPr>
            <p:ph type="body" idx="1"/>
          </p:nvPr>
        </p:nvSpPr>
        <p:spPr/>
        <p:txBody>
          <a:bodyPr/>
          <a:lstStyle/>
          <a:p>
            <a:pPr marL="0" indent="0">
              <a:defRPr/>
            </a:pPr>
            <a:r>
              <a:rPr lang="en-US" dirty="0" smtClean="0"/>
              <a:t>2. </a:t>
            </a:r>
            <a:r>
              <a:rPr lang="en-US" b="1" dirty="0" smtClean="0"/>
              <a:t>Using the same letter to mean two different things.</a:t>
            </a:r>
          </a:p>
          <a:p>
            <a:pPr>
              <a:defRPr/>
            </a:pPr>
            <a:r>
              <a:rPr lang="en-US" dirty="0" smtClean="0"/>
              <a:t>    Some beginning theorem provers give a new variable quantity the same letter name as a previously introduced variable.</a:t>
            </a:r>
          </a:p>
          <a:p>
            <a:pPr>
              <a:defRPr/>
            </a:pPr>
            <a:endParaRPr lang="en-US" sz="2000" dirty="0" smtClean="0"/>
          </a:p>
          <a:p>
            <a:pPr>
              <a:defRPr/>
            </a:pPr>
            <a:r>
              <a:rPr lang="en-US" dirty="0" smtClean="0"/>
              <a:t>3. </a:t>
            </a:r>
            <a:r>
              <a:rPr lang="en-US" b="1" dirty="0" smtClean="0"/>
              <a:t>Jumping to a conclusion.</a:t>
            </a:r>
          </a:p>
          <a:p>
            <a:pPr>
              <a:defRPr/>
            </a:pPr>
            <a:r>
              <a:rPr lang="en-US" dirty="0" smtClean="0"/>
              <a:t>    To jump to a conclusion means to allege the truth of something without giving an adequate reason.</a:t>
            </a:r>
          </a:p>
          <a:p>
            <a:pPr>
              <a:defRPr/>
            </a:pPr>
            <a:endParaRPr lang="en-US" sz="2000" dirty="0" smtClean="0"/>
          </a:p>
          <a:p>
            <a:pPr>
              <a:defRPr/>
            </a:pPr>
            <a:r>
              <a:rPr lang="en-US" dirty="0" smtClean="0"/>
              <a:t>4. </a:t>
            </a:r>
            <a:r>
              <a:rPr lang="en-US" b="1" dirty="0" smtClean="0"/>
              <a:t>Circular reasoning.</a:t>
            </a:r>
          </a:p>
          <a:p>
            <a:pPr>
              <a:defRPr/>
            </a:pPr>
            <a:r>
              <a:rPr lang="en-US" dirty="0" smtClean="0"/>
              <a:t>    To engage in circular reasoning means to assume what is to be proved; it is a variation of jumping to a conclusion.</a:t>
            </a:r>
            <a:endParaRPr lang="en-US" dirty="0" smtClean="0">
              <a:solidFill>
                <a:srgbClr val="00ADEE"/>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Common Mistakes</a:t>
            </a:r>
          </a:p>
        </p:txBody>
      </p:sp>
      <p:sp>
        <p:nvSpPr>
          <p:cNvPr id="56323" name="Rectangle 3"/>
          <p:cNvSpPr>
            <a:spLocks noGrp="1" noChangeArrowheads="1"/>
          </p:cNvSpPr>
          <p:nvPr>
            <p:ph type="body" idx="1"/>
          </p:nvPr>
        </p:nvSpPr>
        <p:spPr/>
        <p:txBody>
          <a:bodyPr/>
          <a:lstStyle/>
          <a:p>
            <a:pPr marL="0" indent="0"/>
            <a:r>
              <a:rPr lang="en-US" altLang="en-US" dirty="0" smtClean="0"/>
              <a:t>5. </a:t>
            </a:r>
            <a:r>
              <a:rPr lang="en-US" altLang="en-US" b="1" dirty="0" smtClean="0"/>
              <a:t>Confusion between what is known and what is still to   </a:t>
            </a:r>
            <a:br>
              <a:rPr lang="en-US" altLang="en-US" b="1" dirty="0" smtClean="0"/>
            </a:br>
            <a:r>
              <a:rPr lang="en-US" altLang="en-US" b="1" dirty="0" smtClean="0"/>
              <a:t>    be shown.</a:t>
            </a:r>
          </a:p>
          <a:p>
            <a:pPr marL="0" indent="0"/>
            <a:r>
              <a:rPr lang="en-US" altLang="en-US" dirty="0" smtClean="0">
                <a:solidFill>
                  <a:srgbClr val="00ADEE"/>
                </a:solidFill>
              </a:rPr>
              <a:t>    </a:t>
            </a:r>
            <a:r>
              <a:rPr lang="en-US" altLang="en-US" dirty="0" smtClean="0"/>
              <a:t>A more subtle way to engage in circular reasoning </a:t>
            </a:r>
            <a:br>
              <a:rPr lang="en-US" altLang="en-US" dirty="0" smtClean="0"/>
            </a:br>
            <a:r>
              <a:rPr lang="en-US" altLang="en-US" dirty="0" smtClean="0"/>
              <a:t>    occurs when the conclusion to be shown is restated </a:t>
            </a:r>
            <a:br>
              <a:rPr lang="en-US" altLang="en-US" dirty="0" smtClean="0"/>
            </a:br>
            <a:r>
              <a:rPr lang="en-US" altLang="en-US" dirty="0" smtClean="0"/>
              <a:t>    using a variable.</a:t>
            </a:r>
          </a:p>
          <a:p>
            <a:pPr marL="0" indent="0"/>
            <a:r>
              <a:rPr lang="en-US" altLang="en-US" dirty="0" smtClean="0"/>
              <a:t>6. </a:t>
            </a:r>
            <a:r>
              <a:rPr lang="en-US" altLang="en-US" b="1" dirty="0" smtClean="0"/>
              <a:t>Use of </a:t>
            </a:r>
            <a:r>
              <a:rPr lang="en-US" altLang="en-US" b="1" i="1" dirty="0" smtClean="0"/>
              <a:t>any </a:t>
            </a:r>
            <a:r>
              <a:rPr lang="en-US" altLang="en-US" b="1" dirty="0" smtClean="0"/>
              <a:t>rather than </a:t>
            </a:r>
            <a:r>
              <a:rPr lang="en-US" altLang="en-US" b="1" i="1" dirty="0" smtClean="0"/>
              <a:t>some</a:t>
            </a:r>
            <a:r>
              <a:rPr lang="en-US" altLang="en-US" b="1" dirty="0" smtClean="0"/>
              <a:t>.</a:t>
            </a:r>
          </a:p>
          <a:p>
            <a:pPr marL="0" indent="0"/>
            <a:r>
              <a:rPr lang="en-US" altLang="en-US" dirty="0" smtClean="0">
                <a:solidFill>
                  <a:srgbClr val="00ADEE"/>
                </a:solidFill>
              </a:rPr>
              <a:t>    </a:t>
            </a:r>
            <a:r>
              <a:rPr lang="en-US" altLang="en-US" dirty="0" smtClean="0"/>
              <a:t>There are a few situations in which the words </a:t>
            </a:r>
            <a:r>
              <a:rPr lang="en-US" altLang="en-US" i="1" dirty="0" smtClean="0"/>
              <a:t>any</a:t>
            </a:r>
            <a:r>
              <a:rPr lang="en-US" altLang="en-US" dirty="0" smtClean="0"/>
              <a:t> and </a:t>
            </a:r>
            <a:br>
              <a:rPr lang="en-US" altLang="en-US" dirty="0" smtClean="0"/>
            </a:br>
            <a:r>
              <a:rPr lang="en-US" altLang="en-US" dirty="0" smtClean="0"/>
              <a:t>    </a:t>
            </a:r>
            <a:r>
              <a:rPr lang="en-US" altLang="en-US" i="1" dirty="0" smtClean="0"/>
              <a:t>some</a:t>
            </a:r>
            <a:r>
              <a:rPr lang="en-US" altLang="en-US" dirty="0" smtClean="0"/>
              <a:t> can be used interchangeably.</a:t>
            </a:r>
          </a:p>
          <a:p>
            <a:pPr marL="0" indent="0">
              <a:defRPr/>
            </a:pPr>
            <a:r>
              <a:rPr lang="en-US" dirty="0"/>
              <a:t>7. </a:t>
            </a:r>
            <a:r>
              <a:rPr lang="en-US" b="1" dirty="0"/>
              <a:t>Misuse of the word </a:t>
            </a:r>
            <a:r>
              <a:rPr lang="en-US" b="1" i="1" dirty="0"/>
              <a:t>if</a:t>
            </a:r>
            <a:r>
              <a:rPr lang="en-US" b="1" dirty="0"/>
              <a:t>.</a:t>
            </a:r>
          </a:p>
          <a:p>
            <a:pPr>
              <a:defRPr/>
            </a:pPr>
            <a:r>
              <a:rPr lang="en-US" dirty="0"/>
              <a:t>    Another common error is not serious in itself, but it reflects imprecise thinking that sometimes leads to problems later in a proof. This error involves using the word </a:t>
            </a:r>
            <a:r>
              <a:rPr lang="en-US" i="1" dirty="0"/>
              <a:t>if</a:t>
            </a:r>
            <a:r>
              <a:rPr lang="en-US" dirty="0"/>
              <a:t> when the word </a:t>
            </a:r>
            <a:r>
              <a:rPr lang="en-US" i="1" dirty="0"/>
              <a:t>because</a:t>
            </a:r>
            <a:r>
              <a:rPr lang="en-US" dirty="0"/>
              <a:t> is really meant.</a:t>
            </a:r>
            <a:endParaRPr lang="en-US" dirty="0">
              <a:solidFill>
                <a:srgbClr val="00ADEE"/>
              </a:solidFill>
            </a:endParaRPr>
          </a:p>
          <a:p>
            <a:pPr marL="0" indent="0"/>
            <a:endParaRPr lang="en-US" alt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Getting Proofs Started</a:t>
            </a:r>
          </a:p>
        </p:txBody>
      </p:sp>
      <p:sp>
        <p:nvSpPr>
          <p:cNvPr id="59395" name="Rectangle 3"/>
          <p:cNvSpPr>
            <a:spLocks noGrp="1" noChangeArrowheads="1"/>
          </p:cNvSpPr>
          <p:nvPr>
            <p:ph type="body" idx="1"/>
          </p:nvPr>
        </p:nvSpPr>
        <p:spPr/>
        <p:txBody>
          <a:bodyPr/>
          <a:lstStyle/>
          <a:p>
            <a:pPr marL="0" indent="0"/>
            <a:r>
              <a:rPr lang="en-US" altLang="en-US" smtClean="0"/>
              <a:t>Believe it or not, once you understand the idea of generalizing from the generic particular and the method of direct proof, you can write the beginnings of proofs even for theorems you do not understand. </a:t>
            </a:r>
          </a:p>
          <a:p>
            <a:pPr marL="0" indent="0"/>
            <a:endParaRPr lang="en-US" altLang="en-US" smtClean="0"/>
          </a:p>
          <a:p>
            <a:pPr marL="0" indent="0"/>
            <a:r>
              <a:rPr lang="en-US" altLang="en-US" smtClean="0"/>
              <a:t>The reason is that the starting point and what is to be shown in a proof depend only on the linguistic form of the statement to be proved, not on the content of the statement.</a:t>
            </a:r>
            <a:endParaRPr lang="en-US" altLang="en-US" smtClean="0">
              <a:solidFill>
                <a:srgbClr val="00ADEE"/>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z="1800" smtClean="0"/>
              <a:t>Example 8 – </a:t>
            </a:r>
            <a:r>
              <a:rPr lang="en-US" altLang="en-US" sz="1800" i="1" smtClean="0"/>
              <a:t>Identifying the “Starting Point” and the “Conclusion to Be Shown”</a:t>
            </a:r>
          </a:p>
        </p:txBody>
      </p:sp>
      <p:sp>
        <p:nvSpPr>
          <p:cNvPr id="125955" name="Rectangle 3"/>
          <p:cNvSpPr>
            <a:spLocks noGrp="1" noChangeArrowheads="1"/>
          </p:cNvSpPr>
          <p:nvPr>
            <p:ph type="body" idx="1"/>
          </p:nvPr>
        </p:nvSpPr>
        <p:spPr/>
        <p:txBody>
          <a:bodyPr/>
          <a:lstStyle/>
          <a:p>
            <a:pPr marL="0" indent="0"/>
            <a:r>
              <a:rPr lang="en-US" altLang="en-US" smtClean="0"/>
              <a:t>Write the first sentence of a proof (the “starting point”) and the last sentence of a proof (the “conclusion to be shown”) for the following statement:</a:t>
            </a:r>
          </a:p>
          <a:p>
            <a:pPr marL="0" indent="0"/>
            <a:r>
              <a:rPr lang="en-US" altLang="en-US" smtClean="0"/>
              <a:t>           Every complete, bipartite graph is connected.</a:t>
            </a:r>
          </a:p>
          <a:p>
            <a:pPr marL="0" indent="0"/>
            <a:endParaRPr lang="en-US" altLang="en-US" smtClean="0"/>
          </a:p>
          <a:p>
            <a:pPr marL="0" indent="0" eaLnBrk="1" hangingPunct="1"/>
            <a:r>
              <a:rPr lang="en-US" altLang="en-US" smtClean="0">
                <a:solidFill>
                  <a:srgbClr val="00ADEE"/>
                </a:solidFill>
              </a:rPr>
              <a:t>Solution:</a:t>
            </a:r>
          </a:p>
          <a:p>
            <a:pPr marL="0" indent="0" eaLnBrk="1" hangingPunct="1"/>
            <a:r>
              <a:rPr lang="en-US" altLang="en-US" smtClean="0"/>
              <a:t>It is helpful to rewrite the statement formally using a quantifier and a variable:</a:t>
            </a:r>
          </a:p>
          <a:p>
            <a:pPr marL="0" indent="0" eaLnBrk="1" hangingPunct="1"/>
            <a:endParaRPr lang="en-US" altLang="en-US" smtClean="0"/>
          </a:p>
          <a:p>
            <a:pPr marL="0" indent="0" eaLnBrk="1" hangingPunct="1"/>
            <a:r>
              <a:rPr lang="en-US" altLang="en-US" b="1" smtClean="0"/>
              <a:t>Formal Restatement:</a:t>
            </a:r>
            <a:endParaRPr lang="en-US" altLang="en-US" smtClean="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5791200"/>
            <a:ext cx="66944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3" end="3"/>
                                            </p:txEl>
                                          </p:spTgt>
                                        </p:tgtEl>
                                        <p:attrNameLst>
                                          <p:attrName>style.visibility</p:attrName>
                                        </p:attrNameLst>
                                      </p:cBhvr>
                                      <p:to>
                                        <p:strVal val="visible"/>
                                      </p:to>
                                    </p:set>
                                    <p:animEffect transition="in" filter="fade">
                                      <p:cBhvr>
                                        <p:cTn id="7" dur="1000"/>
                                        <p:tgtEl>
                                          <p:spTgt spid="125955">
                                            <p:txEl>
                                              <p:pRg st="3" end="3"/>
                                            </p:txEl>
                                          </p:spTgt>
                                        </p:tgtEl>
                                      </p:cBhvr>
                                    </p:animEffect>
                                    <p:anim calcmode="lin" valueType="num">
                                      <p:cBhvr>
                                        <p:cTn id="8" dur="1000" fill="hold"/>
                                        <p:tgtEl>
                                          <p:spTgt spid="125955">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xEl>
                                              <p:pRg st="4" end="4"/>
                                            </p:txEl>
                                          </p:spTgt>
                                        </p:tgtEl>
                                        <p:attrNameLst>
                                          <p:attrName>style.visibility</p:attrName>
                                        </p:attrNameLst>
                                      </p:cBhvr>
                                      <p:to>
                                        <p:strVal val="visible"/>
                                      </p:to>
                                    </p:set>
                                    <p:animEffect transition="in" filter="fade">
                                      <p:cBhvr>
                                        <p:cTn id="13" dur="1000"/>
                                        <p:tgtEl>
                                          <p:spTgt spid="125955">
                                            <p:txEl>
                                              <p:pRg st="4" end="4"/>
                                            </p:txEl>
                                          </p:spTgt>
                                        </p:tgtEl>
                                      </p:cBhvr>
                                    </p:animEffect>
                                    <p:anim calcmode="lin" valueType="num">
                                      <p:cBhvr>
                                        <p:cTn id="14" dur="10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5955">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25955">
                                            <p:txEl>
                                              <p:pRg st="6" end="6"/>
                                            </p:txEl>
                                          </p:spTgt>
                                        </p:tgtEl>
                                        <p:attrNameLst>
                                          <p:attrName>style.visibility</p:attrName>
                                        </p:attrNameLst>
                                      </p:cBhvr>
                                      <p:to>
                                        <p:strVal val="visible"/>
                                      </p:to>
                                    </p:set>
                                    <p:animEffect transition="in" filter="fade">
                                      <p:cBhvr>
                                        <p:cTn id="21" dur="1000"/>
                                        <p:tgtEl>
                                          <p:spTgt spid="125955">
                                            <p:txEl>
                                              <p:pRg st="6" end="6"/>
                                            </p:txEl>
                                          </p:spTgt>
                                        </p:tgtEl>
                                      </p:cBhvr>
                                    </p:animEffect>
                                    <p:anim calcmode="lin" valueType="num">
                                      <p:cBhvr>
                                        <p:cTn id="22" dur="10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5955">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5955">
                                            <p:txEl>
                                              <p:pRg st="6" end="6"/>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226"/>
                                        </p:tgtEl>
                                        <p:attrNameLst>
                                          <p:attrName>style.visibility</p:attrName>
                                        </p:attrNameLst>
                                      </p:cBhvr>
                                      <p:to>
                                        <p:strVal val="visible"/>
                                      </p:to>
                                    </p:set>
                                    <p:animEffect transition="in" filter="fade">
                                      <p:cBhvr>
                                        <p:cTn id="27" dur="1000"/>
                                        <p:tgtEl>
                                          <p:spTgt spid="52226"/>
                                        </p:tgtEl>
                                      </p:cBhvr>
                                    </p:animEffect>
                                    <p:anim calcmode="lin" valueType="num">
                                      <p:cBhvr>
                                        <p:cTn id="28" dur="1000" fill="hold"/>
                                        <p:tgtEl>
                                          <p:spTgt spid="52226"/>
                                        </p:tgtEl>
                                        <p:attrNameLst>
                                          <p:attrName>ppt_x</p:attrName>
                                        </p:attrNameLst>
                                      </p:cBhvr>
                                      <p:tavLst>
                                        <p:tav tm="0">
                                          <p:val>
                                            <p:strVal val="#ppt_x"/>
                                          </p:val>
                                        </p:tav>
                                        <p:tav tm="100000">
                                          <p:val>
                                            <p:strVal val="#ppt_x"/>
                                          </p:val>
                                        </p:tav>
                                      </p:tavLst>
                                    </p:anim>
                                    <p:anim calcmode="lin" valueType="num">
                                      <p:cBhvr>
                                        <p:cTn id="29" dur="900" decel="100000" fill="hold"/>
                                        <p:tgtEl>
                                          <p:spTgt spid="5222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2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Example 8 – </a:t>
            </a:r>
            <a:r>
              <a:rPr lang="en-US" altLang="en-US" i="1" smtClean="0"/>
              <a:t>Solution</a:t>
            </a:r>
          </a:p>
        </p:txBody>
      </p:sp>
      <p:sp>
        <p:nvSpPr>
          <p:cNvPr id="27651" name="Rectangle 3"/>
          <p:cNvSpPr>
            <a:spLocks noGrp="1" noChangeArrowheads="1"/>
          </p:cNvSpPr>
          <p:nvPr>
            <p:ph type="body" idx="1"/>
          </p:nvPr>
        </p:nvSpPr>
        <p:spPr>
          <a:noFill/>
        </p:spPr>
        <p:txBody>
          <a:bodyPr/>
          <a:lstStyle/>
          <a:p>
            <a:pPr marL="0" indent="0"/>
            <a:r>
              <a:rPr lang="en-US" altLang="en-US" b="1" smtClean="0"/>
              <a:t>Starting Point: </a:t>
            </a:r>
            <a:r>
              <a:rPr lang="en-US" altLang="en-US" smtClean="0"/>
              <a:t>Suppose </a:t>
            </a:r>
            <a:r>
              <a:rPr lang="en-US" altLang="en-US" i="1" smtClean="0"/>
              <a:t>G</a:t>
            </a:r>
            <a:r>
              <a:rPr lang="en-US" altLang="en-US" smtClean="0"/>
              <a:t> is a </a:t>
            </a:r>
            <a:r>
              <a:rPr lang="en-US" altLang="en-US" i="1" smtClean="0"/>
              <a:t>[particular but arbitrarily </a:t>
            </a:r>
            <a:br>
              <a:rPr lang="en-US" altLang="en-US" i="1" smtClean="0"/>
            </a:br>
            <a:r>
              <a:rPr lang="en-US" altLang="en-US" i="1" smtClean="0"/>
              <a:t>                          chosen]</a:t>
            </a:r>
            <a:r>
              <a:rPr lang="en-US" altLang="en-US" smtClean="0"/>
              <a:t> graph such that </a:t>
            </a:r>
            <a:r>
              <a:rPr lang="en-US" altLang="en-US" i="1" smtClean="0"/>
              <a:t>G</a:t>
            </a:r>
            <a:r>
              <a:rPr lang="en-US" altLang="en-US" smtClean="0"/>
              <a:t> is complete and </a:t>
            </a:r>
            <a:br>
              <a:rPr lang="en-US" altLang="en-US" smtClean="0"/>
            </a:br>
            <a:r>
              <a:rPr lang="en-US" altLang="en-US" smtClean="0"/>
              <a:t>                          bipartite.</a:t>
            </a:r>
          </a:p>
          <a:p>
            <a:pPr marL="0" indent="0"/>
            <a:endParaRPr lang="en-US" altLang="en-US" sz="2000" smtClean="0"/>
          </a:p>
          <a:p>
            <a:pPr marL="0" indent="0"/>
            <a:r>
              <a:rPr lang="en-US" altLang="en-US" b="1" smtClean="0"/>
              <a:t>Conclusion to Be Shown: </a:t>
            </a:r>
            <a:r>
              <a:rPr lang="en-US" altLang="en-US" i="1" smtClean="0"/>
              <a:t>G</a:t>
            </a:r>
            <a:r>
              <a:rPr lang="en-US" altLang="en-US" smtClean="0"/>
              <a:t> is connected.</a:t>
            </a:r>
          </a:p>
          <a:p>
            <a:pPr marL="0" indent="0"/>
            <a:endParaRPr lang="en-US" altLang="en-US" sz="2000" smtClean="0"/>
          </a:p>
          <a:p>
            <a:pPr marL="0" indent="0"/>
            <a:r>
              <a:rPr lang="en-US" altLang="en-US" smtClean="0"/>
              <a:t>Thus the proof has the following shape:</a:t>
            </a:r>
          </a:p>
          <a:p>
            <a:pPr marL="0" indent="0"/>
            <a:r>
              <a:rPr lang="en-US" altLang="en-US" b="1" smtClean="0"/>
              <a:t>Proof:</a:t>
            </a:r>
          </a:p>
          <a:p>
            <a:pPr marL="0" indent="0"/>
            <a:r>
              <a:rPr lang="en-US" altLang="en-US" smtClean="0"/>
              <a:t>Suppose </a:t>
            </a:r>
            <a:r>
              <a:rPr lang="en-US" altLang="en-US" i="1" smtClean="0"/>
              <a:t>G</a:t>
            </a:r>
            <a:r>
              <a:rPr lang="en-US" altLang="en-US" smtClean="0"/>
              <a:t> is a </a:t>
            </a:r>
            <a:r>
              <a:rPr lang="en-US" altLang="en-US" i="1" smtClean="0"/>
              <a:t>[particular but arbitrarily chosen]</a:t>
            </a:r>
            <a:r>
              <a:rPr lang="en-US" altLang="en-US" smtClean="0"/>
              <a:t> graph such that </a:t>
            </a:r>
            <a:r>
              <a:rPr lang="en-US" altLang="en-US" i="1" smtClean="0"/>
              <a:t>G</a:t>
            </a:r>
            <a:r>
              <a:rPr lang="en-US" altLang="en-US" smtClean="0"/>
              <a:t> is complete and bipartite.</a:t>
            </a:r>
          </a:p>
          <a:p>
            <a:pPr marL="0" indent="0"/>
            <a:r>
              <a:rPr lang="en-US" altLang="en-US" smtClean="0"/>
              <a:t>  </a:t>
            </a:r>
          </a:p>
          <a:p>
            <a:pPr marL="0" indent="0"/>
            <a:r>
              <a:rPr lang="en-US" altLang="en-US" smtClean="0"/>
              <a:t>Therefore, </a:t>
            </a:r>
            <a:r>
              <a:rPr lang="en-US" altLang="en-US" i="1" smtClean="0"/>
              <a:t>G</a:t>
            </a:r>
            <a:r>
              <a:rPr lang="en-US" altLang="en-US" smtClean="0"/>
              <a:t> is connected.</a:t>
            </a:r>
          </a:p>
        </p:txBody>
      </p:sp>
      <p:sp>
        <p:nvSpPr>
          <p:cNvPr id="62468"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sp>
        <p:nvSpPr>
          <p:cNvPr id="62469" name="TextBox 4"/>
          <p:cNvSpPr txBox="1">
            <a:spLocks noChangeArrowheads="1"/>
          </p:cNvSpPr>
          <p:nvPr/>
        </p:nvSpPr>
        <p:spPr bwMode="auto">
          <a:xfrm rot="5400000">
            <a:off x="470694" y="5515769"/>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1000"/>
                                        <p:tgtEl>
                                          <p:spTgt spid="27651">
                                            <p:txEl>
                                              <p:pRg st="2" end="2"/>
                                            </p:txEl>
                                          </p:spTgt>
                                        </p:tgtEl>
                                      </p:cBhvr>
                                    </p:animEffect>
                                    <p:anim calcmode="lin" valueType="num">
                                      <p:cBhvr>
                                        <p:cTn id="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65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1">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7651">
                                            <p:txEl>
                                              <p:pRg st="4" end="4"/>
                                            </p:txEl>
                                          </p:spTgt>
                                        </p:tgtEl>
                                        <p:attrNameLst>
                                          <p:attrName>style.visibility</p:attrName>
                                        </p:attrNameLst>
                                      </p:cBhvr>
                                      <p:to>
                                        <p:strVal val="visible"/>
                                      </p:to>
                                    </p:set>
                                    <p:animEffect transition="in" filter="fade">
                                      <p:cBhvr>
                                        <p:cTn id="13" dur="1000"/>
                                        <p:tgtEl>
                                          <p:spTgt spid="27651">
                                            <p:txEl>
                                              <p:pRg st="4" end="4"/>
                                            </p:txEl>
                                          </p:spTgt>
                                        </p:tgtEl>
                                      </p:cBhvr>
                                    </p:animEffect>
                                    <p:anim calcmode="lin" valueType="num">
                                      <p:cBhvr>
                                        <p:cTn id="14"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7651">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65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animEffect transition="in" filter="fade">
                                      <p:cBhvr>
                                        <p:cTn id="21" dur="1000"/>
                                        <p:tgtEl>
                                          <p:spTgt spid="27651">
                                            <p:txEl>
                                              <p:pRg st="5" end="5"/>
                                            </p:txEl>
                                          </p:spTgt>
                                        </p:tgtEl>
                                      </p:cBhvr>
                                    </p:animEffect>
                                    <p:anim calcmode="lin" valueType="num">
                                      <p:cBhvr>
                                        <p:cTn id="22"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7651">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7651">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fade">
                                      <p:cBhvr>
                                        <p:cTn id="27" dur="1000"/>
                                        <p:tgtEl>
                                          <p:spTgt spid="27651">
                                            <p:txEl>
                                              <p:pRg st="6" end="6"/>
                                            </p:txEl>
                                          </p:spTgt>
                                        </p:tgtEl>
                                      </p:cBhvr>
                                    </p:animEffect>
                                    <p:anim calcmode="lin" valueType="num">
                                      <p:cBhvr>
                                        <p:cTn id="28"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7651">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7651">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7651">
                                            <p:txEl>
                                              <p:pRg st="7" end="7"/>
                                            </p:txEl>
                                          </p:spTgt>
                                        </p:tgtEl>
                                        <p:attrNameLst>
                                          <p:attrName>style.visibility</p:attrName>
                                        </p:attrNameLst>
                                      </p:cBhvr>
                                      <p:to>
                                        <p:strVal val="visible"/>
                                      </p:to>
                                    </p:set>
                                    <p:animEffect transition="in" filter="fade">
                                      <p:cBhvr>
                                        <p:cTn id="33" dur="1000"/>
                                        <p:tgtEl>
                                          <p:spTgt spid="27651">
                                            <p:txEl>
                                              <p:pRg st="7" end="7"/>
                                            </p:txEl>
                                          </p:spTgt>
                                        </p:tgtEl>
                                      </p:cBhvr>
                                    </p:animEffect>
                                    <p:anim calcmode="lin" valueType="num">
                                      <p:cBhvr>
                                        <p:cTn id="34" dur="10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7651">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7651">
                                            <p:txEl>
                                              <p:pRg st="7" end="7"/>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62469"/>
                                        </p:tgtEl>
                                        <p:attrNameLst>
                                          <p:attrName>style.visibility</p:attrName>
                                        </p:attrNameLst>
                                      </p:cBhvr>
                                      <p:to>
                                        <p:strVal val="visible"/>
                                      </p:to>
                                    </p:set>
                                    <p:animEffect transition="in" filter="fade">
                                      <p:cBhvr>
                                        <p:cTn id="39" dur="1000"/>
                                        <p:tgtEl>
                                          <p:spTgt spid="62469"/>
                                        </p:tgtEl>
                                      </p:cBhvr>
                                    </p:animEffect>
                                    <p:anim calcmode="lin" valueType="num">
                                      <p:cBhvr>
                                        <p:cTn id="40" dur="1000" fill="hold"/>
                                        <p:tgtEl>
                                          <p:spTgt spid="62469"/>
                                        </p:tgtEl>
                                        <p:attrNameLst>
                                          <p:attrName>ppt_x</p:attrName>
                                        </p:attrNameLst>
                                      </p:cBhvr>
                                      <p:tavLst>
                                        <p:tav tm="0">
                                          <p:val>
                                            <p:strVal val="#ppt_x"/>
                                          </p:val>
                                        </p:tav>
                                        <p:tav tm="100000">
                                          <p:val>
                                            <p:strVal val="#ppt_x"/>
                                          </p:val>
                                        </p:tav>
                                      </p:tavLst>
                                    </p:anim>
                                    <p:anim calcmode="lin" valueType="num">
                                      <p:cBhvr>
                                        <p:cTn id="41" dur="900" decel="100000" fill="hold"/>
                                        <p:tgtEl>
                                          <p:spTgt spid="6246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2469"/>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27651">
                                            <p:txEl>
                                              <p:pRg st="8" end="8"/>
                                            </p:txEl>
                                          </p:spTgt>
                                        </p:tgtEl>
                                        <p:attrNameLst>
                                          <p:attrName>style.visibility</p:attrName>
                                        </p:attrNameLst>
                                      </p:cBhvr>
                                      <p:to>
                                        <p:strVal val="visible"/>
                                      </p:to>
                                    </p:set>
                                    <p:animEffect transition="in" filter="fade">
                                      <p:cBhvr>
                                        <p:cTn id="45" dur="1000"/>
                                        <p:tgtEl>
                                          <p:spTgt spid="27651">
                                            <p:txEl>
                                              <p:pRg st="8" end="8"/>
                                            </p:txEl>
                                          </p:spTgt>
                                        </p:tgtEl>
                                      </p:cBhvr>
                                    </p:animEffect>
                                    <p:anim calcmode="lin" valueType="num">
                                      <p:cBhvr>
                                        <p:cTn id="46" dur="10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27651">
                                            <p:txEl>
                                              <p:pRg st="8" end="8"/>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765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3000" smtClean="0"/>
              <a:t>Showing That an Existential Statement Is False</a:t>
            </a:r>
          </a:p>
        </p:txBody>
      </p:sp>
      <p:sp>
        <p:nvSpPr>
          <p:cNvPr id="64515" name="Rectangle 3"/>
          <p:cNvSpPr>
            <a:spLocks noGrp="1" noChangeArrowheads="1"/>
          </p:cNvSpPr>
          <p:nvPr>
            <p:ph type="body" idx="1"/>
          </p:nvPr>
        </p:nvSpPr>
        <p:spPr/>
        <p:txBody>
          <a:bodyPr/>
          <a:lstStyle/>
          <a:p>
            <a:pPr marL="0" indent="0"/>
            <a:r>
              <a:rPr lang="en-US" altLang="en-US" smtClean="0"/>
              <a:t>We have known that the negation of an existential statement is universal. </a:t>
            </a:r>
          </a:p>
          <a:p>
            <a:pPr marL="0" indent="0"/>
            <a:endParaRPr lang="en-US" altLang="en-US" smtClean="0"/>
          </a:p>
          <a:p>
            <a:pPr marL="0" indent="0"/>
            <a:r>
              <a:rPr lang="en-US" altLang="en-US" smtClean="0"/>
              <a:t>It follows that to prove an existential statement is false, you must prove a universal statement (its negation) is true.</a:t>
            </a:r>
            <a:endParaRPr lang="en-US" altLang="en-US" smtClean="0">
              <a:solidFill>
                <a:srgbClr val="00ADEE"/>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z="2900" smtClean="0"/>
              <a:t>Example 9 – </a:t>
            </a:r>
            <a:r>
              <a:rPr lang="en-US" altLang="en-US" sz="2900" i="1" smtClean="0"/>
              <a:t>Disproving an Existential Statement</a:t>
            </a:r>
          </a:p>
        </p:txBody>
      </p:sp>
      <p:sp>
        <p:nvSpPr>
          <p:cNvPr id="125955" name="Rectangle 3"/>
          <p:cNvSpPr>
            <a:spLocks noGrp="1" noChangeArrowheads="1"/>
          </p:cNvSpPr>
          <p:nvPr>
            <p:ph type="body" idx="1"/>
          </p:nvPr>
        </p:nvSpPr>
        <p:spPr/>
        <p:txBody>
          <a:bodyPr/>
          <a:lstStyle/>
          <a:p>
            <a:pPr marL="0" indent="0" eaLnBrk="1" hangingPunct="1">
              <a:tabLst>
                <a:tab pos="457200" algn="l"/>
                <a:tab pos="1371600" algn="l"/>
                <a:tab pos="1547813" algn="l"/>
              </a:tabLst>
            </a:pPr>
            <a:r>
              <a:rPr lang="en-US" altLang="en-US" smtClean="0"/>
              <a:t>Show that the following statement is false:</a:t>
            </a:r>
          </a:p>
          <a:p>
            <a:pPr marL="0" indent="0" eaLnBrk="1" hangingPunct="1">
              <a:tabLst>
                <a:tab pos="457200" algn="l"/>
                <a:tab pos="1371600" algn="l"/>
                <a:tab pos="1547813" algn="l"/>
              </a:tabLst>
            </a:pPr>
            <a:r>
              <a:rPr lang="en-US" altLang="en-US" smtClean="0"/>
              <a:t>  There is a positive integer </a:t>
            </a:r>
            <a:r>
              <a:rPr lang="en-US" altLang="en-US" i="1" smtClean="0"/>
              <a:t>n</a:t>
            </a:r>
            <a:r>
              <a:rPr lang="en-US" altLang="en-US" smtClean="0"/>
              <a:t> such that </a:t>
            </a:r>
            <a:r>
              <a:rPr lang="en-US" altLang="en-US" i="1" smtClean="0"/>
              <a:t>n</a:t>
            </a:r>
            <a:r>
              <a:rPr lang="en-US" altLang="en-US" baseline="30000" smtClean="0"/>
              <a:t>2</a:t>
            </a:r>
            <a:r>
              <a:rPr lang="en-US" altLang="en-US" smtClean="0"/>
              <a:t> + 3</a:t>
            </a:r>
            <a:r>
              <a:rPr lang="en-US" altLang="en-US" i="1" smtClean="0"/>
              <a:t>n</a:t>
            </a:r>
            <a:r>
              <a:rPr lang="en-US" altLang="en-US" smtClean="0"/>
              <a:t> + 2 is prime.</a:t>
            </a:r>
          </a:p>
          <a:p>
            <a:pPr marL="0" indent="0" eaLnBrk="1" hangingPunct="1">
              <a:tabLst>
                <a:tab pos="457200" algn="l"/>
                <a:tab pos="1371600" algn="l"/>
                <a:tab pos="1547813" algn="l"/>
              </a:tabLst>
            </a:pPr>
            <a:endParaRPr lang="en-US" altLang="en-US" smtClean="0"/>
          </a:p>
          <a:p>
            <a:pPr marL="0" indent="0" eaLnBrk="1" hangingPunct="1">
              <a:tabLst>
                <a:tab pos="457200" algn="l"/>
                <a:tab pos="1371600" algn="l"/>
                <a:tab pos="1547813" algn="l"/>
              </a:tabLst>
            </a:pPr>
            <a:r>
              <a:rPr lang="en-US" altLang="en-US" smtClean="0">
                <a:solidFill>
                  <a:srgbClr val="00ADEE"/>
                </a:solidFill>
              </a:rPr>
              <a:t>Solution:</a:t>
            </a:r>
          </a:p>
          <a:p>
            <a:pPr marL="0" indent="0">
              <a:tabLst>
                <a:tab pos="457200" algn="l"/>
                <a:tab pos="1371600" algn="l"/>
                <a:tab pos="1547813" algn="l"/>
              </a:tabLst>
            </a:pPr>
            <a:r>
              <a:rPr lang="en-US" altLang="en-US" smtClean="0"/>
              <a:t>Proving that the given statement is false is equivalent to proving its negation is true. </a:t>
            </a:r>
          </a:p>
          <a:p>
            <a:pPr marL="0" indent="0">
              <a:tabLst>
                <a:tab pos="457200" algn="l"/>
                <a:tab pos="1371600" algn="l"/>
                <a:tab pos="1547813" algn="l"/>
              </a:tabLst>
            </a:pPr>
            <a:endParaRPr lang="en-US" altLang="en-US" sz="800" smtClean="0"/>
          </a:p>
          <a:p>
            <a:pPr marL="0" indent="0">
              <a:tabLst>
                <a:tab pos="457200" algn="l"/>
                <a:tab pos="1371600" algn="l"/>
                <a:tab pos="1547813" algn="l"/>
              </a:tabLst>
            </a:pPr>
            <a:r>
              <a:rPr lang="en-US" altLang="en-US" smtClean="0"/>
              <a:t>The negation is</a:t>
            </a:r>
          </a:p>
          <a:p>
            <a:pPr marL="0" indent="0">
              <a:tabLst>
                <a:tab pos="457200" algn="l"/>
                <a:tab pos="1371600" algn="l"/>
                <a:tab pos="1547813" algn="l"/>
              </a:tabLst>
            </a:pPr>
            <a:endParaRPr lang="en-US" altLang="en-US" sz="800" smtClean="0"/>
          </a:p>
          <a:p>
            <a:pPr marL="0" indent="0">
              <a:tabLst>
                <a:tab pos="457200" algn="l"/>
                <a:tab pos="1371600" algn="l"/>
                <a:tab pos="1547813" algn="l"/>
              </a:tabLst>
            </a:pPr>
            <a:r>
              <a:rPr lang="en-US" altLang="en-US" smtClean="0"/>
              <a:t>      For all positive integers </a:t>
            </a:r>
            <a:r>
              <a:rPr lang="en-US" altLang="en-US" i="1" smtClean="0"/>
              <a:t>n</a:t>
            </a:r>
            <a:r>
              <a:rPr lang="en-US" altLang="en-US" smtClean="0"/>
              <a:t>,</a:t>
            </a:r>
            <a:r>
              <a:rPr lang="en-US" altLang="en-US" i="1" smtClean="0"/>
              <a:t> n</a:t>
            </a:r>
            <a:r>
              <a:rPr lang="en-US" altLang="en-US" baseline="30000" smtClean="0"/>
              <a:t>2</a:t>
            </a:r>
            <a:r>
              <a:rPr lang="en-US" altLang="en-US" smtClean="0"/>
              <a:t> + 3</a:t>
            </a:r>
            <a:r>
              <a:rPr lang="en-US" altLang="en-US" i="1" smtClean="0"/>
              <a:t>n</a:t>
            </a:r>
            <a:r>
              <a:rPr lang="en-US" altLang="en-US" smtClean="0"/>
              <a:t> + 2 is not prime.</a:t>
            </a:r>
          </a:p>
          <a:p>
            <a:pPr marL="0" indent="0">
              <a:tabLst>
                <a:tab pos="457200" algn="l"/>
                <a:tab pos="1371600" algn="l"/>
                <a:tab pos="1547813" algn="l"/>
              </a:tabLst>
            </a:pPr>
            <a:endParaRPr lang="en-US" altLang="en-US" sz="800" smtClean="0"/>
          </a:p>
          <a:p>
            <a:pPr marL="0" indent="0">
              <a:tabLst>
                <a:tab pos="457200" algn="l"/>
                <a:tab pos="1371600" algn="l"/>
                <a:tab pos="1547813" algn="l"/>
              </a:tabLst>
            </a:pPr>
            <a:r>
              <a:rPr lang="en-US" altLang="en-US" smtClean="0"/>
              <a:t>Because the negation is universal, it is proved by generalizing from the generic particular.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3" end="3"/>
                                            </p:txEl>
                                          </p:spTgt>
                                        </p:tgtEl>
                                        <p:attrNameLst>
                                          <p:attrName>style.visibility</p:attrName>
                                        </p:attrNameLst>
                                      </p:cBhvr>
                                      <p:to>
                                        <p:strVal val="visible"/>
                                      </p:to>
                                    </p:set>
                                    <p:animEffect transition="in" filter="fade">
                                      <p:cBhvr>
                                        <p:cTn id="7" dur="1000"/>
                                        <p:tgtEl>
                                          <p:spTgt spid="125955">
                                            <p:txEl>
                                              <p:pRg st="3" end="3"/>
                                            </p:txEl>
                                          </p:spTgt>
                                        </p:tgtEl>
                                      </p:cBhvr>
                                    </p:animEffect>
                                    <p:anim calcmode="lin" valueType="num">
                                      <p:cBhvr>
                                        <p:cTn id="8" dur="1000" fill="hold"/>
                                        <p:tgtEl>
                                          <p:spTgt spid="125955">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xEl>
                                              <p:pRg st="4" end="4"/>
                                            </p:txEl>
                                          </p:spTgt>
                                        </p:tgtEl>
                                        <p:attrNameLst>
                                          <p:attrName>style.visibility</p:attrName>
                                        </p:attrNameLst>
                                      </p:cBhvr>
                                      <p:to>
                                        <p:strVal val="visible"/>
                                      </p:to>
                                    </p:set>
                                    <p:animEffect transition="in" filter="fade">
                                      <p:cBhvr>
                                        <p:cTn id="13" dur="1000"/>
                                        <p:tgtEl>
                                          <p:spTgt spid="125955">
                                            <p:txEl>
                                              <p:pRg st="4" end="4"/>
                                            </p:txEl>
                                          </p:spTgt>
                                        </p:tgtEl>
                                      </p:cBhvr>
                                    </p:animEffect>
                                    <p:anim calcmode="lin" valueType="num">
                                      <p:cBhvr>
                                        <p:cTn id="14" dur="1000" fill="hold"/>
                                        <p:tgtEl>
                                          <p:spTgt spid="125955">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5955">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25955">
                                            <p:txEl>
                                              <p:pRg st="6" end="6"/>
                                            </p:txEl>
                                          </p:spTgt>
                                        </p:tgtEl>
                                        <p:attrNameLst>
                                          <p:attrName>style.visibility</p:attrName>
                                        </p:attrNameLst>
                                      </p:cBhvr>
                                      <p:to>
                                        <p:strVal val="visible"/>
                                      </p:to>
                                    </p:set>
                                    <p:animEffect transition="in" filter="fade">
                                      <p:cBhvr>
                                        <p:cTn id="21" dur="1000"/>
                                        <p:tgtEl>
                                          <p:spTgt spid="125955">
                                            <p:txEl>
                                              <p:pRg st="6" end="6"/>
                                            </p:txEl>
                                          </p:spTgt>
                                        </p:tgtEl>
                                      </p:cBhvr>
                                    </p:animEffect>
                                    <p:anim calcmode="lin" valueType="num">
                                      <p:cBhvr>
                                        <p:cTn id="22" dur="10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5955">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5955">
                                            <p:txEl>
                                              <p:pRg st="6" end="6"/>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5955">
                                            <p:txEl>
                                              <p:pRg st="8" end="8"/>
                                            </p:txEl>
                                          </p:spTgt>
                                        </p:tgtEl>
                                        <p:attrNameLst>
                                          <p:attrName>style.visibility</p:attrName>
                                        </p:attrNameLst>
                                      </p:cBhvr>
                                      <p:to>
                                        <p:strVal val="visible"/>
                                      </p:to>
                                    </p:set>
                                    <p:animEffect transition="in" filter="fade">
                                      <p:cBhvr>
                                        <p:cTn id="27" dur="1000"/>
                                        <p:tgtEl>
                                          <p:spTgt spid="125955">
                                            <p:txEl>
                                              <p:pRg st="8" end="8"/>
                                            </p:txEl>
                                          </p:spTgt>
                                        </p:tgtEl>
                                      </p:cBhvr>
                                    </p:animEffect>
                                    <p:anim calcmode="lin" valueType="num">
                                      <p:cBhvr>
                                        <p:cTn id="28" dur="1000" fill="hold"/>
                                        <p:tgtEl>
                                          <p:spTgt spid="125955">
                                            <p:txEl>
                                              <p:pRg st="8" end="8"/>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5955">
                                            <p:txEl>
                                              <p:pRg st="8" end="8"/>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955">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25955">
                                            <p:txEl>
                                              <p:pRg st="10" end="10"/>
                                            </p:txEl>
                                          </p:spTgt>
                                        </p:tgtEl>
                                        <p:attrNameLst>
                                          <p:attrName>style.visibility</p:attrName>
                                        </p:attrNameLst>
                                      </p:cBhvr>
                                      <p:to>
                                        <p:strVal val="visible"/>
                                      </p:to>
                                    </p:set>
                                    <p:animEffect transition="in" filter="fade">
                                      <p:cBhvr>
                                        <p:cTn id="35" dur="1000"/>
                                        <p:tgtEl>
                                          <p:spTgt spid="125955">
                                            <p:txEl>
                                              <p:pRg st="10" end="10"/>
                                            </p:txEl>
                                          </p:spTgt>
                                        </p:tgtEl>
                                      </p:cBhvr>
                                    </p:animEffect>
                                    <p:anim calcmode="lin" valueType="num">
                                      <p:cBhvr>
                                        <p:cTn id="36" dur="1000" fill="hold"/>
                                        <p:tgtEl>
                                          <p:spTgt spid="125955">
                                            <p:txEl>
                                              <p:pRg st="10" end="10"/>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25955">
                                            <p:txEl>
                                              <p:pRg st="10" end="1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5955">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Example 9 – </a:t>
            </a:r>
            <a:r>
              <a:rPr lang="en-US" altLang="en-US" i="1" smtClean="0"/>
              <a:t>Solution</a:t>
            </a:r>
          </a:p>
        </p:txBody>
      </p:sp>
      <p:sp>
        <p:nvSpPr>
          <p:cNvPr id="27651" name="Rectangle 3"/>
          <p:cNvSpPr>
            <a:spLocks noGrp="1" noChangeArrowheads="1"/>
          </p:cNvSpPr>
          <p:nvPr>
            <p:ph type="body" idx="1"/>
          </p:nvPr>
        </p:nvSpPr>
        <p:spPr>
          <a:noFill/>
        </p:spPr>
        <p:txBody>
          <a:bodyPr/>
          <a:lstStyle/>
          <a:p>
            <a:pPr marL="0" indent="0"/>
            <a:r>
              <a:rPr lang="en-US" altLang="en-US" b="1" smtClean="0"/>
              <a:t>Claim: </a:t>
            </a:r>
            <a:r>
              <a:rPr lang="en-US" altLang="en-US" smtClean="0"/>
              <a:t>The statement “There is a positive integer </a:t>
            </a:r>
            <a:r>
              <a:rPr lang="en-US" altLang="en-US" i="1" smtClean="0"/>
              <a:t>n</a:t>
            </a:r>
            <a:r>
              <a:rPr lang="en-US" altLang="en-US" smtClean="0"/>
              <a:t> such </a:t>
            </a:r>
            <a:br>
              <a:rPr lang="en-US" altLang="en-US" smtClean="0"/>
            </a:br>
            <a:r>
              <a:rPr lang="en-US" altLang="en-US" smtClean="0"/>
              <a:t>            that </a:t>
            </a:r>
            <a:r>
              <a:rPr lang="en-US" altLang="en-US" i="1" smtClean="0"/>
              <a:t>n</a:t>
            </a:r>
            <a:r>
              <a:rPr lang="en-US" altLang="en-US" baseline="30000" smtClean="0"/>
              <a:t>2</a:t>
            </a:r>
            <a:r>
              <a:rPr lang="en-US" altLang="en-US" smtClean="0"/>
              <a:t> + 3</a:t>
            </a:r>
            <a:r>
              <a:rPr lang="en-US" altLang="en-US" i="1" smtClean="0"/>
              <a:t>n</a:t>
            </a:r>
            <a:r>
              <a:rPr lang="en-US" altLang="en-US" smtClean="0"/>
              <a:t> + 2 is prime” is false.</a:t>
            </a:r>
          </a:p>
          <a:p>
            <a:pPr marL="0" indent="0"/>
            <a:endParaRPr lang="en-US" altLang="en-US" sz="800" smtClean="0"/>
          </a:p>
          <a:p>
            <a:pPr marL="0" indent="0"/>
            <a:r>
              <a:rPr lang="en-US" altLang="en-US" b="1" smtClean="0"/>
              <a:t>Proof:</a:t>
            </a:r>
          </a:p>
          <a:p>
            <a:pPr marL="0" indent="0"/>
            <a:r>
              <a:rPr lang="en-US" altLang="en-US" smtClean="0"/>
              <a:t>Suppose </a:t>
            </a:r>
            <a:r>
              <a:rPr lang="en-US" altLang="en-US" i="1" smtClean="0"/>
              <a:t>n</a:t>
            </a:r>
            <a:r>
              <a:rPr lang="en-US" altLang="en-US" smtClean="0"/>
              <a:t> is any </a:t>
            </a:r>
            <a:r>
              <a:rPr lang="en-US" altLang="en-US" i="1" smtClean="0"/>
              <a:t>[particular but arbitrarily chosen]</a:t>
            </a:r>
            <a:r>
              <a:rPr lang="en-US" altLang="en-US" smtClean="0"/>
              <a:t> positive integer. </a:t>
            </a:r>
            <a:r>
              <a:rPr lang="en-US" altLang="en-US" i="1" smtClean="0"/>
              <a:t>[We will show that n</a:t>
            </a:r>
            <a:r>
              <a:rPr lang="en-US" altLang="en-US" baseline="30000" smtClean="0"/>
              <a:t>2</a:t>
            </a:r>
            <a:r>
              <a:rPr lang="en-US" altLang="en-US" smtClean="0"/>
              <a:t> + 3</a:t>
            </a:r>
            <a:r>
              <a:rPr lang="en-US" altLang="en-US" i="1" smtClean="0"/>
              <a:t>n</a:t>
            </a:r>
            <a:r>
              <a:rPr lang="en-US" altLang="en-US" smtClean="0"/>
              <a:t> + 2 </a:t>
            </a:r>
            <a:r>
              <a:rPr lang="en-US" altLang="en-US" i="1" smtClean="0"/>
              <a:t>is not prime</a:t>
            </a:r>
            <a:r>
              <a:rPr lang="en-US" altLang="en-US" smtClean="0"/>
              <a:t>.</a:t>
            </a:r>
            <a:r>
              <a:rPr lang="en-US" altLang="en-US" i="1" smtClean="0"/>
              <a:t>]</a:t>
            </a:r>
          </a:p>
          <a:p>
            <a:pPr marL="0" indent="0"/>
            <a:endParaRPr lang="en-US" altLang="en-US" sz="800" smtClean="0"/>
          </a:p>
          <a:p>
            <a:pPr marL="0" indent="0"/>
            <a:r>
              <a:rPr lang="en-US" altLang="en-US" smtClean="0"/>
              <a:t>We can factor </a:t>
            </a:r>
            <a:r>
              <a:rPr lang="en-US" altLang="en-US" i="1" smtClean="0"/>
              <a:t>n</a:t>
            </a:r>
            <a:r>
              <a:rPr lang="en-US" altLang="en-US" baseline="30000" smtClean="0"/>
              <a:t>2</a:t>
            </a:r>
            <a:r>
              <a:rPr lang="en-US" altLang="en-US" smtClean="0"/>
              <a:t> + 3</a:t>
            </a:r>
            <a:r>
              <a:rPr lang="en-US" altLang="en-US" i="1" smtClean="0"/>
              <a:t>n</a:t>
            </a:r>
            <a:r>
              <a:rPr lang="en-US" altLang="en-US" smtClean="0"/>
              <a:t> + 2 to obtain </a:t>
            </a:r>
            <a:br>
              <a:rPr lang="en-US" altLang="en-US" smtClean="0"/>
            </a:br>
            <a:r>
              <a:rPr lang="en-US" altLang="en-US" smtClean="0"/>
              <a:t>                         </a:t>
            </a:r>
            <a:r>
              <a:rPr lang="en-US" altLang="en-US" i="1" smtClean="0"/>
              <a:t>n</a:t>
            </a:r>
            <a:r>
              <a:rPr lang="en-US" altLang="en-US" baseline="30000" smtClean="0"/>
              <a:t>2</a:t>
            </a:r>
            <a:r>
              <a:rPr lang="en-US" altLang="en-US" smtClean="0"/>
              <a:t> + 3</a:t>
            </a:r>
            <a:r>
              <a:rPr lang="en-US" altLang="en-US" i="1" smtClean="0"/>
              <a:t>n</a:t>
            </a:r>
            <a:r>
              <a:rPr lang="en-US" altLang="en-US" smtClean="0"/>
              <a:t> + 2 = (</a:t>
            </a:r>
            <a:r>
              <a:rPr lang="en-US" altLang="en-US" i="1" smtClean="0"/>
              <a:t>n</a:t>
            </a:r>
            <a:r>
              <a:rPr lang="en-US" altLang="en-US" smtClean="0"/>
              <a:t> + 1)(</a:t>
            </a:r>
            <a:r>
              <a:rPr lang="en-US" altLang="en-US" i="1" smtClean="0"/>
              <a:t>n</a:t>
            </a:r>
            <a:r>
              <a:rPr lang="en-US" altLang="en-US" smtClean="0"/>
              <a:t> + 2).</a:t>
            </a:r>
          </a:p>
          <a:p>
            <a:pPr marL="0" indent="0"/>
            <a:endParaRPr lang="en-US" altLang="en-US" sz="800" smtClean="0"/>
          </a:p>
          <a:p>
            <a:pPr marL="0" indent="0"/>
            <a:r>
              <a:rPr lang="en-US" altLang="en-US" smtClean="0"/>
              <a:t>We also note that </a:t>
            </a:r>
            <a:r>
              <a:rPr lang="en-US" altLang="en-US" i="1" smtClean="0"/>
              <a:t>n</a:t>
            </a:r>
            <a:r>
              <a:rPr lang="en-US" altLang="en-US" smtClean="0"/>
              <a:t> + 1 and </a:t>
            </a:r>
            <a:r>
              <a:rPr lang="en-US" altLang="en-US" i="1" smtClean="0"/>
              <a:t>n</a:t>
            </a:r>
            <a:r>
              <a:rPr lang="en-US" altLang="en-US" smtClean="0"/>
              <a:t> + 2 are integers (because they are sums of integers) and that both </a:t>
            </a:r>
            <a:r>
              <a:rPr lang="en-US" altLang="en-US" i="1" smtClean="0"/>
              <a:t>n</a:t>
            </a:r>
            <a:r>
              <a:rPr lang="en-US" altLang="en-US" smtClean="0"/>
              <a:t> + 1 &gt; 1 and </a:t>
            </a:r>
            <a:br>
              <a:rPr lang="en-US" altLang="en-US" smtClean="0"/>
            </a:br>
            <a:r>
              <a:rPr lang="en-US" altLang="en-US" i="1" smtClean="0"/>
              <a:t>n</a:t>
            </a:r>
            <a:r>
              <a:rPr lang="en-US" altLang="en-US" smtClean="0"/>
              <a:t> + 2 &gt; 1 (because </a:t>
            </a:r>
            <a:r>
              <a:rPr lang="en-US" altLang="en-US" i="1" smtClean="0"/>
              <a:t>n</a:t>
            </a:r>
            <a:r>
              <a:rPr lang="en-US" altLang="en-US" smtClean="0"/>
              <a:t> </a:t>
            </a:r>
            <a:r>
              <a:rPr lang="en-US" altLang="en-US" b="1" smtClean="0">
                <a:sym typeface="Symbol" panose="05050102010706020507" pitchFamily="18" charset="2"/>
              </a:rPr>
              <a:t></a:t>
            </a:r>
            <a:r>
              <a:rPr lang="en-US" altLang="en-US" smtClean="0"/>
              <a:t> 1).Thus </a:t>
            </a:r>
            <a:r>
              <a:rPr lang="en-US" altLang="en-US" i="1" smtClean="0"/>
              <a:t>n</a:t>
            </a:r>
            <a:r>
              <a:rPr lang="en-US" altLang="en-US" baseline="30000" smtClean="0"/>
              <a:t>2</a:t>
            </a:r>
            <a:r>
              <a:rPr lang="en-US" altLang="en-US" smtClean="0"/>
              <a:t> + 3</a:t>
            </a:r>
            <a:r>
              <a:rPr lang="en-US" altLang="en-US" i="1" smtClean="0"/>
              <a:t>n</a:t>
            </a:r>
            <a:r>
              <a:rPr lang="en-US" altLang="en-US" smtClean="0"/>
              <a:t> + 2 is a product of two integers each greater than 1, and so </a:t>
            </a:r>
            <a:r>
              <a:rPr lang="en-US" altLang="en-US" i="1" smtClean="0"/>
              <a:t>n</a:t>
            </a:r>
            <a:r>
              <a:rPr lang="en-US" altLang="en-US" baseline="30000" smtClean="0"/>
              <a:t>2</a:t>
            </a:r>
            <a:r>
              <a:rPr lang="en-US" altLang="en-US" smtClean="0"/>
              <a:t> + 3</a:t>
            </a:r>
            <a:r>
              <a:rPr lang="en-US" altLang="en-US" i="1" smtClean="0"/>
              <a:t>n</a:t>
            </a:r>
            <a:r>
              <a:rPr lang="en-US" altLang="en-US" smtClean="0"/>
              <a:t> + 2 is not prime.</a:t>
            </a:r>
            <a:endParaRPr lang="en-US" altLang="en-US" smtClean="0">
              <a:solidFill>
                <a:srgbClr val="00ADEE"/>
              </a:solidFill>
            </a:endParaRPr>
          </a:p>
        </p:txBody>
      </p:sp>
      <p:sp>
        <p:nvSpPr>
          <p:cNvPr id="66564"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1000"/>
                                        <p:tgtEl>
                                          <p:spTgt spid="27651">
                                            <p:txEl>
                                              <p:pRg st="2" end="2"/>
                                            </p:txEl>
                                          </p:spTgt>
                                        </p:tgtEl>
                                      </p:cBhvr>
                                    </p:animEffect>
                                    <p:anim calcmode="lin" valueType="num">
                                      <p:cBhvr>
                                        <p:cTn id="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65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1">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Effect transition="in" filter="fade">
                                      <p:cBhvr>
                                        <p:cTn id="13" dur="1000"/>
                                        <p:tgtEl>
                                          <p:spTgt spid="27651">
                                            <p:txEl>
                                              <p:pRg st="3" end="3"/>
                                            </p:txEl>
                                          </p:spTgt>
                                        </p:tgtEl>
                                      </p:cBhvr>
                                    </p:animEffect>
                                    <p:anim calcmode="lin" valueType="num">
                                      <p:cBhvr>
                                        <p:cTn id="14"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7651">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65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animEffect transition="in" filter="fade">
                                      <p:cBhvr>
                                        <p:cTn id="21" dur="1000"/>
                                        <p:tgtEl>
                                          <p:spTgt spid="27651">
                                            <p:txEl>
                                              <p:pRg st="5" end="5"/>
                                            </p:txEl>
                                          </p:spTgt>
                                        </p:tgtEl>
                                      </p:cBhvr>
                                    </p:animEffect>
                                    <p:anim calcmode="lin" valueType="num">
                                      <p:cBhvr>
                                        <p:cTn id="22"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7651">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765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27651">
                                            <p:txEl>
                                              <p:pRg st="7" end="7"/>
                                            </p:txEl>
                                          </p:spTgt>
                                        </p:tgtEl>
                                        <p:attrNameLst>
                                          <p:attrName>style.visibility</p:attrName>
                                        </p:attrNameLst>
                                      </p:cBhvr>
                                      <p:to>
                                        <p:strVal val="visible"/>
                                      </p:to>
                                    </p:set>
                                    <p:animEffect transition="in" filter="fade">
                                      <p:cBhvr>
                                        <p:cTn id="29" dur="1000"/>
                                        <p:tgtEl>
                                          <p:spTgt spid="27651">
                                            <p:txEl>
                                              <p:pRg st="7" end="7"/>
                                            </p:txEl>
                                          </p:spTgt>
                                        </p:tgtEl>
                                      </p:cBhvr>
                                    </p:animEffect>
                                    <p:anim calcmode="lin" valueType="num">
                                      <p:cBhvr>
                                        <p:cTn id="30" dur="10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7651">
                                            <p:txEl>
                                              <p:pRg st="7" end="7"/>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765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z="3900" smtClean="0"/>
              <a:t>Example 1 – </a:t>
            </a:r>
            <a:r>
              <a:rPr lang="en-US" altLang="en-US" sz="3900" i="1" smtClean="0"/>
              <a:t>Even and Odd Integers</a:t>
            </a:r>
          </a:p>
        </p:txBody>
      </p:sp>
      <p:sp>
        <p:nvSpPr>
          <p:cNvPr id="125955" name="Rectangle 3"/>
          <p:cNvSpPr>
            <a:spLocks noGrp="1" noChangeArrowheads="1"/>
          </p:cNvSpPr>
          <p:nvPr>
            <p:ph type="body" idx="1"/>
          </p:nvPr>
        </p:nvSpPr>
        <p:spPr>
          <a:xfrm>
            <a:off x="457200" y="1327807"/>
            <a:ext cx="8229600" cy="5256212"/>
          </a:xfrm>
        </p:spPr>
        <p:txBody>
          <a:bodyPr/>
          <a:lstStyle/>
          <a:p>
            <a:pPr marL="0" indent="0" eaLnBrk="1" hangingPunct="1">
              <a:tabLst>
                <a:tab pos="457200" algn="l"/>
                <a:tab pos="1371600" algn="l"/>
                <a:tab pos="1547813" algn="l"/>
              </a:tabLst>
            </a:pPr>
            <a:r>
              <a:rPr lang="en-US" altLang="en-US" dirty="0" smtClean="0"/>
              <a:t>Use the definitions of </a:t>
            </a:r>
            <a:r>
              <a:rPr lang="en-US" altLang="en-US" i="1" dirty="0" smtClean="0"/>
              <a:t>even</a:t>
            </a:r>
            <a:r>
              <a:rPr lang="en-US" altLang="en-US" dirty="0" smtClean="0"/>
              <a:t> and </a:t>
            </a:r>
            <a:r>
              <a:rPr lang="en-US" altLang="en-US" i="1" dirty="0" smtClean="0"/>
              <a:t>odd</a:t>
            </a:r>
            <a:r>
              <a:rPr lang="en-US" altLang="en-US" dirty="0" smtClean="0"/>
              <a:t> to justify your answers to the following questions.</a:t>
            </a:r>
          </a:p>
          <a:p>
            <a:pPr marL="457200" indent="-457200" eaLnBrk="1" hangingPunct="1">
              <a:buAutoNum type="alphaLcPeriod"/>
              <a:tabLst>
                <a:tab pos="457200" algn="l"/>
                <a:tab pos="1371600" algn="l"/>
                <a:tab pos="1547813" algn="l"/>
              </a:tabLst>
            </a:pPr>
            <a:r>
              <a:rPr lang="en-US" altLang="en-US" dirty="0" smtClean="0"/>
              <a:t>Is </a:t>
            </a:r>
            <a:r>
              <a:rPr lang="en-US" altLang="en-US" dirty="0" smtClean="0"/>
              <a:t>0 even</a:t>
            </a:r>
            <a:r>
              <a:rPr lang="en-US" altLang="en-US" dirty="0" smtClean="0"/>
              <a:t>?</a:t>
            </a:r>
          </a:p>
          <a:p>
            <a:pPr marL="0" indent="0" eaLnBrk="1" hangingPunct="1">
              <a:tabLst>
                <a:tab pos="457200" algn="l"/>
                <a:tab pos="1371600" algn="l"/>
                <a:tab pos="1547813" algn="l"/>
              </a:tabLst>
            </a:pPr>
            <a:r>
              <a:rPr lang="en-US" altLang="en-US" b="1" dirty="0"/>
              <a:t>	</a:t>
            </a:r>
            <a:r>
              <a:rPr lang="en-US" altLang="en-US" b="1" dirty="0" smtClean="0"/>
              <a:t>	</a:t>
            </a:r>
            <a:r>
              <a:rPr lang="en-US" altLang="en-US" dirty="0" smtClean="0"/>
              <a:t>Yes</a:t>
            </a:r>
            <a:r>
              <a:rPr lang="en-US" altLang="en-US" dirty="0"/>
              <a:t>, 0 = 2·0.</a:t>
            </a:r>
            <a:endParaRPr lang="en-US" altLang="en-US" dirty="0">
              <a:solidFill>
                <a:srgbClr val="00ADEE"/>
              </a:solidFill>
            </a:endParaRPr>
          </a:p>
          <a:p>
            <a:pPr marL="0" indent="0" eaLnBrk="1" hangingPunct="1">
              <a:tabLst>
                <a:tab pos="457200" algn="l"/>
                <a:tab pos="1371600" algn="l"/>
                <a:tab pos="1547813" algn="l"/>
              </a:tabLst>
            </a:pPr>
            <a:r>
              <a:rPr lang="en-US" altLang="en-US" b="1" dirty="0" smtClean="0"/>
              <a:t>b</a:t>
            </a:r>
            <a:r>
              <a:rPr lang="en-US" altLang="en-US" dirty="0" smtClean="0"/>
              <a:t>. Is −301 odd</a:t>
            </a:r>
            <a:r>
              <a:rPr lang="en-US" altLang="en-US" dirty="0" smtClean="0"/>
              <a:t>?</a:t>
            </a:r>
          </a:p>
          <a:p>
            <a:pPr marL="0" indent="0" eaLnBrk="1" hangingPunct="1">
              <a:tabLst>
                <a:tab pos="457200" algn="l"/>
                <a:tab pos="1371600" algn="l"/>
                <a:tab pos="1547813" algn="l"/>
              </a:tabLst>
            </a:pPr>
            <a:r>
              <a:rPr lang="en-US" altLang="en-US" dirty="0"/>
              <a:t>		Yes, –301 = 2(–151) + 1</a:t>
            </a:r>
            <a:r>
              <a:rPr lang="en-US" altLang="en-US" dirty="0" smtClean="0"/>
              <a:t>.</a:t>
            </a:r>
            <a:endParaRPr lang="en-US" altLang="en-US" dirty="0" smtClean="0"/>
          </a:p>
          <a:p>
            <a:pPr marL="0" indent="0" eaLnBrk="1" hangingPunct="1">
              <a:tabLst>
                <a:tab pos="457200" algn="l"/>
                <a:tab pos="1371600" algn="l"/>
                <a:tab pos="1547813" algn="l"/>
              </a:tabLst>
            </a:pPr>
            <a:r>
              <a:rPr lang="en-US" altLang="en-US" b="1" dirty="0" smtClean="0"/>
              <a:t>c</a:t>
            </a:r>
            <a:r>
              <a:rPr lang="en-US" altLang="en-US" dirty="0" smtClean="0"/>
              <a:t>. If </a:t>
            </a:r>
            <a:r>
              <a:rPr lang="en-US" altLang="en-US" i="1" dirty="0" smtClean="0"/>
              <a:t>a</a:t>
            </a:r>
            <a:r>
              <a:rPr lang="en-US" altLang="en-US" dirty="0" smtClean="0"/>
              <a:t> and </a:t>
            </a:r>
            <a:r>
              <a:rPr lang="en-US" altLang="en-US" i="1" dirty="0" smtClean="0"/>
              <a:t>b</a:t>
            </a:r>
            <a:r>
              <a:rPr lang="en-US" altLang="en-US" dirty="0" smtClean="0"/>
              <a:t> are integers, is 6</a:t>
            </a:r>
            <a:r>
              <a:rPr lang="en-US" altLang="en-US" i="1" dirty="0" smtClean="0"/>
              <a:t>a</a:t>
            </a:r>
            <a:r>
              <a:rPr lang="en-US" altLang="en-US" baseline="30000" dirty="0" smtClean="0"/>
              <a:t>2</a:t>
            </a:r>
            <a:r>
              <a:rPr lang="en-US" altLang="en-US" i="1" dirty="0" smtClean="0"/>
              <a:t>b</a:t>
            </a:r>
            <a:r>
              <a:rPr lang="en-US" altLang="en-US" dirty="0" smtClean="0"/>
              <a:t> even</a:t>
            </a:r>
            <a:r>
              <a:rPr lang="en-US" altLang="en-US" dirty="0" smtClean="0"/>
              <a:t>?</a:t>
            </a:r>
          </a:p>
          <a:p>
            <a:pPr marL="0" indent="0" eaLnBrk="1" hangingPunct="1">
              <a:tabLst>
                <a:tab pos="457200" algn="l"/>
                <a:tab pos="1371600" algn="l"/>
                <a:tab pos="1547813" algn="l"/>
              </a:tabLst>
            </a:pPr>
            <a:r>
              <a:rPr lang="en-US" altLang="en-US" dirty="0"/>
              <a:t>	</a:t>
            </a:r>
            <a:r>
              <a:rPr lang="en-US" altLang="en-US" dirty="0" smtClean="0"/>
              <a:t>	</a:t>
            </a:r>
            <a:r>
              <a:rPr lang="en-US" altLang="en-US" dirty="0"/>
              <a:t>Yes, 6</a:t>
            </a:r>
            <a:r>
              <a:rPr lang="en-US" altLang="en-US" i="1" dirty="0"/>
              <a:t>a</a:t>
            </a:r>
            <a:r>
              <a:rPr lang="en-US" altLang="en-US" baseline="30000" dirty="0"/>
              <a:t>2</a:t>
            </a:r>
            <a:r>
              <a:rPr lang="en-US" altLang="en-US" i="1" dirty="0"/>
              <a:t>b</a:t>
            </a:r>
            <a:r>
              <a:rPr lang="en-US" altLang="en-US" dirty="0"/>
              <a:t> = 2(3</a:t>
            </a:r>
            <a:r>
              <a:rPr lang="en-US" altLang="en-US" i="1" dirty="0"/>
              <a:t>a</a:t>
            </a:r>
            <a:r>
              <a:rPr lang="en-US" altLang="en-US" baseline="30000" dirty="0"/>
              <a:t>2</a:t>
            </a:r>
            <a:r>
              <a:rPr lang="en-US" altLang="en-US" i="1" dirty="0"/>
              <a:t>b</a:t>
            </a:r>
            <a:r>
              <a:rPr lang="en-US" altLang="en-US" dirty="0"/>
              <a:t>), and since </a:t>
            </a:r>
            <a:r>
              <a:rPr lang="en-US" altLang="en-US" i="1" dirty="0"/>
              <a:t>a</a:t>
            </a:r>
            <a:r>
              <a:rPr lang="en-US" altLang="en-US" dirty="0"/>
              <a:t> and </a:t>
            </a:r>
            <a:r>
              <a:rPr lang="en-US" altLang="en-US" i="1" dirty="0"/>
              <a:t>b</a:t>
            </a:r>
            <a:r>
              <a:rPr lang="en-US" altLang="en-US" dirty="0"/>
              <a:t> are </a:t>
            </a:r>
            <a:r>
              <a:rPr lang="en-US" altLang="en-US" dirty="0" smtClean="0"/>
              <a:t>			integers</a:t>
            </a:r>
            <a:r>
              <a:rPr lang="en-US" altLang="en-US" dirty="0"/>
              <a:t>, so is 3</a:t>
            </a:r>
            <a:r>
              <a:rPr lang="en-US" altLang="en-US" i="1" dirty="0"/>
              <a:t>a</a:t>
            </a:r>
            <a:r>
              <a:rPr lang="en-US" altLang="en-US" baseline="30000" dirty="0"/>
              <a:t>2</a:t>
            </a:r>
            <a:r>
              <a:rPr lang="en-US" altLang="en-US" i="1" dirty="0"/>
              <a:t>b</a:t>
            </a:r>
            <a:r>
              <a:rPr lang="en-US" altLang="en-US" dirty="0"/>
              <a:t> (being a product of integers</a:t>
            </a:r>
            <a:r>
              <a:rPr lang="en-US" altLang="en-US" dirty="0" smtClean="0"/>
              <a:t>).</a:t>
            </a:r>
            <a:endParaRPr lang="en-US" altLang="en-US" dirty="0" smtClean="0"/>
          </a:p>
          <a:p>
            <a:pPr marL="0" indent="0" eaLnBrk="1" hangingPunct="1">
              <a:tabLst>
                <a:tab pos="457200" algn="l"/>
                <a:tab pos="1371600" algn="l"/>
                <a:tab pos="1547813" algn="l"/>
              </a:tabLst>
            </a:pPr>
            <a:r>
              <a:rPr lang="en-US" altLang="en-US" b="1" dirty="0" smtClean="0"/>
              <a:t>d</a:t>
            </a:r>
            <a:r>
              <a:rPr lang="en-US" altLang="en-US" dirty="0" smtClean="0"/>
              <a:t>. If </a:t>
            </a:r>
            <a:r>
              <a:rPr lang="en-US" altLang="en-US" i="1" dirty="0" smtClean="0"/>
              <a:t>a</a:t>
            </a:r>
            <a:r>
              <a:rPr lang="en-US" altLang="en-US" dirty="0" smtClean="0"/>
              <a:t> and </a:t>
            </a:r>
            <a:r>
              <a:rPr lang="en-US" altLang="en-US" i="1" dirty="0" smtClean="0"/>
              <a:t>b</a:t>
            </a:r>
            <a:r>
              <a:rPr lang="en-US" altLang="en-US" dirty="0" smtClean="0"/>
              <a:t> are integers, is 10</a:t>
            </a:r>
            <a:r>
              <a:rPr lang="en-US" altLang="en-US" i="1" dirty="0" smtClean="0"/>
              <a:t>a</a:t>
            </a:r>
            <a:r>
              <a:rPr lang="en-US" altLang="en-US" dirty="0" smtClean="0"/>
              <a:t> + 8</a:t>
            </a:r>
            <a:r>
              <a:rPr lang="en-US" altLang="en-US" i="1" dirty="0" smtClean="0"/>
              <a:t>b</a:t>
            </a:r>
            <a:r>
              <a:rPr lang="en-US" altLang="en-US" dirty="0" smtClean="0"/>
              <a:t> + 1 odd</a:t>
            </a:r>
            <a:r>
              <a:rPr lang="en-US" altLang="en-US" dirty="0" smtClean="0"/>
              <a:t>?</a:t>
            </a:r>
          </a:p>
          <a:p>
            <a:pPr marL="0" indent="0" eaLnBrk="1" hangingPunct="1">
              <a:tabLst>
                <a:tab pos="457200" algn="l"/>
                <a:tab pos="1371600" algn="l"/>
                <a:tab pos="1547813" algn="l"/>
              </a:tabLst>
            </a:pPr>
            <a:r>
              <a:rPr lang="en-US" altLang="en-US" dirty="0" smtClean="0"/>
              <a:t>		Yes</a:t>
            </a:r>
            <a:r>
              <a:rPr lang="en-US" altLang="en-US" dirty="0"/>
              <a:t>, 10</a:t>
            </a:r>
            <a:r>
              <a:rPr lang="en-US" altLang="en-US" i="1" dirty="0"/>
              <a:t>a</a:t>
            </a:r>
            <a:r>
              <a:rPr lang="en-US" altLang="en-US" dirty="0"/>
              <a:t> + 8</a:t>
            </a:r>
            <a:r>
              <a:rPr lang="en-US" altLang="en-US" i="1" dirty="0"/>
              <a:t>b</a:t>
            </a:r>
            <a:r>
              <a:rPr lang="en-US" altLang="en-US" dirty="0"/>
              <a:t> + 1 = 2(5</a:t>
            </a:r>
            <a:r>
              <a:rPr lang="en-US" altLang="en-US" i="1" dirty="0"/>
              <a:t>a</a:t>
            </a:r>
            <a:r>
              <a:rPr lang="en-US" altLang="en-US" dirty="0"/>
              <a:t> + 4</a:t>
            </a:r>
            <a:r>
              <a:rPr lang="en-US" altLang="en-US" i="1" dirty="0"/>
              <a:t>b</a:t>
            </a:r>
            <a:r>
              <a:rPr lang="en-US" altLang="en-US" dirty="0"/>
              <a:t>) + 1, and since </a:t>
            </a:r>
            <a:r>
              <a:rPr lang="en-US" altLang="en-US" i="1" dirty="0"/>
              <a:t>a</a:t>
            </a:r>
            <a:r>
              <a:rPr lang="en-US" altLang="en-US" dirty="0"/>
              <a:t> </a:t>
            </a:r>
            <a:r>
              <a:rPr lang="en-US" altLang="en-US" dirty="0" smtClean="0"/>
              <a:t>		and </a:t>
            </a:r>
            <a:r>
              <a:rPr lang="en-US" altLang="en-US" i="1" dirty="0"/>
              <a:t>b </a:t>
            </a:r>
            <a:r>
              <a:rPr lang="en-US" altLang="en-US" dirty="0"/>
              <a:t>are integers, so is 5</a:t>
            </a:r>
            <a:r>
              <a:rPr lang="en-US" altLang="en-US" i="1" dirty="0"/>
              <a:t>a</a:t>
            </a:r>
            <a:r>
              <a:rPr lang="en-US" altLang="en-US" dirty="0"/>
              <a:t> + 4</a:t>
            </a:r>
            <a:r>
              <a:rPr lang="en-US" altLang="en-US" i="1" dirty="0"/>
              <a:t>b</a:t>
            </a:r>
            <a:r>
              <a:rPr lang="en-US" altLang="en-US" dirty="0"/>
              <a:t> (being a sum of </a:t>
            </a:r>
            <a:r>
              <a:rPr lang="en-US" altLang="en-US" dirty="0" smtClean="0"/>
              <a:t>		products </a:t>
            </a:r>
            <a:r>
              <a:rPr lang="en-US" altLang="en-US" dirty="0"/>
              <a:t>of integers</a:t>
            </a:r>
            <a:r>
              <a:rPr lang="en-US" altLang="en-US" dirty="0" smtClean="0"/>
              <a:t>).</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955">
                                            <p:txEl>
                                              <p:pRg st="2" end="2"/>
                                            </p:txEl>
                                          </p:spTgt>
                                        </p:tgtEl>
                                        <p:attrNameLst>
                                          <p:attrName>style.visibility</p:attrName>
                                        </p:attrNameLst>
                                      </p:cBhvr>
                                      <p:to>
                                        <p:strVal val="visible"/>
                                      </p:to>
                                    </p:set>
                                    <p:animEffect transition="in" filter="fade">
                                      <p:cBhvr>
                                        <p:cTn id="7" dur="500"/>
                                        <p:tgtEl>
                                          <p:spTgt spid="12595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955">
                                            <p:txEl>
                                              <p:pRg st="4" end="4"/>
                                            </p:txEl>
                                          </p:spTgt>
                                        </p:tgtEl>
                                        <p:attrNameLst>
                                          <p:attrName>style.visibility</p:attrName>
                                        </p:attrNameLst>
                                      </p:cBhvr>
                                      <p:to>
                                        <p:strVal val="visible"/>
                                      </p:to>
                                    </p:set>
                                    <p:animEffect transition="in" filter="fade">
                                      <p:cBhvr>
                                        <p:cTn id="12" dur="500"/>
                                        <p:tgtEl>
                                          <p:spTgt spid="12595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5">
                                            <p:txEl>
                                              <p:pRg st="6" end="6"/>
                                            </p:txEl>
                                          </p:spTgt>
                                        </p:tgtEl>
                                        <p:attrNameLst>
                                          <p:attrName>style.visibility</p:attrName>
                                        </p:attrNameLst>
                                      </p:cBhvr>
                                      <p:to>
                                        <p:strVal val="visible"/>
                                      </p:to>
                                    </p:set>
                                    <p:animEffect transition="in" filter="fade">
                                      <p:cBhvr>
                                        <p:cTn id="17" dur="500"/>
                                        <p:tgtEl>
                                          <p:spTgt spid="12595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955">
                                            <p:txEl>
                                              <p:pRg st="8" end="8"/>
                                            </p:txEl>
                                          </p:spTgt>
                                        </p:tgtEl>
                                        <p:attrNameLst>
                                          <p:attrName>style.visibility</p:attrName>
                                        </p:attrNameLst>
                                      </p:cBhvr>
                                      <p:to>
                                        <p:strVal val="visible"/>
                                      </p:to>
                                    </p:set>
                                    <p:animEffect transition="in" filter="fade">
                                      <p:cBhvr>
                                        <p:cTn id="22" dur="500"/>
                                        <p:tgtEl>
                                          <p:spTgt spid="1259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Definitions</a:t>
            </a:r>
          </a:p>
        </p:txBody>
      </p:sp>
      <p:sp>
        <p:nvSpPr>
          <p:cNvPr id="10243" name="Rectangle 3"/>
          <p:cNvSpPr>
            <a:spLocks noGrp="1" noChangeArrowheads="1"/>
          </p:cNvSpPr>
          <p:nvPr>
            <p:ph type="body" idx="1"/>
          </p:nvPr>
        </p:nvSpPr>
        <p:spPr>
          <a:xfrm>
            <a:off x="457200" y="1462088"/>
            <a:ext cx="8458200" cy="5256212"/>
          </a:xfrm>
        </p:spPr>
        <p:txBody>
          <a:bodyPr/>
          <a:lstStyle/>
          <a:p>
            <a:pPr marL="0" indent="0"/>
            <a:r>
              <a:rPr lang="en-US" altLang="en-US" smtClean="0"/>
              <a:t>The integer 6, which equals 2 </a:t>
            </a:r>
            <a:r>
              <a:rPr lang="en-US" altLang="en-US" sz="2000" b="1" smtClean="0">
                <a:sym typeface="Wingdings 2" panose="05020102010507070707" pitchFamily="18" charset="2"/>
              </a:rPr>
              <a:t></a:t>
            </a:r>
            <a:r>
              <a:rPr lang="en-US" altLang="en-US" smtClean="0">
                <a:sym typeface="Wingdings 2" panose="05020102010507070707" pitchFamily="18" charset="2"/>
              </a:rPr>
              <a:t> </a:t>
            </a:r>
            <a:r>
              <a:rPr lang="en-US" altLang="en-US" smtClean="0"/>
              <a:t>3, is a product of two smaller positive integers. </a:t>
            </a:r>
            <a:br>
              <a:rPr lang="en-US" altLang="en-US" smtClean="0"/>
            </a:br>
            <a:endParaRPr lang="en-US" altLang="en-US" sz="1200" smtClean="0"/>
          </a:p>
          <a:p>
            <a:pPr marL="0" indent="0"/>
            <a:r>
              <a:rPr lang="en-US" altLang="en-US" smtClean="0"/>
              <a:t>On the other hand, 7 cannot be written as a product of two smaller positive integers; its only positive factors are 1 and 7. A positive integer, such as 7, that cannot be written as a product of two smaller positive integers is called </a:t>
            </a:r>
            <a:r>
              <a:rPr lang="en-US" altLang="en-US" i="1" smtClean="0"/>
              <a:t>prime</a:t>
            </a:r>
            <a:r>
              <a:rPr lang="en-US" altLang="en-US" smtClean="0"/>
              <a:t>.</a:t>
            </a:r>
          </a:p>
        </p:txBody>
      </p:sp>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038600"/>
            <a:ext cx="72612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200" smtClean="0"/>
              <a:t>Example 2 – </a:t>
            </a:r>
            <a:r>
              <a:rPr lang="en-US" altLang="en-US" sz="3200" i="1" smtClean="0"/>
              <a:t>Prime and Composite Numbers</a:t>
            </a:r>
          </a:p>
        </p:txBody>
      </p:sp>
      <p:sp>
        <p:nvSpPr>
          <p:cNvPr id="125955" name="Rectangle 3"/>
          <p:cNvSpPr>
            <a:spLocks noGrp="1" noChangeArrowheads="1"/>
          </p:cNvSpPr>
          <p:nvPr>
            <p:ph type="body" idx="1"/>
          </p:nvPr>
        </p:nvSpPr>
        <p:spPr/>
        <p:txBody>
          <a:bodyPr>
            <a:noAutofit/>
          </a:bodyPr>
          <a:lstStyle/>
          <a:p>
            <a:pPr marL="0" indent="0" eaLnBrk="1" hangingPunct="1">
              <a:tabLst>
                <a:tab pos="457200" algn="l"/>
                <a:tab pos="1371600" algn="l"/>
                <a:tab pos="1547813" algn="l"/>
              </a:tabLst>
              <a:defRPr/>
            </a:pPr>
            <a:r>
              <a:rPr lang="en-US" b="1" dirty="0" smtClean="0"/>
              <a:t>a</a:t>
            </a:r>
            <a:r>
              <a:rPr lang="en-US" dirty="0" smtClean="0"/>
              <a:t>. Is 1 prime?</a:t>
            </a:r>
          </a:p>
          <a:p>
            <a:pPr eaLnBrk="1" hangingPunct="1">
              <a:tabLst>
                <a:tab pos="457200" algn="l"/>
                <a:tab pos="1371600" algn="l"/>
                <a:tab pos="1547813" algn="l"/>
              </a:tabLst>
              <a:defRPr/>
            </a:pPr>
            <a:r>
              <a:rPr lang="en-US" b="1" dirty="0" smtClean="0"/>
              <a:t>b</a:t>
            </a:r>
            <a:r>
              <a:rPr lang="en-US" dirty="0" smtClean="0"/>
              <a:t>. Is every integer greater than 1 either prime or    composite?</a:t>
            </a:r>
          </a:p>
          <a:p>
            <a:pPr marL="0" indent="0" eaLnBrk="1" hangingPunct="1">
              <a:tabLst>
                <a:tab pos="457200" algn="l"/>
                <a:tab pos="1371600" algn="l"/>
                <a:tab pos="1547813" algn="l"/>
              </a:tabLst>
              <a:defRPr/>
            </a:pPr>
            <a:r>
              <a:rPr lang="en-US" b="1" dirty="0" smtClean="0"/>
              <a:t>c</a:t>
            </a:r>
            <a:r>
              <a:rPr lang="en-US" dirty="0" smtClean="0"/>
              <a:t>. Write the first six prime numbers.</a:t>
            </a:r>
          </a:p>
          <a:p>
            <a:pPr marL="0" indent="0" eaLnBrk="1" hangingPunct="1">
              <a:tabLst>
                <a:tab pos="457200" algn="l"/>
                <a:tab pos="1371600" algn="l"/>
                <a:tab pos="1547813" algn="l"/>
              </a:tabLst>
              <a:defRPr/>
            </a:pPr>
            <a:r>
              <a:rPr lang="en-US" b="1" dirty="0" smtClean="0"/>
              <a:t>d</a:t>
            </a:r>
            <a:r>
              <a:rPr lang="en-US" dirty="0" smtClean="0"/>
              <a:t>. Write the first six composite numbers.</a:t>
            </a:r>
          </a:p>
          <a:p>
            <a:pPr marL="0" indent="0" eaLnBrk="1" hangingPunct="1">
              <a:tabLst>
                <a:tab pos="457200" algn="l"/>
                <a:tab pos="1371600" algn="l"/>
                <a:tab pos="1547813" algn="l"/>
              </a:tabLst>
              <a:defRPr/>
            </a:pPr>
            <a:endParaRPr lang="en-US" sz="2000" dirty="0" smtClean="0"/>
          </a:p>
          <a:p>
            <a:pPr marL="0" indent="0" eaLnBrk="1" hangingPunct="1">
              <a:tabLst>
                <a:tab pos="457200" algn="l"/>
                <a:tab pos="1371600" algn="l"/>
                <a:tab pos="1547813" algn="l"/>
              </a:tabLst>
              <a:defRPr/>
            </a:pPr>
            <a:r>
              <a:rPr lang="en-US" dirty="0" smtClean="0">
                <a:solidFill>
                  <a:srgbClr val="00ADEE"/>
                </a:solidFill>
              </a:rPr>
              <a:t>Solution:</a:t>
            </a:r>
          </a:p>
          <a:p>
            <a:pPr marL="0" indent="0" eaLnBrk="1" hangingPunct="1">
              <a:tabLst>
                <a:tab pos="457200" algn="l"/>
                <a:tab pos="1371600" algn="l"/>
                <a:tab pos="1547813" algn="l"/>
              </a:tabLst>
              <a:defRPr/>
            </a:pPr>
            <a:r>
              <a:rPr lang="en-US" b="1" dirty="0" smtClean="0"/>
              <a:t>a</a:t>
            </a:r>
            <a:r>
              <a:rPr lang="en-US" dirty="0" smtClean="0"/>
              <a:t>. No. A prime number is required to be greater than 1.</a:t>
            </a:r>
            <a:br>
              <a:rPr lang="en-US" dirty="0" smtClean="0"/>
            </a:br>
            <a:endParaRPr lang="en-US" sz="2000" dirty="0" smtClean="0"/>
          </a:p>
          <a:p>
            <a:pPr>
              <a:defRPr/>
            </a:pPr>
            <a:r>
              <a:rPr lang="en-US" b="1" dirty="0" smtClean="0"/>
              <a:t>b</a:t>
            </a:r>
            <a:r>
              <a:rPr lang="en-US" dirty="0" smtClean="0"/>
              <a:t>. Yes. Let </a:t>
            </a:r>
            <a:r>
              <a:rPr lang="en-US" i="1" dirty="0" smtClean="0"/>
              <a:t>n</a:t>
            </a:r>
            <a:r>
              <a:rPr lang="en-US" dirty="0" smtClean="0"/>
              <a:t> be any integer that is greater than 1. Consider all pairs of positive integers </a:t>
            </a:r>
            <a:r>
              <a:rPr lang="en-US" i="1" dirty="0" smtClean="0"/>
              <a:t>r</a:t>
            </a:r>
            <a:r>
              <a:rPr lang="en-US" dirty="0" smtClean="0"/>
              <a:t> and </a:t>
            </a:r>
            <a:r>
              <a:rPr lang="en-US" i="1" dirty="0" smtClean="0"/>
              <a:t>s</a:t>
            </a:r>
            <a:r>
              <a:rPr lang="en-US" dirty="0" smtClean="0"/>
              <a:t> such that </a:t>
            </a:r>
            <a:r>
              <a:rPr lang="en-US" i="1" dirty="0" smtClean="0"/>
              <a:t>n</a:t>
            </a:r>
            <a:r>
              <a:rPr lang="en-US" dirty="0" smtClean="0"/>
              <a:t> = </a:t>
            </a:r>
            <a:r>
              <a:rPr lang="en-US" i="1" dirty="0" smtClean="0"/>
              <a:t>rs</a:t>
            </a:r>
            <a:r>
              <a:rPr lang="en-US" dirty="0" smtClean="0"/>
              <a:t>. There exist at least two such pairs, namely </a:t>
            </a:r>
            <a:r>
              <a:rPr lang="en-US" i="1" dirty="0" smtClean="0"/>
              <a:t>r</a:t>
            </a:r>
            <a:r>
              <a:rPr lang="en-US" dirty="0" smtClean="0"/>
              <a:t> = </a:t>
            </a:r>
            <a:r>
              <a:rPr lang="en-US" i="1" dirty="0" smtClean="0"/>
              <a:t>n</a:t>
            </a:r>
            <a:r>
              <a:rPr lang="en-US" dirty="0" smtClean="0"/>
              <a:t> and </a:t>
            </a:r>
            <a:br>
              <a:rPr lang="en-US" dirty="0" smtClean="0"/>
            </a:br>
            <a:r>
              <a:rPr lang="en-US" i="1" dirty="0" smtClean="0"/>
              <a:t>s</a:t>
            </a:r>
            <a:r>
              <a:rPr lang="en-US" dirty="0" smtClean="0"/>
              <a:t> = 1 and </a:t>
            </a:r>
            <a:r>
              <a:rPr lang="en-US" i="1" dirty="0" smtClean="0"/>
              <a:t>r</a:t>
            </a:r>
            <a:r>
              <a:rPr lang="en-US" dirty="0" smtClean="0"/>
              <a:t> = 1 and </a:t>
            </a:r>
            <a:r>
              <a:rPr lang="en-US" i="1" dirty="0" smtClean="0"/>
              <a:t>s</a:t>
            </a:r>
            <a:r>
              <a:rPr lang="en-US" dirty="0" smtClean="0"/>
              <a:t> = </a:t>
            </a:r>
            <a:r>
              <a:rPr lang="en-US" i="1" dirty="0" smtClean="0"/>
              <a:t>n</a:t>
            </a:r>
            <a:r>
              <a:rPr lang="en-US" dirty="0" smtClean="0"/>
              <a:t>.</a:t>
            </a:r>
            <a:endParaRPr lang="en-US" dirty="0" smtClean="0">
              <a:solidFill>
                <a:srgbClr val="00ADE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5" end="5"/>
                                            </p:txEl>
                                          </p:spTgt>
                                        </p:tgtEl>
                                        <p:attrNameLst>
                                          <p:attrName>style.visibility</p:attrName>
                                        </p:attrNameLst>
                                      </p:cBhvr>
                                      <p:to>
                                        <p:strVal val="visible"/>
                                      </p:to>
                                    </p:set>
                                    <p:animEffect transition="in" filter="fade">
                                      <p:cBhvr>
                                        <p:cTn id="7" dur="1000"/>
                                        <p:tgtEl>
                                          <p:spTgt spid="125955">
                                            <p:txEl>
                                              <p:pRg st="5" end="5"/>
                                            </p:txEl>
                                          </p:spTgt>
                                        </p:tgtEl>
                                      </p:cBhvr>
                                    </p:animEffect>
                                    <p:anim calcmode="lin" valueType="num">
                                      <p:cBhvr>
                                        <p:cTn id="8" dur="1000" fill="hold"/>
                                        <p:tgtEl>
                                          <p:spTgt spid="125955">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xEl>
                                              <p:pRg st="6" end="6"/>
                                            </p:txEl>
                                          </p:spTgt>
                                        </p:tgtEl>
                                        <p:attrNameLst>
                                          <p:attrName>style.visibility</p:attrName>
                                        </p:attrNameLst>
                                      </p:cBhvr>
                                      <p:to>
                                        <p:strVal val="visible"/>
                                      </p:to>
                                    </p:set>
                                    <p:animEffect transition="in" filter="fade">
                                      <p:cBhvr>
                                        <p:cTn id="13" dur="1000"/>
                                        <p:tgtEl>
                                          <p:spTgt spid="125955">
                                            <p:txEl>
                                              <p:pRg st="6" end="6"/>
                                            </p:txEl>
                                          </p:spTgt>
                                        </p:tgtEl>
                                      </p:cBhvr>
                                    </p:animEffect>
                                    <p:anim calcmode="lin" valueType="num">
                                      <p:cBhvr>
                                        <p:cTn id="14" dur="10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5955">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25955">
                                            <p:txEl>
                                              <p:pRg st="7" end="7"/>
                                            </p:txEl>
                                          </p:spTgt>
                                        </p:tgtEl>
                                        <p:attrNameLst>
                                          <p:attrName>style.visibility</p:attrName>
                                        </p:attrNameLst>
                                      </p:cBhvr>
                                      <p:to>
                                        <p:strVal val="visible"/>
                                      </p:to>
                                    </p:set>
                                    <p:animEffect transition="in" filter="fade">
                                      <p:cBhvr>
                                        <p:cTn id="21" dur="1000"/>
                                        <p:tgtEl>
                                          <p:spTgt spid="125955">
                                            <p:txEl>
                                              <p:pRg st="7" end="7"/>
                                            </p:txEl>
                                          </p:spTgt>
                                        </p:tgtEl>
                                      </p:cBhvr>
                                    </p:animEffect>
                                    <p:anim calcmode="lin" valueType="num">
                                      <p:cBhvr>
                                        <p:cTn id="22" dur="1000" fill="hold"/>
                                        <p:tgtEl>
                                          <p:spTgt spid="125955">
                                            <p:txEl>
                                              <p:pRg st="7" end="7"/>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5955">
                                            <p:txEl>
                                              <p:pRg st="7" end="7"/>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5955">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Example 2 – </a:t>
            </a:r>
            <a:r>
              <a:rPr lang="en-US" altLang="en-US" i="1" smtClean="0"/>
              <a:t>Solution</a:t>
            </a:r>
          </a:p>
        </p:txBody>
      </p:sp>
      <p:sp>
        <p:nvSpPr>
          <p:cNvPr id="12291" name="Rectangle 3"/>
          <p:cNvSpPr>
            <a:spLocks noGrp="1" noChangeArrowheads="1"/>
          </p:cNvSpPr>
          <p:nvPr>
            <p:ph type="body" idx="1"/>
          </p:nvPr>
        </p:nvSpPr>
        <p:spPr>
          <a:noFill/>
        </p:spPr>
        <p:txBody>
          <a:bodyPr/>
          <a:lstStyle/>
          <a:p>
            <a:pPr marL="0" indent="0"/>
            <a:r>
              <a:rPr lang="en-US" altLang="en-US" smtClean="0"/>
              <a:t>  Moreover, since </a:t>
            </a:r>
            <a:r>
              <a:rPr lang="en-US" altLang="en-US" i="1" smtClean="0"/>
              <a:t>n</a:t>
            </a:r>
            <a:r>
              <a:rPr lang="en-US" altLang="en-US" smtClean="0"/>
              <a:t> = </a:t>
            </a:r>
            <a:r>
              <a:rPr lang="en-US" altLang="en-US" i="1" smtClean="0"/>
              <a:t>rs</a:t>
            </a:r>
            <a:r>
              <a:rPr lang="en-US" altLang="en-US" smtClean="0"/>
              <a:t>, all such pairs satisfy the </a:t>
            </a:r>
            <a:br>
              <a:rPr lang="en-US" altLang="en-US" smtClean="0"/>
            </a:br>
            <a:r>
              <a:rPr lang="en-US" altLang="en-US" smtClean="0"/>
              <a:t>  inequalities 1 </a:t>
            </a:r>
            <a:r>
              <a:rPr lang="en-US" altLang="en-US" b="1" smtClean="0">
                <a:sym typeface="Symbol" panose="05050102010706020507" pitchFamily="18" charset="2"/>
              </a:rPr>
              <a:t></a:t>
            </a:r>
            <a:r>
              <a:rPr lang="en-US" altLang="en-US" smtClean="0"/>
              <a:t> </a:t>
            </a:r>
            <a:r>
              <a:rPr lang="en-US" altLang="en-US" i="1" smtClean="0"/>
              <a:t>r</a:t>
            </a:r>
            <a:r>
              <a:rPr lang="en-US" altLang="en-US" smtClean="0"/>
              <a:t> </a:t>
            </a:r>
            <a:r>
              <a:rPr lang="en-US" altLang="en-US" b="1" smtClean="0">
                <a:sym typeface="Symbol" panose="05050102010706020507" pitchFamily="18" charset="2"/>
              </a:rPr>
              <a:t></a:t>
            </a:r>
            <a:r>
              <a:rPr lang="en-US" altLang="en-US" smtClean="0"/>
              <a:t> </a:t>
            </a:r>
            <a:r>
              <a:rPr lang="en-US" altLang="en-US" i="1" smtClean="0"/>
              <a:t>n</a:t>
            </a:r>
            <a:r>
              <a:rPr lang="en-US" altLang="en-US" smtClean="0"/>
              <a:t> and 1 </a:t>
            </a:r>
            <a:r>
              <a:rPr lang="en-US" altLang="en-US" b="1" smtClean="0">
                <a:sym typeface="Symbol" panose="05050102010706020507" pitchFamily="18" charset="2"/>
              </a:rPr>
              <a:t></a:t>
            </a:r>
            <a:r>
              <a:rPr lang="en-US" altLang="en-US" smtClean="0"/>
              <a:t> </a:t>
            </a:r>
            <a:r>
              <a:rPr lang="en-US" altLang="en-US" i="1" smtClean="0"/>
              <a:t>s</a:t>
            </a:r>
            <a:r>
              <a:rPr lang="en-US" altLang="en-US" smtClean="0"/>
              <a:t> </a:t>
            </a:r>
            <a:r>
              <a:rPr lang="en-US" altLang="en-US" b="1" smtClean="0">
                <a:sym typeface="Symbol" panose="05050102010706020507" pitchFamily="18" charset="2"/>
              </a:rPr>
              <a:t></a:t>
            </a:r>
            <a:r>
              <a:rPr lang="en-US" altLang="en-US" smtClean="0"/>
              <a:t> </a:t>
            </a:r>
            <a:r>
              <a:rPr lang="en-US" altLang="en-US" i="1" smtClean="0"/>
              <a:t>n</a:t>
            </a:r>
            <a:r>
              <a:rPr lang="en-US" altLang="en-US" smtClean="0"/>
              <a:t>. If </a:t>
            </a:r>
            <a:r>
              <a:rPr lang="en-US" altLang="en-US" i="1" smtClean="0"/>
              <a:t>n</a:t>
            </a:r>
            <a:r>
              <a:rPr lang="en-US" altLang="en-US" smtClean="0"/>
              <a:t> is prime, then the </a:t>
            </a:r>
            <a:br>
              <a:rPr lang="en-US" altLang="en-US" smtClean="0"/>
            </a:br>
            <a:r>
              <a:rPr lang="en-US" altLang="en-US" smtClean="0"/>
              <a:t>  two displayed pairs are the only ways to write </a:t>
            </a:r>
            <a:r>
              <a:rPr lang="en-US" altLang="en-US" i="1" smtClean="0"/>
              <a:t>n</a:t>
            </a:r>
            <a:r>
              <a:rPr lang="en-US" altLang="en-US" smtClean="0"/>
              <a:t> as </a:t>
            </a:r>
            <a:r>
              <a:rPr lang="en-US" altLang="en-US" i="1" smtClean="0"/>
              <a:t>rs</a:t>
            </a:r>
            <a:r>
              <a:rPr lang="en-US" altLang="en-US" smtClean="0"/>
              <a:t>.</a:t>
            </a:r>
          </a:p>
          <a:p>
            <a:pPr marL="0" indent="0"/>
            <a:endParaRPr lang="en-US" altLang="en-US" smtClean="0"/>
          </a:p>
          <a:p>
            <a:pPr marL="0" indent="0"/>
            <a:r>
              <a:rPr lang="en-US" altLang="en-US" smtClean="0"/>
              <a:t>  Otherwise, there exists a pair of positive integers </a:t>
            </a:r>
            <a:r>
              <a:rPr lang="en-US" altLang="en-US" i="1" smtClean="0"/>
              <a:t>r</a:t>
            </a:r>
            <a:r>
              <a:rPr lang="en-US" altLang="en-US" smtClean="0"/>
              <a:t> and </a:t>
            </a:r>
            <a:r>
              <a:rPr lang="en-US" altLang="en-US" i="1" smtClean="0"/>
              <a:t>s</a:t>
            </a:r>
            <a:r>
              <a:rPr lang="en-US" altLang="en-US" smtClean="0"/>
              <a:t> </a:t>
            </a:r>
            <a:br>
              <a:rPr lang="en-US" altLang="en-US" smtClean="0"/>
            </a:br>
            <a:r>
              <a:rPr lang="en-US" altLang="en-US" smtClean="0"/>
              <a:t>  such that </a:t>
            </a:r>
            <a:r>
              <a:rPr lang="en-US" altLang="en-US" i="1" smtClean="0"/>
              <a:t>n </a:t>
            </a:r>
            <a:r>
              <a:rPr lang="en-US" altLang="en-US" smtClean="0"/>
              <a:t>= </a:t>
            </a:r>
            <a:r>
              <a:rPr lang="en-US" altLang="en-US" i="1" smtClean="0"/>
              <a:t>rs</a:t>
            </a:r>
            <a:r>
              <a:rPr lang="en-US" altLang="en-US" smtClean="0"/>
              <a:t> and neither </a:t>
            </a:r>
            <a:r>
              <a:rPr lang="en-US" altLang="en-US" i="1" smtClean="0"/>
              <a:t>r</a:t>
            </a:r>
            <a:r>
              <a:rPr lang="en-US" altLang="en-US" smtClean="0"/>
              <a:t> nor </a:t>
            </a:r>
            <a:r>
              <a:rPr lang="en-US" altLang="en-US" i="1" smtClean="0"/>
              <a:t>s</a:t>
            </a:r>
            <a:r>
              <a:rPr lang="en-US" altLang="en-US" smtClean="0"/>
              <a:t> equals either 1 or </a:t>
            </a:r>
            <a:r>
              <a:rPr lang="en-US" altLang="en-US" i="1" smtClean="0"/>
              <a:t>n</a:t>
            </a:r>
            <a:r>
              <a:rPr lang="en-US" altLang="en-US" smtClean="0"/>
              <a:t>. </a:t>
            </a:r>
            <a:br>
              <a:rPr lang="en-US" altLang="en-US" smtClean="0"/>
            </a:br>
            <a:r>
              <a:rPr lang="en-US" altLang="en-US" smtClean="0"/>
              <a:t>  Therefore, in this case 1 &lt; </a:t>
            </a:r>
            <a:r>
              <a:rPr lang="en-US" altLang="en-US" i="1" smtClean="0"/>
              <a:t>r</a:t>
            </a:r>
            <a:r>
              <a:rPr lang="en-US" altLang="en-US" smtClean="0"/>
              <a:t> &lt; </a:t>
            </a:r>
            <a:r>
              <a:rPr lang="en-US" altLang="en-US" i="1" smtClean="0"/>
              <a:t>n</a:t>
            </a:r>
            <a:r>
              <a:rPr lang="en-US" altLang="en-US" smtClean="0"/>
              <a:t> and 1 &lt; </a:t>
            </a:r>
            <a:r>
              <a:rPr lang="en-US" altLang="en-US" i="1" smtClean="0"/>
              <a:t>s</a:t>
            </a:r>
            <a:r>
              <a:rPr lang="en-US" altLang="en-US" smtClean="0"/>
              <a:t> &lt; </a:t>
            </a:r>
            <a:r>
              <a:rPr lang="en-US" altLang="en-US" i="1" smtClean="0"/>
              <a:t>n</a:t>
            </a:r>
            <a:r>
              <a:rPr lang="en-US" altLang="en-US" smtClean="0"/>
              <a:t>, and hence </a:t>
            </a:r>
            <a:br>
              <a:rPr lang="en-US" altLang="en-US" smtClean="0"/>
            </a:br>
            <a:r>
              <a:rPr lang="en-US" altLang="en-US" smtClean="0"/>
              <a:t>  </a:t>
            </a:r>
            <a:r>
              <a:rPr lang="en-US" altLang="en-US" i="1" smtClean="0"/>
              <a:t>n</a:t>
            </a:r>
            <a:r>
              <a:rPr lang="en-US" altLang="en-US" smtClean="0"/>
              <a:t> is composite.</a:t>
            </a:r>
          </a:p>
          <a:p>
            <a:pPr marL="0" indent="0"/>
            <a:endParaRPr lang="en-US" altLang="en-US" smtClean="0"/>
          </a:p>
          <a:p>
            <a:pPr marL="0" indent="0"/>
            <a:r>
              <a:rPr lang="en-US" altLang="en-US" b="1" smtClean="0"/>
              <a:t>c</a:t>
            </a:r>
            <a:r>
              <a:rPr lang="en-US" altLang="en-US" smtClean="0"/>
              <a:t>. 2, 3, 5, 7, 11, 13</a:t>
            </a:r>
          </a:p>
          <a:p>
            <a:pPr marL="0" indent="0"/>
            <a:endParaRPr lang="en-US" altLang="en-US" smtClean="0"/>
          </a:p>
          <a:p>
            <a:pPr marL="0" indent="0"/>
            <a:r>
              <a:rPr lang="en-US" altLang="en-US" b="1" smtClean="0"/>
              <a:t>d</a:t>
            </a:r>
            <a:r>
              <a:rPr lang="en-US" altLang="en-US" smtClean="0"/>
              <a:t>. 4, 6, 8, 9, 10, 12</a:t>
            </a:r>
          </a:p>
        </p:txBody>
      </p:sp>
      <p:sp>
        <p:nvSpPr>
          <p:cNvPr id="12292" name="Rectangle 7"/>
          <p:cNvSpPr>
            <a:spLocks noChangeArrowheads="1"/>
          </p:cNvSpPr>
          <p:nvPr/>
        </p:nvSpPr>
        <p:spPr bwMode="auto">
          <a:xfrm>
            <a:off x="8289925" y="842963"/>
            <a:ext cx="8413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chemeClr val="bg1"/>
                </a:solidFill>
              </a:rPr>
              <a:t>cont’d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fade">
                                      <p:cBhvr>
                                        <p:cTn id="7" dur="1000"/>
                                        <p:tgtEl>
                                          <p:spTgt spid="12291">
                                            <p:txEl>
                                              <p:pRg st="2" end="2"/>
                                            </p:txEl>
                                          </p:spTgt>
                                        </p:tgtEl>
                                      </p:cBhvr>
                                    </p:animEffect>
                                    <p:anim calcmode="lin" valueType="num">
                                      <p:cBhvr>
                                        <p:cTn id="8"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29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animEffect transition="in" filter="fade">
                                      <p:cBhvr>
                                        <p:cTn id="15" dur="1000"/>
                                        <p:tgtEl>
                                          <p:spTgt spid="12291">
                                            <p:txEl>
                                              <p:pRg st="4" end="4"/>
                                            </p:txEl>
                                          </p:spTgt>
                                        </p:tgtEl>
                                      </p:cBhvr>
                                    </p:animEffect>
                                    <p:anim calcmode="lin" valueType="num">
                                      <p:cBhvr>
                                        <p:cTn id="16"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2291">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29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animEffect transition="in" filter="fade">
                                      <p:cBhvr>
                                        <p:cTn id="23" dur="1000"/>
                                        <p:tgtEl>
                                          <p:spTgt spid="12291">
                                            <p:txEl>
                                              <p:pRg st="6" end="6"/>
                                            </p:txEl>
                                          </p:spTgt>
                                        </p:tgtEl>
                                      </p:cBhvr>
                                    </p:animEffect>
                                    <p:anim calcmode="lin" valueType="num">
                                      <p:cBhvr>
                                        <p:cTn id="24"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2291">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291">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Proving Existential Statements</a:t>
            </a:r>
          </a:p>
        </p:txBody>
      </p:sp>
      <p:sp>
        <p:nvSpPr>
          <p:cNvPr id="14339" name="Rectangle 3"/>
          <p:cNvSpPr>
            <a:spLocks noGrp="1" noChangeArrowheads="1"/>
          </p:cNvSpPr>
          <p:nvPr>
            <p:ph type="body" idx="1"/>
          </p:nvPr>
        </p:nvSpPr>
        <p:spPr/>
        <p:txBody>
          <a:bodyPr/>
          <a:lstStyle/>
          <a:p>
            <a:pPr marL="0" indent="0"/>
            <a:r>
              <a:rPr lang="en-US" altLang="en-US" dirty="0" smtClean="0"/>
              <a:t>We have known that a statement in the form</a:t>
            </a:r>
          </a:p>
          <a:p>
            <a:pPr marL="0" indent="0"/>
            <a:r>
              <a:rPr lang="en-US" altLang="en-US" dirty="0" smtClean="0"/>
              <a:t>                         ∃</a:t>
            </a:r>
            <a:r>
              <a:rPr lang="en-US" altLang="en-US" i="1" dirty="0" smtClean="0"/>
              <a:t>x</a:t>
            </a:r>
            <a:r>
              <a:rPr lang="en-US" altLang="en-US" dirty="0" smtClean="0"/>
              <a:t> </a:t>
            </a:r>
            <a:r>
              <a:rPr lang="en-US" altLang="en-US" dirty="0" smtClean="0">
                <a:sym typeface="Symbol" panose="05050102010706020507" pitchFamily="18" charset="2"/>
              </a:rPr>
              <a:t></a:t>
            </a:r>
            <a:r>
              <a:rPr lang="en-US" altLang="en-US" dirty="0" smtClean="0"/>
              <a:t> </a:t>
            </a:r>
            <a:r>
              <a:rPr lang="en-US" altLang="en-US" i="1" dirty="0" smtClean="0"/>
              <a:t>D</a:t>
            </a:r>
            <a:r>
              <a:rPr lang="en-US" altLang="en-US" dirty="0" smtClean="0"/>
              <a:t> such that </a:t>
            </a:r>
            <a:r>
              <a:rPr lang="en-US" altLang="en-US" i="1" dirty="0" smtClean="0"/>
              <a:t>Q</a:t>
            </a:r>
            <a:r>
              <a:rPr lang="en-US" altLang="en-US" dirty="0" smtClean="0"/>
              <a:t>(</a:t>
            </a:r>
            <a:r>
              <a:rPr lang="en-US" altLang="en-US" i="1" dirty="0" smtClean="0"/>
              <a:t>x</a:t>
            </a:r>
            <a:r>
              <a:rPr lang="en-US" altLang="en-US" dirty="0" smtClean="0"/>
              <a:t>)</a:t>
            </a:r>
          </a:p>
          <a:p>
            <a:pPr marL="0" indent="0"/>
            <a:endParaRPr lang="en-US" altLang="en-US" dirty="0" smtClean="0"/>
          </a:p>
          <a:p>
            <a:pPr marL="0" indent="0"/>
            <a:r>
              <a:rPr lang="en-US" altLang="en-US" dirty="0" smtClean="0"/>
              <a:t>is true if, and only if,</a:t>
            </a:r>
          </a:p>
          <a:p>
            <a:pPr marL="0" indent="0"/>
            <a:r>
              <a:rPr lang="en-US" altLang="en-US" i="1" dirty="0" smtClean="0"/>
              <a:t>                   Q</a:t>
            </a:r>
            <a:r>
              <a:rPr lang="en-US" altLang="en-US" dirty="0" smtClean="0"/>
              <a:t>(</a:t>
            </a:r>
            <a:r>
              <a:rPr lang="en-US" altLang="en-US" i="1" dirty="0" smtClean="0"/>
              <a:t>x</a:t>
            </a:r>
            <a:r>
              <a:rPr lang="en-US" altLang="en-US" dirty="0" smtClean="0"/>
              <a:t>) is true for at least one </a:t>
            </a:r>
            <a:r>
              <a:rPr lang="en-US" altLang="en-US" i="1" dirty="0" smtClean="0"/>
              <a:t>x</a:t>
            </a:r>
            <a:r>
              <a:rPr lang="en-US" altLang="en-US" dirty="0" smtClean="0"/>
              <a:t> in </a:t>
            </a:r>
            <a:r>
              <a:rPr lang="en-US" altLang="en-US" i="1" dirty="0" smtClean="0"/>
              <a:t>D</a:t>
            </a:r>
            <a:r>
              <a:rPr lang="en-US" altLang="en-US" dirty="0" smtClean="0"/>
              <a:t>.</a:t>
            </a:r>
          </a:p>
          <a:p>
            <a:pPr marL="0" indent="0"/>
            <a:endParaRPr lang="en-US" altLang="en-US" dirty="0" smtClean="0"/>
          </a:p>
          <a:p>
            <a:pPr marL="0" indent="0"/>
            <a:r>
              <a:rPr lang="en-US" altLang="en-US" dirty="0" smtClean="0"/>
              <a:t>One way to prove this is to find an </a:t>
            </a:r>
            <a:r>
              <a:rPr lang="en-US" altLang="en-US" i="1" dirty="0" smtClean="0"/>
              <a:t>x</a:t>
            </a:r>
            <a:r>
              <a:rPr lang="en-US" altLang="en-US" dirty="0" smtClean="0"/>
              <a:t> in </a:t>
            </a:r>
            <a:r>
              <a:rPr lang="en-US" altLang="en-US" i="1" dirty="0" smtClean="0"/>
              <a:t>D</a:t>
            </a:r>
            <a:r>
              <a:rPr lang="en-US" altLang="en-US" dirty="0" smtClean="0"/>
              <a:t> that makes </a:t>
            </a:r>
            <a:r>
              <a:rPr lang="en-US" altLang="en-US" i="1" dirty="0" smtClean="0"/>
              <a:t>Q</a:t>
            </a:r>
            <a:r>
              <a:rPr lang="en-US" altLang="en-US" dirty="0" smtClean="0"/>
              <a:t>(</a:t>
            </a:r>
            <a:r>
              <a:rPr lang="en-US" altLang="en-US" i="1" dirty="0" smtClean="0"/>
              <a:t>x</a:t>
            </a:r>
            <a:r>
              <a:rPr lang="en-US" altLang="en-US" dirty="0" smtClean="0"/>
              <a:t>) true.</a:t>
            </a:r>
          </a:p>
          <a:p>
            <a:pPr marL="0" indent="0"/>
            <a:r>
              <a:rPr lang="en-US" altLang="en-US" dirty="0" smtClean="0"/>
              <a:t>Another </a:t>
            </a:r>
            <a:r>
              <a:rPr lang="en-US" altLang="en-US" dirty="0" smtClean="0"/>
              <a:t>way is to give a set of directions for finding such an </a:t>
            </a:r>
            <a:r>
              <a:rPr lang="en-US" altLang="en-US" i="1" dirty="0" smtClean="0"/>
              <a:t>x</a:t>
            </a:r>
            <a:r>
              <a:rPr lang="en-US" altLang="en-US" dirty="0" smtClean="0"/>
              <a:t>. </a:t>
            </a:r>
            <a:endParaRPr lang="en-US" altLang="en-US" dirty="0" smtClean="0"/>
          </a:p>
          <a:p>
            <a:pPr marL="0" indent="0"/>
            <a:r>
              <a:rPr lang="en-US" altLang="en-US" dirty="0" smtClean="0"/>
              <a:t>Both </a:t>
            </a:r>
            <a:r>
              <a:rPr lang="en-US" altLang="en-US" dirty="0" smtClean="0"/>
              <a:t>of these methods are called </a:t>
            </a:r>
            <a:r>
              <a:rPr lang="en-US" altLang="en-US" b="1" dirty="0" smtClean="0"/>
              <a:t>constructive proofs of existence</a:t>
            </a:r>
            <a:r>
              <a:rPr lang="en-US" altLang="en-US" dirty="0" smtClean="0"/>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100" smtClean="0"/>
              <a:t>Example 3 – </a:t>
            </a:r>
            <a:r>
              <a:rPr lang="en-US" altLang="en-US" sz="3100" i="1" smtClean="0"/>
              <a:t>Constructive Proofs of Existence</a:t>
            </a:r>
          </a:p>
        </p:txBody>
      </p:sp>
      <p:sp>
        <p:nvSpPr>
          <p:cNvPr id="125955" name="Rectangle 3"/>
          <p:cNvSpPr>
            <a:spLocks noGrp="1" noChangeArrowheads="1"/>
          </p:cNvSpPr>
          <p:nvPr>
            <p:ph type="body" idx="1"/>
          </p:nvPr>
        </p:nvSpPr>
        <p:spPr>
          <a:xfrm>
            <a:off x="457200" y="1462088"/>
            <a:ext cx="8458200" cy="5256212"/>
          </a:xfrm>
        </p:spPr>
        <p:txBody>
          <a:bodyPr/>
          <a:lstStyle/>
          <a:p>
            <a:pPr>
              <a:defRPr/>
            </a:pPr>
            <a:r>
              <a:rPr lang="en-US" b="1" dirty="0" smtClean="0"/>
              <a:t>a</a:t>
            </a:r>
            <a:r>
              <a:rPr lang="en-US" dirty="0" smtClean="0"/>
              <a:t>. Prove the following: ∃ an even integer </a:t>
            </a:r>
            <a:r>
              <a:rPr lang="en-US" i="1" dirty="0" smtClean="0"/>
              <a:t>n</a:t>
            </a:r>
            <a:r>
              <a:rPr lang="en-US" dirty="0" smtClean="0"/>
              <a:t> that can be written in two ways as a sum of two prime numbers.</a:t>
            </a:r>
          </a:p>
          <a:p>
            <a:pPr>
              <a:defRPr/>
            </a:pPr>
            <a:endParaRPr lang="en-US" sz="1400" dirty="0" smtClean="0"/>
          </a:p>
          <a:p>
            <a:pPr>
              <a:defRPr/>
            </a:pPr>
            <a:r>
              <a:rPr lang="en-US" b="1" dirty="0" smtClean="0"/>
              <a:t>b</a:t>
            </a:r>
            <a:r>
              <a:rPr lang="en-US" dirty="0" smtClean="0"/>
              <a:t>. Suppose that </a:t>
            </a:r>
            <a:r>
              <a:rPr lang="en-US" i="1" dirty="0" smtClean="0"/>
              <a:t>r</a:t>
            </a:r>
            <a:r>
              <a:rPr lang="en-US" dirty="0" smtClean="0"/>
              <a:t> and </a:t>
            </a:r>
            <a:r>
              <a:rPr lang="en-US" i="1" dirty="0" smtClean="0"/>
              <a:t>s</a:t>
            </a:r>
            <a:r>
              <a:rPr lang="en-US" dirty="0" smtClean="0"/>
              <a:t> are integers. Prove the following: </a:t>
            </a:r>
          </a:p>
          <a:p>
            <a:pPr>
              <a:defRPr/>
            </a:pPr>
            <a:r>
              <a:rPr lang="en-US" dirty="0"/>
              <a:t>	</a:t>
            </a:r>
            <a:r>
              <a:rPr lang="en-US" dirty="0" smtClean="0"/>
              <a:t>∃ an integer </a:t>
            </a:r>
            <a:r>
              <a:rPr lang="en-US" i="1" dirty="0" smtClean="0"/>
              <a:t>k</a:t>
            </a:r>
            <a:r>
              <a:rPr lang="en-US" dirty="0" smtClean="0"/>
              <a:t> such that 22</a:t>
            </a:r>
            <a:r>
              <a:rPr lang="en-US" i="1" dirty="0" smtClean="0"/>
              <a:t>r</a:t>
            </a:r>
            <a:r>
              <a:rPr lang="en-US" dirty="0" smtClean="0"/>
              <a:t> + 18</a:t>
            </a:r>
            <a:r>
              <a:rPr lang="en-US" i="1" dirty="0" smtClean="0"/>
              <a:t>s</a:t>
            </a:r>
            <a:r>
              <a:rPr lang="en-US" dirty="0" smtClean="0"/>
              <a:t> = 2</a:t>
            </a:r>
            <a:r>
              <a:rPr lang="en-US" i="1" dirty="0" smtClean="0"/>
              <a:t>k</a:t>
            </a:r>
            <a:r>
              <a:rPr lang="en-US" dirty="0" smtClean="0"/>
              <a:t>.</a:t>
            </a:r>
          </a:p>
          <a:p>
            <a:pPr>
              <a:defRPr/>
            </a:pPr>
            <a:endParaRPr lang="en-US" dirty="0" smtClean="0"/>
          </a:p>
          <a:p>
            <a:pPr marL="0" indent="0" eaLnBrk="1" hangingPunct="1">
              <a:tabLst>
                <a:tab pos="457200" algn="l"/>
                <a:tab pos="1371600" algn="l"/>
                <a:tab pos="1547813" algn="l"/>
              </a:tabLst>
              <a:defRPr/>
            </a:pPr>
            <a:r>
              <a:rPr lang="en-US" dirty="0" smtClean="0">
                <a:solidFill>
                  <a:srgbClr val="00ADEE"/>
                </a:solidFill>
              </a:rPr>
              <a:t>Solution:</a:t>
            </a:r>
          </a:p>
          <a:p>
            <a:pPr marL="0" indent="0" eaLnBrk="1" hangingPunct="1">
              <a:tabLst>
                <a:tab pos="457200" algn="l"/>
                <a:tab pos="1371600" algn="l"/>
                <a:tab pos="1547813" algn="l"/>
              </a:tabLst>
              <a:defRPr/>
            </a:pPr>
            <a:r>
              <a:rPr lang="en-US" b="1" dirty="0" smtClean="0"/>
              <a:t>a</a:t>
            </a:r>
            <a:r>
              <a:rPr lang="en-US" dirty="0" smtClean="0"/>
              <a:t>. Let </a:t>
            </a:r>
            <a:r>
              <a:rPr lang="en-US" i="1" dirty="0" smtClean="0"/>
              <a:t>n</a:t>
            </a:r>
            <a:r>
              <a:rPr lang="en-US" dirty="0" smtClean="0"/>
              <a:t> = 10. Then 10 = 5 + 5 = 3 + 7 and 3, 5, and 7 are </a:t>
            </a:r>
            <a:br>
              <a:rPr lang="en-US" dirty="0" smtClean="0"/>
            </a:br>
            <a:r>
              <a:rPr lang="en-US" dirty="0" smtClean="0"/>
              <a:t>    all prime numbers.</a:t>
            </a:r>
          </a:p>
          <a:p>
            <a:pPr marL="0" indent="0" eaLnBrk="1" hangingPunct="1">
              <a:tabLst>
                <a:tab pos="457200" algn="l"/>
                <a:tab pos="1371600" algn="l"/>
                <a:tab pos="1547813" algn="l"/>
              </a:tabLst>
              <a:defRPr/>
            </a:pPr>
            <a:endParaRPr lang="en-US" sz="1400" dirty="0" smtClean="0">
              <a:solidFill>
                <a:srgbClr val="00ADEE"/>
              </a:solidFill>
            </a:endParaRPr>
          </a:p>
          <a:p>
            <a:pPr marL="0" indent="0" eaLnBrk="1" hangingPunct="1">
              <a:tabLst>
                <a:tab pos="457200" algn="l"/>
                <a:tab pos="1371600" algn="l"/>
                <a:tab pos="1547813" algn="l"/>
              </a:tabLst>
              <a:defRPr/>
            </a:pPr>
            <a:r>
              <a:rPr lang="da-DK" b="1" dirty="0" smtClean="0"/>
              <a:t>b</a:t>
            </a:r>
            <a:r>
              <a:rPr lang="da-DK" dirty="0" smtClean="0"/>
              <a:t>. Let </a:t>
            </a:r>
            <a:r>
              <a:rPr lang="da-DK" i="1" dirty="0" smtClean="0"/>
              <a:t>k </a:t>
            </a:r>
            <a:r>
              <a:rPr lang="en-US" dirty="0" smtClean="0"/>
              <a:t>=</a:t>
            </a:r>
            <a:r>
              <a:rPr lang="da-DK" i="1" dirty="0" smtClean="0"/>
              <a:t> </a:t>
            </a:r>
            <a:r>
              <a:rPr lang="da-DK" dirty="0" smtClean="0"/>
              <a:t>11</a:t>
            </a:r>
            <a:r>
              <a:rPr lang="da-DK" i="1" dirty="0" smtClean="0"/>
              <a:t>r </a:t>
            </a:r>
            <a:r>
              <a:rPr lang="en-US" dirty="0" smtClean="0"/>
              <a:t>+</a:t>
            </a:r>
            <a:r>
              <a:rPr lang="da-DK" i="1" dirty="0" smtClean="0"/>
              <a:t> </a:t>
            </a:r>
            <a:r>
              <a:rPr lang="da-DK" dirty="0" smtClean="0"/>
              <a:t>9</a:t>
            </a:r>
            <a:r>
              <a:rPr lang="da-DK" i="1" dirty="0" smtClean="0"/>
              <a:t>s</a:t>
            </a:r>
            <a:r>
              <a:rPr lang="da-DK" dirty="0" smtClean="0"/>
              <a:t>. </a:t>
            </a:r>
            <a:r>
              <a:rPr lang="en-US" altLang="en-US" dirty="0"/>
              <a:t>Then </a:t>
            </a:r>
            <a:r>
              <a:rPr lang="en-US" altLang="en-US" i="1" dirty="0"/>
              <a:t>k</a:t>
            </a:r>
            <a:r>
              <a:rPr lang="en-US" altLang="en-US" dirty="0"/>
              <a:t> is an integer because it is a sum of products of integers; and by substitution, 2</a:t>
            </a:r>
            <a:r>
              <a:rPr lang="en-US" altLang="en-US" i="1" dirty="0"/>
              <a:t>k</a:t>
            </a:r>
            <a:r>
              <a:rPr lang="en-US" altLang="en-US" dirty="0"/>
              <a:t> = 2(11</a:t>
            </a:r>
            <a:r>
              <a:rPr lang="en-US" altLang="en-US" i="1" dirty="0"/>
              <a:t>r</a:t>
            </a:r>
            <a:r>
              <a:rPr lang="en-US" altLang="en-US" dirty="0"/>
              <a:t> + 9</a:t>
            </a:r>
            <a:r>
              <a:rPr lang="en-US" altLang="en-US" i="1" dirty="0"/>
              <a:t>s</a:t>
            </a:r>
            <a:r>
              <a:rPr lang="en-US" altLang="en-US" dirty="0"/>
              <a:t>), which equals 22</a:t>
            </a:r>
            <a:r>
              <a:rPr lang="en-US" altLang="en-US" i="1" dirty="0"/>
              <a:t>r</a:t>
            </a:r>
            <a:r>
              <a:rPr lang="en-US" altLang="en-US" dirty="0"/>
              <a:t> + 18</a:t>
            </a:r>
            <a:r>
              <a:rPr lang="en-US" altLang="en-US" i="1" dirty="0"/>
              <a:t>s</a:t>
            </a:r>
            <a:r>
              <a:rPr lang="en-US" altLang="en-US" dirty="0"/>
              <a:t> by the distributive law of algebra.</a:t>
            </a:r>
          </a:p>
          <a:p>
            <a:pPr marL="0" indent="0" eaLnBrk="1" hangingPunct="1">
              <a:tabLst>
                <a:tab pos="457200" algn="l"/>
                <a:tab pos="1371600" algn="l"/>
                <a:tab pos="1547813" algn="l"/>
              </a:tabLst>
              <a:defRPr/>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5955">
                                            <p:txEl>
                                              <p:pRg st="5" end="5"/>
                                            </p:txEl>
                                          </p:spTgt>
                                        </p:tgtEl>
                                        <p:attrNameLst>
                                          <p:attrName>style.visibility</p:attrName>
                                        </p:attrNameLst>
                                      </p:cBhvr>
                                      <p:to>
                                        <p:strVal val="visible"/>
                                      </p:to>
                                    </p:set>
                                    <p:animEffect transition="in" filter="fade">
                                      <p:cBhvr>
                                        <p:cTn id="7" dur="1000"/>
                                        <p:tgtEl>
                                          <p:spTgt spid="125955">
                                            <p:txEl>
                                              <p:pRg st="5" end="5"/>
                                            </p:txEl>
                                          </p:spTgt>
                                        </p:tgtEl>
                                      </p:cBhvr>
                                    </p:animEffect>
                                    <p:anim calcmode="lin" valueType="num">
                                      <p:cBhvr>
                                        <p:cTn id="8" dur="1000" fill="hold"/>
                                        <p:tgtEl>
                                          <p:spTgt spid="125955">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5955">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5955">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5955">
                                            <p:txEl>
                                              <p:pRg st="6" end="6"/>
                                            </p:txEl>
                                          </p:spTgt>
                                        </p:tgtEl>
                                        <p:attrNameLst>
                                          <p:attrName>style.visibility</p:attrName>
                                        </p:attrNameLst>
                                      </p:cBhvr>
                                      <p:to>
                                        <p:strVal val="visible"/>
                                      </p:to>
                                    </p:set>
                                    <p:animEffect transition="in" filter="fade">
                                      <p:cBhvr>
                                        <p:cTn id="13" dur="1000"/>
                                        <p:tgtEl>
                                          <p:spTgt spid="125955">
                                            <p:txEl>
                                              <p:pRg st="6" end="6"/>
                                            </p:txEl>
                                          </p:spTgt>
                                        </p:tgtEl>
                                      </p:cBhvr>
                                    </p:animEffect>
                                    <p:anim calcmode="lin" valueType="num">
                                      <p:cBhvr>
                                        <p:cTn id="14" dur="1000" fill="hold"/>
                                        <p:tgtEl>
                                          <p:spTgt spid="125955">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5955">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595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25955">
                                            <p:txEl>
                                              <p:pRg st="8" end="8"/>
                                            </p:txEl>
                                          </p:spTgt>
                                        </p:tgtEl>
                                        <p:attrNameLst>
                                          <p:attrName>style.visibility</p:attrName>
                                        </p:attrNameLst>
                                      </p:cBhvr>
                                      <p:to>
                                        <p:strVal val="visible"/>
                                      </p:to>
                                    </p:set>
                                    <p:animEffect transition="in" filter="fade">
                                      <p:cBhvr>
                                        <p:cTn id="21" dur="1000"/>
                                        <p:tgtEl>
                                          <p:spTgt spid="125955">
                                            <p:txEl>
                                              <p:pRg st="8" end="8"/>
                                            </p:txEl>
                                          </p:spTgt>
                                        </p:tgtEl>
                                      </p:cBhvr>
                                    </p:animEffect>
                                    <p:anim calcmode="lin" valueType="num">
                                      <p:cBhvr>
                                        <p:cTn id="22" dur="1000" fill="hold"/>
                                        <p:tgtEl>
                                          <p:spTgt spid="125955">
                                            <p:txEl>
                                              <p:pRg st="8" end="8"/>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5955">
                                            <p:txEl>
                                              <p:pRg st="8" end="8"/>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5955">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cKBAlgP8">
  <a:themeElements>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KBAlgP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KBAlgP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KBAlgP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KBAlgP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KBAlgP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KBAlgP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KBAlgP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KBAlgP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KBAlgP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KBAlgP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KBAlgP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KBAlgP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KBAlgP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McKBAlgP8</Template>
  <TotalTime>2354</TotalTime>
  <Words>2124</Words>
  <Application>Microsoft Office PowerPoint</Application>
  <PresentationFormat>全屏显示(4:3)</PresentationFormat>
  <Paragraphs>248</Paragraphs>
  <Slides>37</Slides>
  <Notes>0</Notes>
  <HiddenSlides>2</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37</vt:i4>
      </vt:variant>
    </vt:vector>
  </HeadingPairs>
  <TitlesOfParts>
    <vt:vector size="41" baseType="lpstr">
      <vt:lpstr>Arial</vt:lpstr>
      <vt:lpstr>Symbol</vt:lpstr>
      <vt:lpstr>Wingdings 2</vt:lpstr>
      <vt:lpstr>McKBAlgP8</vt:lpstr>
      <vt:lpstr>Direct Proof and Counterexample I: Introduction</vt:lpstr>
      <vt:lpstr>Direct Proof and Counterexample I: Introduction</vt:lpstr>
      <vt:lpstr>Definitions</vt:lpstr>
      <vt:lpstr>Example 1 – Even and Odd Integers</vt:lpstr>
      <vt:lpstr>Definitions</vt:lpstr>
      <vt:lpstr>Example 2 – Prime and Composite Numbers</vt:lpstr>
      <vt:lpstr>Example 2 – Solution</vt:lpstr>
      <vt:lpstr>Proving Existential Statements</vt:lpstr>
      <vt:lpstr>Example 3 – Constructive Proofs of Existence</vt:lpstr>
      <vt:lpstr>Proving Existential Statements</vt:lpstr>
      <vt:lpstr>Disproving Universal Statements by Counterexample</vt:lpstr>
      <vt:lpstr>Disproving Universal Statements by Counterexample</vt:lpstr>
      <vt:lpstr>Example 4 – Disproof by Counterexample</vt:lpstr>
      <vt:lpstr>Example 4 – Solution</vt:lpstr>
      <vt:lpstr>Proving Universal Statements</vt:lpstr>
      <vt:lpstr>Example 5 – The Method of Exhaustion</vt:lpstr>
      <vt:lpstr>Proving Universal Statements</vt:lpstr>
      <vt:lpstr>Example 6 – Generalizing from the Generic Particular</vt:lpstr>
      <vt:lpstr>Example 6 – Generalizing from the Generic Particular</vt:lpstr>
      <vt:lpstr>Example 6 – Generalizing from the Generic Particular</vt:lpstr>
      <vt:lpstr>Proving Universal Statements</vt:lpstr>
      <vt:lpstr>Example 7</vt:lpstr>
      <vt:lpstr>Example 7 – Solution</vt:lpstr>
      <vt:lpstr>Directions for Writing Proofs of Universal Statements</vt:lpstr>
      <vt:lpstr>Directions for Writing Proofs of Universal Statements</vt:lpstr>
      <vt:lpstr>Directions for Writing Proofs of Universal Statements</vt:lpstr>
      <vt:lpstr>Directions for Writing Proofs of Universal Statements</vt:lpstr>
      <vt:lpstr>Directions for Writing Proofs of Universal Statements</vt:lpstr>
      <vt:lpstr>Common Mistakes</vt:lpstr>
      <vt:lpstr>Common Mistakes</vt:lpstr>
      <vt:lpstr>Common Mistakes</vt:lpstr>
      <vt:lpstr>Getting Proofs Started</vt:lpstr>
      <vt:lpstr>Example 8 – Identifying the “Starting Point” and the “Conclusion to Be Shown”</vt:lpstr>
      <vt:lpstr>Example 8 – Solution</vt:lpstr>
      <vt:lpstr>Showing That an Existential Statement Is False</vt:lpstr>
      <vt:lpstr>Example 9 – Disproving an Existential Statement</vt:lpstr>
      <vt:lpstr>Example 9 – 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gchaudhari</dc:creator>
  <cp:lastModifiedBy>Kecheng Yang</cp:lastModifiedBy>
  <cp:revision>504</cp:revision>
  <dcterms:created xsi:type="dcterms:W3CDTF">2010-10-18T10:39:55Z</dcterms:created>
  <dcterms:modified xsi:type="dcterms:W3CDTF">2017-05-25T14:42:06Z</dcterms:modified>
</cp:coreProperties>
</file>