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15"/>
  </p:notesMasterIdLst>
  <p:handoutMasterIdLst>
    <p:handoutMasterId r:id="rId16"/>
  </p:handoutMasterIdLst>
  <p:sldIdLst>
    <p:sldId id="301" r:id="rId2"/>
    <p:sldId id="305" r:id="rId3"/>
    <p:sldId id="353" r:id="rId4"/>
    <p:sldId id="317" r:id="rId5"/>
    <p:sldId id="319" r:id="rId6"/>
    <p:sldId id="327" r:id="rId7"/>
    <p:sldId id="330" r:id="rId8"/>
    <p:sldId id="331" r:id="rId9"/>
    <p:sldId id="332" r:id="rId10"/>
    <p:sldId id="333" r:id="rId11"/>
    <p:sldId id="336" r:id="rId12"/>
    <p:sldId id="337" r:id="rId13"/>
    <p:sldId id="351" r:id="rId14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DB2B"/>
    <a:srgbClr val="00ADEE"/>
    <a:srgbClr val="16669E"/>
    <a:srgbClr val="E1332A"/>
    <a:srgbClr val="0D7295"/>
    <a:srgbClr val="C7EBFC"/>
    <a:srgbClr val="FFF8AA"/>
    <a:srgbClr val="9E0B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9139" autoAdjust="0"/>
  </p:normalViewPr>
  <p:slideViewPr>
    <p:cSldViewPr>
      <p:cViewPr varScale="1">
        <p:scale>
          <a:sx n="79" d="100"/>
          <a:sy n="79" d="100"/>
        </p:scale>
        <p:origin x="98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E9EFA611-D467-49F4-8D37-CEBBB5067F5A}" type="datetimeFigureOut">
              <a:rPr lang="en-US"/>
              <a:pPr>
                <a:defRPr/>
              </a:pPr>
              <a:t>5/23/2017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8D10B5F-DB31-419E-9D1D-E8391DD60A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43726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FF8B0A7-8EB4-4CB2-95C8-A454F9D6CB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06000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51633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3236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4000" y="228600"/>
            <a:ext cx="2082800" cy="6489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228600"/>
            <a:ext cx="6096000" cy="6489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9716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500" y="203200"/>
            <a:ext cx="8229600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74472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08065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62088"/>
            <a:ext cx="4038600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62088"/>
            <a:ext cx="4038600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95323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07625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32406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49551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56121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21747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7391400" y="6019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1027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62088"/>
            <a:ext cx="8229600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8496300" y="6388100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3D72FEAC-6062-4EFE-8F28-AD3287F5265E}" type="slidenum">
              <a:rPr lang="en-US" altLang="en-US"/>
              <a:pPr eaLnBrk="1" hangingPunct="1">
                <a:spcBef>
                  <a:spcPct val="50000"/>
                </a:spcBef>
              </a:pPr>
              <a:t>‹#›</a:t>
            </a:fld>
            <a:endParaRPr lang="en-US" altLang="en-US"/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2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52400"/>
            <a:ext cx="8153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304800" y="384175"/>
            <a:ext cx="8763000" cy="831850"/>
          </a:xfrm>
          <a:prstGeom prst="rect">
            <a:avLst/>
          </a:prstGeom>
          <a:solidFill>
            <a:srgbClr val="16669E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Diamond 12"/>
          <p:cNvSpPr/>
          <p:nvPr userDrawn="1"/>
        </p:nvSpPr>
        <p:spPr>
          <a:xfrm>
            <a:off x="12700" y="38100"/>
            <a:ext cx="609600" cy="609600"/>
          </a:xfrm>
          <a:prstGeom prst="diamond">
            <a:avLst/>
          </a:prstGeom>
          <a:solidFill>
            <a:srgbClr val="CBD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Diamond 13"/>
          <p:cNvSpPr/>
          <p:nvPr userDrawn="1"/>
        </p:nvSpPr>
        <p:spPr>
          <a:xfrm>
            <a:off x="127000" y="152400"/>
            <a:ext cx="381000" cy="381000"/>
          </a:xfrm>
          <a:prstGeom prst="diamond">
            <a:avLst/>
          </a:prstGeom>
          <a:solidFill>
            <a:srgbClr val="1666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>
          <a:solidFill>
            <a:srgbClr val="0073AE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rgbClr val="0073AE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700" smtClean="0"/>
              <a:t>Arguments with Quantified Statements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r>
              <a:rPr lang="en-US" altLang="en-US" dirty="0" smtClean="0"/>
              <a:t>The rule of </a:t>
            </a:r>
            <a:r>
              <a:rPr lang="en-US" altLang="en-US" i="1" dirty="0" smtClean="0"/>
              <a:t>universal instantiation </a:t>
            </a:r>
            <a:r>
              <a:rPr lang="en-US" altLang="en-US" dirty="0" smtClean="0"/>
              <a:t>says the following:</a:t>
            </a:r>
          </a:p>
          <a:p>
            <a:pPr marL="0" indent="0"/>
            <a:endParaRPr lang="en-US" altLang="en-US" dirty="0" smtClean="0"/>
          </a:p>
          <a:p>
            <a:pPr marL="0" indent="0"/>
            <a:endParaRPr lang="en-US" altLang="en-US" dirty="0" smtClean="0"/>
          </a:p>
          <a:p>
            <a:pPr marL="0" indent="0"/>
            <a:endParaRPr lang="en-US" altLang="en-US" dirty="0" smtClean="0"/>
          </a:p>
          <a:p>
            <a:pPr marL="0" indent="0"/>
            <a:r>
              <a:rPr lang="en-US" altLang="en-US" dirty="0" smtClean="0"/>
              <a:t>Universal instantiation is </a:t>
            </a:r>
            <a:r>
              <a:rPr lang="en-US" altLang="en-US" i="1" dirty="0" smtClean="0"/>
              <a:t>the </a:t>
            </a:r>
            <a:r>
              <a:rPr lang="en-US" altLang="en-US" dirty="0" smtClean="0"/>
              <a:t>fundamental tool of deductive reasoning. </a:t>
            </a:r>
          </a:p>
          <a:p>
            <a:pPr marL="0" indent="0"/>
            <a:endParaRPr lang="en-US" altLang="en-US" dirty="0" smtClean="0"/>
          </a:p>
          <a:p>
            <a:pPr marL="0" indent="0"/>
            <a:r>
              <a:rPr lang="en-US" altLang="en-US" dirty="0" smtClean="0"/>
              <a:t>Mathematical formulas, definitions, and theorems are like general templates that are used over and over in a wide variety of particular situations.</a:t>
            </a:r>
          </a:p>
        </p:txBody>
      </p:sp>
      <p:pic>
        <p:nvPicPr>
          <p:cNvPr id="4100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195512"/>
            <a:ext cx="8308975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17500" y="203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900" smtClean="0">
                <a:solidFill>
                  <a:schemeClr val="bg1"/>
                </a:solidFill>
              </a:rPr>
              <a:t>Example 7 – </a:t>
            </a:r>
            <a:r>
              <a:rPr lang="en-US" altLang="en-US" sz="3900" i="1" smtClean="0">
                <a:solidFill>
                  <a:schemeClr val="bg1"/>
                </a:solidFill>
              </a:rPr>
              <a:t>An Argument with “No”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 smtClean="0"/>
              <a:t>Use diagrams to test the following argument for validity:</a:t>
            </a:r>
          </a:p>
          <a:p>
            <a:pPr marL="0" indent="0">
              <a:tabLst>
                <a:tab pos="457200" algn="l"/>
                <a:tab pos="1371600" algn="l"/>
                <a:tab pos="1547813" algn="l"/>
              </a:tabLst>
            </a:pPr>
            <a:endParaRPr lang="en-US" altLang="en-US" dirty="0" smtClean="0"/>
          </a:p>
          <a:p>
            <a:pPr marL="0" indent="0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/>
              <a:t>	</a:t>
            </a:r>
            <a:r>
              <a:rPr lang="en-US" altLang="en-US" dirty="0" smtClean="0"/>
              <a:t>No UNC student works for Duke.</a:t>
            </a:r>
            <a:endParaRPr lang="en-US" altLang="en-US" dirty="0" smtClean="0"/>
          </a:p>
          <a:p>
            <a:pPr marL="0" indent="0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/>
              <a:t>	</a:t>
            </a:r>
            <a:r>
              <a:rPr lang="en-US" altLang="en-US" dirty="0" smtClean="0"/>
              <a:t>Jim works for Duke.</a:t>
            </a:r>
            <a:endParaRPr lang="en-US" altLang="en-US" dirty="0" smtClean="0"/>
          </a:p>
          <a:p>
            <a:pPr marL="0" indent="0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 smtClean="0">
                <a:cs typeface="Arial" panose="020B0604020202020204" pitchFamily="34" charset="0"/>
              </a:rPr>
              <a:t> </a:t>
            </a:r>
            <a:r>
              <a:rPr lang="en-US" altLang="en-US" b="1" dirty="0" smtClean="0">
                <a:cs typeface="Arial" panose="020B0604020202020204" pitchFamily="34" charset="0"/>
                <a:sym typeface="Symbol" panose="05050102010706020507" pitchFamily="18" charset="2"/>
              </a:rPr>
              <a:t></a:t>
            </a:r>
            <a:r>
              <a:rPr lang="en-US" altLang="en-US" dirty="0" smtClean="0">
                <a:cs typeface="Arial" panose="020B0604020202020204" pitchFamily="34" charset="0"/>
              </a:rPr>
              <a:t> 	</a:t>
            </a:r>
            <a:r>
              <a:rPr lang="en-US" altLang="en-US" dirty="0" smtClean="0"/>
              <a:t>Jim is not a UNC student.</a:t>
            </a:r>
            <a:endParaRPr lang="en-US" altLang="en-US" dirty="0" smtClean="0"/>
          </a:p>
          <a:p>
            <a:pPr marL="0" indent="0">
              <a:tabLst>
                <a:tab pos="457200" algn="l"/>
                <a:tab pos="1371600" algn="l"/>
                <a:tab pos="1547813" algn="l"/>
              </a:tabLst>
            </a:pPr>
            <a:endParaRPr lang="en-US" alt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17500" y="203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Using Diagrams to Test for Validity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/>
            <a:r>
              <a:rPr lang="en-US" altLang="en-US" dirty="0" smtClean="0"/>
              <a:t>An alternative approach to this example is to transform the statement </a:t>
            </a:r>
          </a:p>
          <a:p>
            <a:pPr marL="0" indent="0"/>
            <a:endParaRPr lang="en-US" altLang="en-US" dirty="0" smtClean="0"/>
          </a:p>
          <a:p>
            <a:pPr marL="0" indent="0"/>
            <a:r>
              <a:rPr lang="en-US" altLang="en-US" dirty="0"/>
              <a:t>“No UNC student works for </a:t>
            </a:r>
            <a:r>
              <a:rPr lang="en-US" altLang="en-US" dirty="0" smtClean="0"/>
              <a:t>Duke.”</a:t>
            </a:r>
            <a:endParaRPr lang="en-US" altLang="en-US" dirty="0" smtClean="0"/>
          </a:p>
          <a:p>
            <a:pPr marL="0" indent="0"/>
            <a:endParaRPr lang="en-US" altLang="en-US" dirty="0"/>
          </a:p>
          <a:p>
            <a:pPr marL="0" indent="0"/>
            <a:r>
              <a:rPr lang="en-US" altLang="en-US" dirty="0" smtClean="0"/>
              <a:t>into the equivalent form </a:t>
            </a:r>
          </a:p>
          <a:p>
            <a:pPr marL="0" indent="0"/>
            <a:endParaRPr lang="en-US" altLang="en-US" dirty="0"/>
          </a:p>
          <a:p>
            <a:pPr marL="0" indent="0"/>
            <a:r>
              <a:rPr lang="en-US" altLang="en-US" dirty="0" smtClean="0"/>
              <a:t>“</a:t>
            </a:r>
            <a:r>
              <a:rPr lang="en-US" altLang="en-US" b="1" dirty="0" smtClean="0">
                <a:sym typeface="Symbol" panose="05050102010706020507" pitchFamily="18" charset="2"/>
              </a:rPr>
              <a:t>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, if </a:t>
            </a:r>
            <a:r>
              <a:rPr lang="en-US" altLang="en-US" i="1" dirty="0" smtClean="0"/>
              <a:t>x </a:t>
            </a:r>
            <a:r>
              <a:rPr lang="en-US" altLang="en-US" dirty="0" smtClean="0"/>
              <a:t>is a </a:t>
            </a:r>
            <a:r>
              <a:rPr lang="en-US" altLang="en-US" dirty="0" smtClean="0"/>
              <a:t>UNC student, </a:t>
            </a:r>
            <a:r>
              <a:rPr lang="en-US" altLang="en-US" dirty="0" smtClean="0"/>
              <a:t>then </a:t>
            </a:r>
            <a:r>
              <a:rPr lang="en-US" altLang="en-US" i="1" dirty="0" smtClean="0"/>
              <a:t>x </a:t>
            </a:r>
            <a:r>
              <a:rPr lang="en-US" altLang="en-US" dirty="0" smtClean="0"/>
              <a:t>does not </a:t>
            </a:r>
            <a:r>
              <a:rPr lang="en-US" altLang="en-US" dirty="0" smtClean="0"/>
              <a:t>work for Duke.” </a:t>
            </a:r>
            <a:endParaRPr lang="en-US" altLang="en-US" dirty="0" smtClean="0"/>
          </a:p>
          <a:p>
            <a:pPr marL="0" indent="0"/>
            <a:endParaRPr lang="en-US" altLang="en-US" sz="1800" dirty="0" smtClean="0"/>
          </a:p>
          <a:p>
            <a:pPr marL="0" indent="0"/>
            <a:endParaRPr lang="en-US" altLang="en-US" dirty="0" smtClean="0"/>
          </a:p>
          <a:p>
            <a:pPr marL="0" indent="0"/>
            <a:endParaRPr lang="en-US" altLang="en-US" dirty="0" smtClean="0"/>
          </a:p>
          <a:p>
            <a:pPr marL="0" indent="0"/>
            <a:endParaRPr lang="en-US" altLang="en-US" dirty="0" smtClean="0"/>
          </a:p>
          <a:p>
            <a:pPr marL="0" indent="0"/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US" alt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17500" y="203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Using Diagrams to Test for Validity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/>
            <a:r>
              <a:rPr lang="en-US" altLang="en-US" dirty="0" smtClean="0"/>
              <a:t>If this is done, the argument can be seen to have the form</a:t>
            </a:r>
          </a:p>
          <a:p>
            <a:pPr marL="0" indent="0"/>
            <a:endParaRPr lang="en-US" altLang="en-US" dirty="0" smtClean="0"/>
          </a:p>
          <a:p>
            <a:pPr marL="0" indent="0"/>
            <a:endParaRPr lang="en-US" altLang="en-US" dirty="0" smtClean="0"/>
          </a:p>
          <a:p>
            <a:pPr marL="0" indent="0"/>
            <a:endParaRPr lang="en-US" altLang="en-US" dirty="0" smtClean="0"/>
          </a:p>
          <a:p>
            <a:pPr marL="0" indent="0"/>
            <a:endParaRPr lang="en-US" altLang="en-US" dirty="0" smtClean="0"/>
          </a:p>
          <a:p>
            <a:pPr marL="0" indent="0"/>
            <a:r>
              <a:rPr lang="en-US" altLang="en-US" dirty="0" smtClean="0"/>
              <a:t>where </a:t>
            </a:r>
            <a:r>
              <a:rPr lang="en-US" altLang="en-US" i="1" dirty="0" smtClean="0"/>
              <a:t>P</a:t>
            </a:r>
            <a:r>
              <a:rPr lang="en-US" altLang="en-US" sz="400" i="1" dirty="0" smtClean="0"/>
              <a:t> </a:t>
            </a:r>
            <a:r>
              <a:rPr lang="en-US" altLang="en-US" dirty="0" smtClean="0"/>
              <a:t>(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)</a:t>
            </a:r>
            <a:r>
              <a:rPr lang="en-US" altLang="en-US" i="1" dirty="0" smtClean="0"/>
              <a:t> </a:t>
            </a:r>
            <a:r>
              <a:rPr lang="en-US" altLang="en-US" dirty="0" smtClean="0"/>
              <a:t>is “</a:t>
            </a:r>
            <a:r>
              <a:rPr lang="en-US" altLang="en-US" i="1" dirty="0" smtClean="0"/>
              <a:t>x </a:t>
            </a:r>
            <a:r>
              <a:rPr lang="en-US" altLang="en-US" dirty="0" smtClean="0"/>
              <a:t>is a </a:t>
            </a:r>
            <a:r>
              <a:rPr lang="en-US" altLang="en-US" dirty="0" smtClean="0"/>
              <a:t>UNC student” </a:t>
            </a:r>
            <a:r>
              <a:rPr lang="en-US" altLang="en-US" dirty="0" smtClean="0"/>
              <a:t>and </a:t>
            </a:r>
            <a:r>
              <a:rPr lang="en-US" altLang="en-US" i="1" dirty="0" smtClean="0"/>
              <a:t>Q</a:t>
            </a:r>
            <a:r>
              <a:rPr lang="en-US" altLang="en-US" sz="400" i="1" dirty="0" smtClean="0"/>
              <a:t> </a:t>
            </a:r>
            <a:r>
              <a:rPr lang="en-US" altLang="en-US" dirty="0" smtClean="0"/>
              <a:t>(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)</a:t>
            </a:r>
            <a:r>
              <a:rPr lang="en-US" altLang="en-US" i="1" dirty="0" smtClean="0"/>
              <a:t> </a:t>
            </a:r>
            <a:r>
              <a:rPr lang="en-US" altLang="en-US" dirty="0" smtClean="0"/>
              <a:t>is </a:t>
            </a:r>
            <a:br>
              <a:rPr lang="en-US" altLang="en-US" dirty="0" smtClean="0"/>
            </a:br>
            <a:r>
              <a:rPr lang="en-US" altLang="en-US" dirty="0" smtClean="0"/>
              <a:t>“</a:t>
            </a:r>
            <a:r>
              <a:rPr lang="en-US" altLang="en-US" i="1" dirty="0" smtClean="0"/>
              <a:t>x </a:t>
            </a:r>
            <a:r>
              <a:rPr lang="en-US" altLang="en-US" dirty="0" smtClean="0"/>
              <a:t>does not </a:t>
            </a:r>
            <a:r>
              <a:rPr lang="en-US" altLang="en-US" dirty="0" smtClean="0"/>
              <a:t>work for Duke.”</a:t>
            </a:r>
          </a:p>
          <a:p>
            <a:pPr marL="0" indent="0"/>
            <a:r>
              <a:rPr lang="en-US" altLang="en-US" dirty="0" smtClean="0"/>
              <a:t>Use “Jim” substitute “a”,</a:t>
            </a:r>
          </a:p>
          <a:p>
            <a:pPr marL="0" indent="0"/>
            <a:r>
              <a:rPr lang="en-US" altLang="en-US" dirty="0"/>
              <a:t>	</a:t>
            </a:r>
            <a:r>
              <a:rPr lang="en-US" altLang="en-US" i="1" dirty="0"/>
              <a:t> </a:t>
            </a:r>
            <a:r>
              <a:rPr lang="en-US" altLang="en-US" i="1" dirty="0" smtClean="0"/>
              <a:t>~Q</a:t>
            </a:r>
            <a:r>
              <a:rPr lang="en-US" altLang="en-US" sz="400" i="1" dirty="0" smtClean="0"/>
              <a:t> </a:t>
            </a:r>
            <a:r>
              <a:rPr lang="en-US" altLang="en-US" dirty="0" smtClean="0"/>
              <a:t>(</a:t>
            </a:r>
            <a:r>
              <a:rPr lang="en-US" altLang="en-US" i="1" dirty="0" smtClean="0"/>
              <a:t>a</a:t>
            </a:r>
            <a:r>
              <a:rPr lang="en-US" altLang="en-US" dirty="0" smtClean="0"/>
              <a:t>): Jim works for Duke.</a:t>
            </a:r>
            <a:endParaRPr lang="en-US" altLang="en-US" dirty="0"/>
          </a:p>
          <a:p>
            <a:pPr marL="0" indent="0"/>
            <a:endParaRPr lang="en-US" altLang="en-US" dirty="0" smtClean="0"/>
          </a:p>
          <a:p>
            <a:pPr marL="0" indent="0"/>
            <a:r>
              <a:rPr lang="en-US" altLang="en-US" dirty="0" smtClean="0"/>
              <a:t>This is valid by universal modus </a:t>
            </a:r>
            <a:r>
              <a:rPr lang="en-US" altLang="en-US" dirty="0" err="1" smtClean="0"/>
              <a:t>tollens</a:t>
            </a:r>
            <a:r>
              <a:rPr lang="en-US" altLang="en-US" dirty="0" smtClean="0"/>
              <a:t>.</a:t>
            </a:r>
          </a:p>
        </p:txBody>
      </p:sp>
      <p:pic>
        <p:nvPicPr>
          <p:cNvPr id="37892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133600"/>
            <a:ext cx="3711575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62200" y="2971800"/>
            <a:ext cx="40588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ym typeface="Symbol" panose="05050102010706020507" pitchFamily="18" charset="2"/>
              </a:rPr>
              <a:t></a:t>
            </a:r>
            <a:endParaRPr lang="en-US" sz="2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17500" y="203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600" smtClean="0">
                <a:solidFill>
                  <a:schemeClr val="bg1"/>
                </a:solidFill>
              </a:rPr>
              <a:t>Creating Additional Forms of Argument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/>
            <a:r>
              <a:rPr lang="en-US" altLang="en-US" smtClean="0"/>
              <a:t>Consider the following argument:</a:t>
            </a:r>
          </a:p>
          <a:p>
            <a:pPr marL="0" indent="0"/>
            <a:r>
              <a:rPr lang="en-US" altLang="en-US" i="1" smtClean="0"/>
              <a:t>			</a:t>
            </a:r>
          </a:p>
          <a:p>
            <a:pPr marL="0" indent="0"/>
            <a:endParaRPr lang="en-US" altLang="en-US" i="1" smtClean="0"/>
          </a:p>
          <a:p>
            <a:pPr marL="0" indent="0"/>
            <a:endParaRPr lang="en-US" altLang="en-US" i="1" smtClean="0"/>
          </a:p>
          <a:p>
            <a:pPr marL="0" indent="0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This argument form can be combined with universal instantiation to obtain the following valid argument form.</a:t>
            </a:r>
          </a:p>
        </p:txBody>
      </p:sp>
      <p:pic>
        <p:nvPicPr>
          <p:cNvPr id="4096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419600"/>
            <a:ext cx="7440613" cy="214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5038" y="2057400"/>
            <a:ext cx="1325562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352800" y="2971800"/>
            <a:ext cx="40588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ym typeface="Symbol" panose="05050102010706020507" pitchFamily="18" charset="2"/>
              </a:rPr>
              <a:t>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84720" y="6016823"/>
            <a:ext cx="32968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ym typeface="Symbol" panose="05050102010706020507" pitchFamily="18" charset="2"/>
              </a:rPr>
              <a:t></a:t>
            </a:r>
            <a:endParaRPr lang="en-US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048000" y="6019800"/>
            <a:ext cx="32968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ym typeface="Symbol" panose="05050102010706020507" pitchFamily="18" charset="2"/>
              </a:rPr>
              <a:t></a:t>
            </a:r>
            <a:endParaRPr lang="en-US" sz="1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17500" y="203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Universal Modus Ponens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/>
            <a:r>
              <a:rPr lang="en-US" altLang="en-US" smtClean="0"/>
              <a:t>The rule of universal instantiation can be combined with modus ponens to obtain the valid form of argument called</a:t>
            </a:r>
            <a:br>
              <a:rPr lang="en-US" altLang="en-US" smtClean="0"/>
            </a:br>
            <a:r>
              <a:rPr lang="en-US" altLang="en-US" i="1" smtClean="0"/>
              <a:t>universal modus ponens</a:t>
            </a:r>
            <a:r>
              <a:rPr lang="en-US" altLang="en-US" smtClean="0"/>
              <a:t>.</a:t>
            </a:r>
          </a:p>
        </p:txBody>
      </p:sp>
      <p:pic>
        <p:nvPicPr>
          <p:cNvPr id="7172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895600"/>
            <a:ext cx="8291513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62000" y="4495800"/>
            <a:ext cx="38343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Symbol" panose="05050102010706020507" pitchFamily="18" charset="2"/>
              </a:rPr>
              <a:t>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657600" y="4495800"/>
            <a:ext cx="38343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Symbol" panose="05050102010706020507" pitchFamily="18" charset="2"/>
              </a:rPr>
              <a:t>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17500" y="203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2200" dirty="0" smtClean="0">
                <a:solidFill>
                  <a:schemeClr val="bg1"/>
                </a:solidFill>
              </a:rPr>
              <a:t>Example </a:t>
            </a:r>
            <a:r>
              <a:rPr lang="en-US" altLang="en-US" sz="2200" dirty="0" smtClean="0">
                <a:solidFill>
                  <a:schemeClr val="bg1"/>
                </a:solidFill>
              </a:rPr>
              <a:t>– </a:t>
            </a:r>
            <a:r>
              <a:rPr lang="en-US" altLang="en-US" sz="2200" i="1" dirty="0" smtClean="0">
                <a:solidFill>
                  <a:schemeClr val="bg1"/>
                </a:solidFill>
              </a:rPr>
              <a:t>Recognizing the Form of Universal Modus </a:t>
            </a:r>
            <a:r>
              <a:rPr lang="en-US" altLang="en-US" sz="2200" i="1" dirty="0" smtClean="0">
                <a:solidFill>
                  <a:schemeClr val="bg1"/>
                </a:solidFill>
              </a:rPr>
              <a:t>Ponens</a:t>
            </a:r>
            <a:endParaRPr lang="en-US" altLang="en-US" sz="2200" i="1" dirty="0" smtClean="0">
              <a:solidFill>
                <a:schemeClr val="bg1"/>
              </a:solidFill>
            </a:endParaRP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>
              <a:tabLst>
                <a:tab pos="457200" algn="l"/>
                <a:tab pos="1371600" algn="l"/>
                <a:tab pos="1547813" algn="l"/>
              </a:tabLst>
            </a:pPr>
            <a:endParaRPr lang="en-US" altLang="en-US" dirty="0" smtClean="0"/>
          </a:p>
          <a:p>
            <a:pPr marL="0" indent="0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 smtClean="0"/>
              <a:t>			All human beings are mortal.</a:t>
            </a:r>
          </a:p>
          <a:p>
            <a:pPr marL="0" indent="0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 smtClean="0"/>
              <a:t>			</a:t>
            </a:r>
            <a:r>
              <a:rPr lang="en-US" altLang="en-US" dirty="0" smtClean="0"/>
              <a:t>Jim </a:t>
            </a:r>
            <a:r>
              <a:rPr lang="en-US" altLang="en-US" dirty="0" smtClean="0"/>
              <a:t>is </a:t>
            </a:r>
            <a:r>
              <a:rPr lang="en-US" altLang="en-US" dirty="0" smtClean="0"/>
              <a:t>a human being.</a:t>
            </a:r>
            <a:endParaRPr lang="en-US" altLang="en-US" dirty="0" smtClean="0"/>
          </a:p>
          <a:p>
            <a:pPr marL="0" indent="0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i="1" dirty="0" smtClean="0">
                <a:cs typeface="Arial" panose="020B0604020202020204" pitchFamily="34" charset="0"/>
              </a:rPr>
              <a:t>              </a:t>
            </a:r>
            <a:r>
              <a:rPr lang="en-US" altLang="en-US" b="1" dirty="0" smtClean="0">
                <a:cs typeface="Arial" panose="020B0604020202020204" pitchFamily="34" charset="0"/>
                <a:sym typeface="Symbol" panose="05050102010706020507" pitchFamily="18" charset="2"/>
              </a:rPr>
              <a:t></a:t>
            </a:r>
            <a:r>
              <a:rPr lang="en-US" altLang="en-US" dirty="0" smtClean="0"/>
              <a:t> 	</a:t>
            </a:r>
            <a:r>
              <a:rPr lang="en-US" altLang="en-US" dirty="0" smtClean="0"/>
              <a:t>Jim </a:t>
            </a:r>
            <a:r>
              <a:rPr lang="en-US" altLang="en-US" dirty="0" smtClean="0"/>
              <a:t>is </a:t>
            </a:r>
            <a:r>
              <a:rPr lang="en-US" altLang="en-US" dirty="0" smtClean="0"/>
              <a:t>mortal.</a:t>
            </a:r>
            <a:endParaRPr lang="en-US" altLang="en-US" dirty="0" smtClean="0"/>
          </a:p>
          <a:p>
            <a:pPr marL="0" indent="0">
              <a:tabLst>
                <a:tab pos="457200" algn="l"/>
                <a:tab pos="1371600" algn="l"/>
                <a:tab pos="1547813" algn="l"/>
              </a:tabLst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0550141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17500" y="203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Universal Modus Tollens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62088"/>
            <a:ext cx="8534400" cy="5256212"/>
          </a:xfrm>
        </p:spPr>
        <p:txBody>
          <a:bodyPr/>
          <a:lstStyle/>
          <a:p>
            <a:pPr marL="0" indent="0"/>
            <a:r>
              <a:rPr lang="en-US" altLang="en-US" dirty="0" smtClean="0"/>
              <a:t>Another crucially important rule of inference is </a:t>
            </a:r>
            <a:r>
              <a:rPr lang="en-US" altLang="en-US" i="1" dirty="0" smtClean="0"/>
              <a:t>universal modus </a:t>
            </a:r>
            <a:r>
              <a:rPr lang="en-US" altLang="en-US" i="1" dirty="0" err="1" smtClean="0"/>
              <a:t>tollens</a:t>
            </a:r>
            <a:r>
              <a:rPr lang="en-US" altLang="en-US" dirty="0" smtClean="0"/>
              <a:t>.</a:t>
            </a:r>
            <a:r>
              <a:rPr lang="en-US" altLang="en-US" i="1" dirty="0" smtClean="0"/>
              <a:t> </a:t>
            </a:r>
            <a:r>
              <a:rPr lang="en-US" altLang="en-US" dirty="0" smtClean="0"/>
              <a:t>Its validity results from combining universal instantiation with modus </a:t>
            </a:r>
            <a:r>
              <a:rPr lang="en-US" altLang="en-US" dirty="0" err="1" smtClean="0"/>
              <a:t>tollens</a:t>
            </a:r>
            <a:r>
              <a:rPr lang="en-US" altLang="en-US" dirty="0" smtClean="0"/>
              <a:t>. </a:t>
            </a:r>
          </a:p>
          <a:p>
            <a:pPr marL="0" indent="0"/>
            <a:endParaRPr lang="en-US" altLang="en-US" dirty="0" smtClean="0"/>
          </a:p>
          <a:p>
            <a:pPr marL="0" indent="0"/>
            <a:r>
              <a:rPr lang="en-US" altLang="en-US" dirty="0" smtClean="0"/>
              <a:t>Universal modus </a:t>
            </a:r>
            <a:r>
              <a:rPr lang="en-US" altLang="en-US" dirty="0" err="1" smtClean="0"/>
              <a:t>tollens</a:t>
            </a:r>
            <a:r>
              <a:rPr lang="en-US" altLang="en-US" dirty="0" smtClean="0"/>
              <a:t> is the heart of proof of contradiction, which is one of the most important methods of mathematical</a:t>
            </a:r>
            <a:br>
              <a:rPr lang="en-US" altLang="en-US" dirty="0" smtClean="0"/>
            </a:br>
            <a:r>
              <a:rPr lang="en-US" altLang="en-US" dirty="0" smtClean="0"/>
              <a:t>argument.</a:t>
            </a:r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267200"/>
            <a:ext cx="7705725" cy="213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09600" y="5943600"/>
            <a:ext cx="38343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Symbol" panose="05050102010706020507" pitchFamily="18" charset="2"/>
              </a:rPr>
              <a:t>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505200" y="5943600"/>
            <a:ext cx="38343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Symbol" panose="05050102010706020507" pitchFamily="18" charset="2"/>
              </a:rPr>
              <a:t>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17500" y="203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2200" dirty="0" smtClean="0">
                <a:solidFill>
                  <a:schemeClr val="bg1"/>
                </a:solidFill>
              </a:rPr>
              <a:t>Example </a:t>
            </a:r>
            <a:r>
              <a:rPr lang="en-US" altLang="en-US" sz="2200" dirty="0" smtClean="0">
                <a:solidFill>
                  <a:schemeClr val="bg1"/>
                </a:solidFill>
              </a:rPr>
              <a:t>– </a:t>
            </a:r>
            <a:r>
              <a:rPr lang="en-US" altLang="en-US" sz="2200" i="1" dirty="0" smtClean="0">
                <a:solidFill>
                  <a:schemeClr val="bg1"/>
                </a:solidFill>
              </a:rPr>
              <a:t>Recognizing the Form of Universal Modus Tollens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>
              <a:tabLst>
                <a:tab pos="457200" algn="l"/>
                <a:tab pos="1371600" algn="l"/>
                <a:tab pos="1547813" algn="l"/>
              </a:tabLst>
            </a:pPr>
            <a:endParaRPr lang="en-US" altLang="en-US" dirty="0" smtClean="0"/>
          </a:p>
          <a:p>
            <a:pPr marL="0" indent="0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 smtClean="0"/>
              <a:t>			All human beings are mortal.</a:t>
            </a:r>
          </a:p>
          <a:p>
            <a:pPr marL="0" indent="0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 smtClean="0"/>
              <a:t>			Zeus is not mortal.</a:t>
            </a:r>
          </a:p>
          <a:p>
            <a:pPr marL="0" indent="0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i="1" dirty="0" smtClean="0">
                <a:cs typeface="Arial" panose="020B0604020202020204" pitchFamily="34" charset="0"/>
              </a:rPr>
              <a:t>              </a:t>
            </a:r>
            <a:r>
              <a:rPr lang="en-US" altLang="en-US" b="1" dirty="0" smtClean="0">
                <a:cs typeface="Arial" panose="020B0604020202020204" pitchFamily="34" charset="0"/>
                <a:sym typeface="Symbol" panose="05050102010706020507" pitchFamily="18" charset="2"/>
              </a:rPr>
              <a:t></a:t>
            </a:r>
            <a:r>
              <a:rPr lang="en-US" altLang="en-US" dirty="0" smtClean="0"/>
              <a:t> 	Zeus is not human.</a:t>
            </a:r>
          </a:p>
          <a:p>
            <a:pPr marL="0" indent="0">
              <a:tabLst>
                <a:tab pos="457200" algn="l"/>
                <a:tab pos="1371600" algn="l"/>
                <a:tab pos="1547813" algn="l"/>
              </a:tabLst>
            </a:pPr>
            <a:endParaRPr lang="en-US" alt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17500" y="203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000" dirty="0" smtClean="0">
                <a:solidFill>
                  <a:schemeClr val="bg1"/>
                </a:solidFill>
              </a:rPr>
              <a:t>Example 6 – </a:t>
            </a:r>
            <a:r>
              <a:rPr lang="en-US" altLang="en-US" sz="3000" i="1" dirty="0" smtClean="0">
                <a:solidFill>
                  <a:schemeClr val="bg1"/>
                </a:solidFill>
              </a:rPr>
              <a:t>Using Diagrams to Show </a:t>
            </a:r>
            <a:r>
              <a:rPr lang="en-US" altLang="en-US" sz="3000" i="1" dirty="0">
                <a:solidFill>
                  <a:schemeClr val="bg1"/>
                </a:solidFill>
              </a:rPr>
              <a:t>V</a:t>
            </a:r>
            <a:r>
              <a:rPr lang="en-US" altLang="en-US" sz="3000" i="1" dirty="0" smtClean="0">
                <a:solidFill>
                  <a:schemeClr val="bg1"/>
                </a:solidFill>
              </a:rPr>
              <a:t>alidity</a:t>
            </a:r>
            <a:endParaRPr lang="en-US" altLang="en-US" sz="3000" i="1" dirty="0" smtClean="0">
              <a:solidFill>
                <a:schemeClr val="bg1"/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/>
              <a:t>Use a diagram to show the invalidity of the following argument:</a:t>
            </a:r>
          </a:p>
          <a:p>
            <a:pPr marL="0" indent="0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/>
              <a:t>			All human beings are mortal.</a:t>
            </a:r>
          </a:p>
          <a:p>
            <a:pPr marL="0" indent="0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/>
              <a:t>			Jim is a human being.</a:t>
            </a:r>
          </a:p>
          <a:p>
            <a:pPr marL="0" indent="0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i="1" dirty="0">
                <a:cs typeface="Arial" panose="020B0604020202020204" pitchFamily="34" charset="0"/>
              </a:rPr>
              <a:t>              </a:t>
            </a:r>
            <a:r>
              <a:rPr lang="en-US" altLang="en-US" b="1" dirty="0">
                <a:cs typeface="Arial" panose="020B0604020202020204" pitchFamily="34" charset="0"/>
                <a:sym typeface="Symbol" panose="05050102010706020507" pitchFamily="18" charset="2"/>
              </a:rPr>
              <a:t></a:t>
            </a:r>
            <a:r>
              <a:rPr lang="en-US" altLang="en-US" dirty="0"/>
              <a:t> 	Jim is mortal.</a:t>
            </a:r>
          </a:p>
          <a:p>
            <a:pPr marL="0" indent="0" eaLnBrk="1" hangingPunct="1">
              <a:tabLst>
                <a:tab pos="457200" algn="l"/>
                <a:tab pos="1371600" algn="l"/>
                <a:tab pos="1547813" algn="l"/>
              </a:tabLst>
            </a:pPr>
            <a:endParaRPr lang="en-US" altLang="en-US" dirty="0"/>
          </a:p>
          <a:p>
            <a:pPr marL="0" indent="0"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 smtClean="0"/>
              <a:t>Use </a:t>
            </a:r>
            <a:r>
              <a:rPr lang="en-US" altLang="en-US" dirty="0" smtClean="0"/>
              <a:t>a diagram to show the invalidity of the following argument:</a:t>
            </a:r>
          </a:p>
          <a:p>
            <a:pPr marL="0" indent="0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 smtClean="0"/>
              <a:t>			All human beings are mortal.</a:t>
            </a:r>
          </a:p>
          <a:p>
            <a:pPr marL="0" indent="0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 smtClean="0"/>
              <a:t>			Felix is mortal.</a:t>
            </a:r>
          </a:p>
          <a:p>
            <a:pPr marL="0" indent="0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i="1" dirty="0" smtClean="0">
                <a:cs typeface="Arial" panose="020B0604020202020204" pitchFamily="34" charset="0"/>
              </a:rPr>
              <a:t>              </a:t>
            </a:r>
            <a:r>
              <a:rPr lang="en-US" altLang="en-US" b="1" dirty="0" smtClean="0">
                <a:cs typeface="Arial" panose="020B0604020202020204" pitchFamily="34" charset="0"/>
                <a:sym typeface="Symbol" panose="05050102010706020507" pitchFamily="18" charset="2"/>
              </a:rPr>
              <a:t></a:t>
            </a:r>
            <a:r>
              <a:rPr lang="en-US" altLang="en-US" dirty="0" smtClean="0"/>
              <a:t> 	Felix is a human being.</a:t>
            </a:r>
          </a:p>
          <a:p>
            <a:pPr marL="0" indent="0" eaLnBrk="1" hangingPunct="1">
              <a:tabLst>
                <a:tab pos="457200" algn="l"/>
                <a:tab pos="1371600" algn="l"/>
                <a:tab pos="1547813" algn="l"/>
              </a:tabLst>
            </a:pPr>
            <a:endParaRPr lang="en-US" alt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17500" y="203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Example 6 – </a:t>
            </a:r>
            <a:r>
              <a:rPr lang="en-US" altLang="en-US" i="1" smtClean="0">
                <a:solidFill>
                  <a:schemeClr val="bg1"/>
                </a:solidFill>
              </a:rPr>
              <a:t>Solution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marL="0" indent="0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mtClean="0"/>
              <a:t>The conclusion “Felix is a human being” is true in the first case but not in the second (Felix might, for example, be a cat). </a:t>
            </a:r>
          </a:p>
          <a:p>
            <a:pPr marL="0" indent="0">
              <a:tabLst>
                <a:tab pos="457200" algn="l"/>
                <a:tab pos="1371600" algn="l"/>
                <a:tab pos="1547813" algn="l"/>
              </a:tabLst>
            </a:pPr>
            <a:endParaRPr lang="en-US" altLang="en-US" smtClean="0"/>
          </a:p>
          <a:p>
            <a:pPr marL="0" indent="0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mtClean="0"/>
              <a:t>Because the conclusion does not necessarily follow from the premises, the argument is invalid.</a:t>
            </a:r>
          </a:p>
        </p:txBody>
      </p:sp>
      <p:sp>
        <p:nvSpPr>
          <p:cNvPr id="30724" name="Rectangle 7"/>
          <p:cNvSpPr>
            <a:spLocks noChangeArrowheads="1"/>
          </p:cNvSpPr>
          <p:nvPr/>
        </p:nvSpPr>
        <p:spPr bwMode="auto">
          <a:xfrm>
            <a:off x="8289925" y="842963"/>
            <a:ext cx="84137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cont’d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17500" y="203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Using Diagrams to Test for Validity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/>
            <a:r>
              <a:rPr lang="en-US" altLang="en-US" dirty="0" smtClean="0"/>
              <a:t>This argument would be valid if the major premise were replaced by its converse. But since a universal conditional statement is not logically equivalent to its converse, such a replacement cannot, in general, be made. </a:t>
            </a:r>
          </a:p>
          <a:p>
            <a:pPr marL="0" indent="0"/>
            <a:endParaRPr lang="en-US" altLang="en-US" dirty="0" smtClean="0"/>
          </a:p>
          <a:p>
            <a:pPr marL="0" indent="0"/>
            <a:r>
              <a:rPr lang="en-US" altLang="en-US" dirty="0" smtClean="0"/>
              <a:t>We say that this argument exhibits the converse error.</a:t>
            </a:r>
          </a:p>
        </p:txBody>
      </p:sp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4283075"/>
            <a:ext cx="7285038" cy="219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85800" y="5765915"/>
            <a:ext cx="40588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ym typeface="Symbol" panose="05050102010706020507" pitchFamily="18" charset="2"/>
              </a:rPr>
              <a:t>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200400" y="5765915"/>
            <a:ext cx="40588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ym typeface="Symbol" panose="05050102010706020507" pitchFamily="18" charset="2"/>
              </a:rPr>
              <a:t></a:t>
            </a:r>
            <a:endParaRPr lang="en-US" sz="2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17500" y="203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Using Diagrams to Test for Validity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62088"/>
            <a:ext cx="8534400" cy="5256212"/>
          </a:xfrm>
        </p:spPr>
        <p:txBody>
          <a:bodyPr/>
          <a:lstStyle/>
          <a:p>
            <a:pPr marL="0" indent="0"/>
            <a:r>
              <a:rPr lang="en-US" altLang="en-US" smtClean="0"/>
              <a:t>The following form of argument would be valid if a conditional statement were logically equivalent to its inverse. But it is not, and the argument form is invalid. 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We say that it exhibits the inverse error.</a:t>
            </a:r>
          </a:p>
        </p:txBody>
      </p:sp>
      <p:pic>
        <p:nvPicPr>
          <p:cNvPr id="32772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3492500"/>
            <a:ext cx="8255000" cy="244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84720" y="5238690"/>
            <a:ext cx="40588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ym typeface="Symbol" panose="05050102010706020507" pitchFamily="18" charset="2"/>
              </a:rPr>
              <a:t>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708920" y="5238690"/>
            <a:ext cx="40588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ym typeface="Symbol" panose="05050102010706020507" pitchFamily="18" charset="2"/>
              </a:rPr>
              <a:t></a:t>
            </a:r>
            <a:endParaRPr lang="en-US" sz="2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McKBAlgP8">
  <a:themeElements>
    <a:clrScheme name="McKBAlgP8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cKBAlgP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cKBAlgP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McKBAlgP8</Template>
  <TotalTime>1776</TotalTime>
  <Words>427</Words>
  <Application>Microsoft Office PowerPoint</Application>
  <PresentationFormat>全屏显示(4:3)</PresentationFormat>
  <Paragraphs>93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6" baseType="lpstr">
      <vt:lpstr>Arial</vt:lpstr>
      <vt:lpstr>Symbol</vt:lpstr>
      <vt:lpstr>McKBAlgP8</vt:lpstr>
      <vt:lpstr>Arguments with Quantified Statements</vt:lpstr>
      <vt:lpstr>Universal Modus Ponens</vt:lpstr>
      <vt:lpstr>Example – Recognizing the Form of Universal Modus Ponens</vt:lpstr>
      <vt:lpstr>Universal Modus Tollens</vt:lpstr>
      <vt:lpstr>Example – Recognizing the Form of Universal Modus Tollens</vt:lpstr>
      <vt:lpstr>Example 6 – Using Diagrams to Show Validity</vt:lpstr>
      <vt:lpstr>Example 6 – Solution</vt:lpstr>
      <vt:lpstr>Using Diagrams to Test for Validity</vt:lpstr>
      <vt:lpstr>Using Diagrams to Test for Validity</vt:lpstr>
      <vt:lpstr>Example 7 – An Argument with “No”</vt:lpstr>
      <vt:lpstr>Using Diagrams to Test for Validity</vt:lpstr>
      <vt:lpstr>Using Diagrams to Test for Validity</vt:lpstr>
      <vt:lpstr>Creating Additional Forms of Argument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gchaudhari</dc:creator>
  <cp:lastModifiedBy>Kecheng Yang</cp:lastModifiedBy>
  <cp:revision>268</cp:revision>
  <dcterms:created xsi:type="dcterms:W3CDTF">2010-10-18T10:39:55Z</dcterms:created>
  <dcterms:modified xsi:type="dcterms:W3CDTF">2017-05-23T20:26:58Z</dcterms:modified>
</cp:coreProperties>
</file>