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301" r:id="rId2"/>
    <p:sldId id="369" r:id="rId3"/>
    <p:sldId id="371" r:id="rId4"/>
    <p:sldId id="302" r:id="rId5"/>
    <p:sldId id="370" r:id="rId6"/>
    <p:sldId id="322" r:id="rId7"/>
    <p:sldId id="323" r:id="rId8"/>
    <p:sldId id="359" r:id="rId9"/>
    <p:sldId id="324" r:id="rId10"/>
    <p:sldId id="363" r:id="rId11"/>
    <p:sldId id="365" r:id="rId12"/>
    <p:sldId id="338" r:id="rId13"/>
    <p:sldId id="349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AC892E-10A5-4802-AD22-A0BECC3AFF88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4E400-D655-4AAC-9D0F-61B80C8DB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0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F85581-A9A3-4B0E-AE10-351A925E4B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083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302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17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72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018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387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754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883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98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367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9435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563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632768B-9062-49DB-A47D-A84F3504D8EA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50" dirty="0" smtClean="0"/>
              <a:t>Statements with Multiple Quantifiers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When a statement contains more than one quantifier, we imagine the actions suggested by the quantifiers as being performed in the order in which the quantifiers occur.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For instance, consider a statement of the form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∀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in set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∃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in set </a:t>
            </a:r>
            <a:r>
              <a:rPr lang="en-US" altLang="en-US" i="1" dirty="0" smtClean="0"/>
              <a:t>E </a:t>
            </a:r>
            <a:r>
              <a:rPr lang="en-US" altLang="en-US" dirty="0" smtClean="0"/>
              <a:t>such that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y </a:t>
            </a:r>
            <a:r>
              <a:rPr lang="en-US" altLang="en-US" dirty="0" smtClean="0"/>
              <a:t>satisfy property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y</a:t>
            </a:r>
            <a:r>
              <a:rPr lang="en-US" altLang="en-US" dirty="0" smtClean="0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462088"/>
            <a:ext cx="8229600" cy="3186112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Write a negation for each of the </a:t>
            </a:r>
            <a:br>
              <a:rPr lang="en-US" dirty="0" smtClean="0"/>
            </a:br>
            <a:r>
              <a:rPr lang="en-US" dirty="0" smtClean="0"/>
              <a:t>following statements, and determine </a:t>
            </a:r>
            <a:br>
              <a:rPr lang="en-US" dirty="0" smtClean="0"/>
            </a:br>
            <a:r>
              <a:rPr lang="en-US" dirty="0" smtClean="0"/>
              <a:t>which is true, the given statement or </a:t>
            </a:r>
            <a:br>
              <a:rPr lang="en-US" dirty="0" smtClean="0"/>
            </a:br>
            <a:r>
              <a:rPr lang="en-US" dirty="0" smtClean="0"/>
              <a:t>its negation.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US" dirty="0" smtClean="0"/>
          </a:p>
          <a:p>
            <a:pPr marL="338138" indent="-338138">
              <a:spcBef>
                <a:spcPts val="0"/>
              </a:spcBef>
              <a:buFontTx/>
              <a:buNone/>
              <a:defRPr/>
            </a:pPr>
            <a:r>
              <a:rPr lang="en-US" b="1" dirty="0" smtClean="0"/>
              <a:t>a</a:t>
            </a:r>
            <a:r>
              <a:rPr lang="en-US" dirty="0" smtClean="0"/>
              <a:t>. For all squares </a:t>
            </a:r>
            <a:r>
              <a:rPr lang="en-US" i="1" dirty="0" smtClean="0"/>
              <a:t>x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there is a circle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such that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have the same </a:t>
            </a:r>
            <a:br>
              <a:rPr lang="en-US" dirty="0" smtClean="0"/>
            </a:br>
            <a:r>
              <a:rPr lang="en-US" dirty="0" smtClean="0"/>
              <a:t>color.</a:t>
            </a: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50" dirty="0" smtClean="0"/>
              <a:t>Example 8 – </a:t>
            </a:r>
            <a:r>
              <a:rPr lang="en-US" sz="2750" i="1" dirty="0" smtClean="0"/>
              <a:t>Negating Statements in a Tarski World</a:t>
            </a:r>
            <a:endParaRPr lang="en-US" sz="2750" dirty="0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2" y="1524000"/>
            <a:ext cx="2941638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572000"/>
            <a:ext cx="8077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86150" lvl="0" indent="-3486150" eaLnBrk="0" hangingPunct="0">
              <a:spcBef>
                <a:spcPct val="20000"/>
              </a:spcBef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400" i="1" kern="0" dirty="0" smtClean="0">
                <a:solidFill>
                  <a:srgbClr val="000000"/>
                </a:solidFill>
                <a:latin typeface="Arial"/>
              </a:rPr>
              <a:t>egation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: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∃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a square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such that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∀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circles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</a:t>
            </a:r>
          </a:p>
          <a:p>
            <a:pPr marL="3486150" lvl="0" indent="-3486150" eaLnBrk="0" hangingPunct="0">
              <a:spcBef>
                <a:spcPct val="20000"/>
              </a:spcBef>
              <a:defRPr/>
            </a:pPr>
            <a:r>
              <a:rPr lang="en-US" sz="2400" i="1" kern="0" dirty="0" smtClean="0">
                <a:solidFill>
                  <a:srgbClr val="000000"/>
                </a:solidFill>
                <a:latin typeface="Arial"/>
              </a:rPr>
              <a:t>                                    x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y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do not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have the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same color.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5562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The negation is true. Square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is black and no circle is black, so there is a square that does not have the same color as any circle.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462088"/>
            <a:ext cx="8229600" cy="3109912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dirty="0" smtClean="0"/>
              <a:t>Write a negation for each of the </a:t>
            </a:r>
            <a:br>
              <a:rPr lang="en-US" dirty="0" smtClean="0"/>
            </a:br>
            <a:r>
              <a:rPr lang="en-US" dirty="0" smtClean="0"/>
              <a:t>following statements, and determine </a:t>
            </a:r>
            <a:br>
              <a:rPr lang="en-US" dirty="0" smtClean="0"/>
            </a:br>
            <a:r>
              <a:rPr lang="en-US" dirty="0" smtClean="0"/>
              <a:t>which is true, the given statement or </a:t>
            </a:r>
            <a:br>
              <a:rPr lang="en-US" dirty="0" smtClean="0"/>
            </a:br>
            <a:r>
              <a:rPr lang="en-US" dirty="0" smtClean="0"/>
              <a:t>its negation.</a:t>
            </a:r>
          </a:p>
          <a:p>
            <a:pPr marL="338138" indent="-338138">
              <a:spcBef>
                <a:spcPts val="0"/>
              </a:spcBef>
              <a:buFontTx/>
              <a:buNone/>
              <a:defRPr/>
            </a:pPr>
            <a:endParaRPr lang="en-US" dirty="0" smtClean="0"/>
          </a:p>
          <a:p>
            <a:pPr marL="393700" indent="-393700">
              <a:spcBef>
                <a:spcPts val="0"/>
              </a:spcBef>
              <a:buFontTx/>
              <a:buNone/>
              <a:defRPr/>
            </a:pPr>
            <a:r>
              <a:rPr lang="en-US" b="1" dirty="0" smtClean="0"/>
              <a:t>b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dirty="0" smtClean="0"/>
              <a:t>There is a triangle </a:t>
            </a:r>
            <a:r>
              <a:rPr lang="en-US" i="1" dirty="0" smtClean="0"/>
              <a:t>x</a:t>
            </a:r>
            <a:r>
              <a:rPr lang="en-US" dirty="0" smtClean="0"/>
              <a:t> such that for all </a:t>
            </a:r>
            <a:br>
              <a:rPr lang="en-US" dirty="0" smtClean="0"/>
            </a:br>
            <a:r>
              <a:rPr lang="en-US" dirty="0" smtClean="0"/>
              <a:t>squares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 is to the right of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</p:txBody>
      </p:sp>
      <p:sp>
        <p:nvSpPr>
          <p:cNvPr id="3174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750" dirty="0" smtClean="0"/>
              <a:t>Example 8 – </a:t>
            </a:r>
            <a:r>
              <a:rPr lang="en-US" sz="2750" i="1" dirty="0" smtClean="0"/>
              <a:t>Negating Statements in a Tarski World</a:t>
            </a:r>
            <a:endParaRPr lang="en-US" sz="2750" dirty="0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2" y="1524000"/>
            <a:ext cx="2941638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458435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400" i="1" kern="0" dirty="0" smtClean="0">
                <a:solidFill>
                  <a:srgbClr val="000000"/>
                </a:solidFill>
                <a:latin typeface="Arial"/>
              </a:rPr>
              <a:t>egation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: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∀ triangles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, ∃ a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square </a:t>
            </a:r>
            <a:r>
              <a:rPr lang="en-US" sz="2400" i="1" kern="0" dirty="0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 such that </a:t>
            </a:r>
          </a:p>
          <a:p>
            <a:pPr marL="342900" lvl="0" indent="-342900" eaLnBrk="0" hangingPunct="0">
              <a:spcBef>
                <a:spcPts val="0"/>
              </a:spcBef>
              <a:defRPr/>
            </a:pP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US" sz="2400" i="1" kern="0" dirty="0" smtClean="0">
                <a:solidFill>
                  <a:srgbClr val="000000"/>
                </a:solidFill>
                <a:latin typeface="Arial"/>
              </a:rPr>
              <a:t>				x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is not to the right of </a:t>
            </a:r>
            <a:r>
              <a:rPr lang="en-US" sz="2400" i="1" kern="0" dirty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715000"/>
            <a:ext cx="7937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ts val="0"/>
              </a:spcBef>
              <a:defRPr/>
            </a:pPr>
            <a:r>
              <a:rPr lang="en-US" sz="2400" kern="0">
                <a:solidFill>
                  <a:srgbClr val="000000"/>
                </a:solidFill>
                <a:latin typeface="Arial"/>
              </a:rPr>
              <a:t>The negation is true because no matter what triangle is chosen, it is not to the right of square </a:t>
            </a:r>
            <a:r>
              <a:rPr lang="en-US" sz="2400" i="1" kern="0">
                <a:solidFill>
                  <a:srgbClr val="000000"/>
                </a:solidFill>
                <a:latin typeface="Arial"/>
              </a:rPr>
              <a:t>g</a:t>
            </a:r>
            <a:r>
              <a:rPr lang="en-US" sz="2400" kern="0">
                <a:solidFill>
                  <a:srgbClr val="000000"/>
                </a:solidFill>
                <a:latin typeface="Arial"/>
              </a:rPr>
              <a:t> (or square </a:t>
            </a:r>
            <a:r>
              <a:rPr lang="en-US" sz="2400" i="1" kern="0">
                <a:solidFill>
                  <a:srgbClr val="000000"/>
                </a:solidFill>
                <a:latin typeface="Arial"/>
              </a:rPr>
              <a:t>j</a:t>
            </a:r>
            <a:r>
              <a:rPr lang="en-US" sz="400" i="1" ker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>
                <a:solidFill>
                  <a:srgbClr val="000000"/>
                </a:solidFill>
                <a:latin typeface="Arial"/>
              </a:rPr>
              <a:t>).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2736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In some areas of computer science, logical statements are expressed in purely symbolic notation.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The notation involves using predicates to describe all properties of variables and omitting the words </a:t>
            </a:r>
            <a:r>
              <a:rPr lang="en-US" altLang="en-US" i="1" dirty="0" smtClean="0"/>
              <a:t>such that</a:t>
            </a:r>
            <a:r>
              <a:rPr lang="en-US" altLang="en-US" dirty="0" smtClean="0"/>
              <a:t> in existential statements. </a:t>
            </a:r>
          </a:p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The formalism also depends on the following facts: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“∀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)” can be written as “∀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→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)),” and</a:t>
            </a:r>
            <a:endParaRPr lang="en-US" altLang="en-US" sz="16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“∃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)” can be written as                        “∃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∧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)).”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1800" dirty="0" smtClean="0"/>
          </a:p>
        </p:txBody>
      </p:sp>
      <p:sp>
        <p:nvSpPr>
          <p:cNvPr id="378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Formal Logical Notation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Formal logical notation is used in branches of computer science such as artificial intelligence, program verification, and automata theory and formal languages.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Taken together, the symbols for quantifiers, variables, predicates, and logical connectives make up what is known as the </a:t>
            </a:r>
            <a:r>
              <a:rPr lang="en-US" altLang="en-US" b="1" dirty="0" smtClean="0"/>
              <a:t>language of first-order logic</a:t>
            </a:r>
            <a:r>
              <a:rPr lang="en-US" altLang="en-US" dirty="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b="1" dirty="0" smtClean="0"/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Formal Logical Notation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50" dirty="0" smtClean="0"/>
              <a:t>Statements with Multiple Quantifiers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∀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people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∃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 person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such that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loves</a:t>
            </a:r>
            <a:r>
              <a:rPr lang="en-US" altLang="en-US" i="1" dirty="0" smtClean="0"/>
              <a:t> y</a:t>
            </a:r>
            <a:r>
              <a:rPr lang="en-US" altLang="en-US" dirty="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∃</a:t>
            </a:r>
            <a:r>
              <a:rPr lang="en-US" altLang="en-US" i="1" dirty="0" smtClean="0"/>
              <a:t> </a:t>
            </a:r>
            <a:r>
              <a:rPr lang="en-US" altLang="en-US" dirty="0"/>
              <a:t>a person </a:t>
            </a:r>
            <a:r>
              <a:rPr lang="en-US" altLang="en-US" i="1" dirty="0"/>
              <a:t>y </a:t>
            </a:r>
            <a:r>
              <a:rPr lang="en-US" altLang="en-US" dirty="0"/>
              <a:t>such </a:t>
            </a:r>
            <a:r>
              <a:rPr lang="en-US" altLang="en-US" dirty="0" smtClean="0"/>
              <a:t>that </a:t>
            </a:r>
            <a:r>
              <a:rPr lang="en-US" altLang="en-US" dirty="0"/>
              <a:t>∀</a:t>
            </a:r>
            <a:r>
              <a:rPr lang="en-US" altLang="en-US" i="1" dirty="0"/>
              <a:t> </a:t>
            </a:r>
            <a:r>
              <a:rPr lang="en-US" altLang="en-US" dirty="0"/>
              <a:t>people 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dirty="0" smtClean="0"/>
              <a:t> </a:t>
            </a:r>
            <a:r>
              <a:rPr lang="en-US" altLang="en-US" i="1" dirty="0"/>
              <a:t>x </a:t>
            </a:r>
            <a:r>
              <a:rPr lang="en-US" altLang="en-US" dirty="0"/>
              <a:t>loves</a:t>
            </a:r>
            <a:r>
              <a:rPr lang="en-US" altLang="en-US" i="1" dirty="0"/>
              <a:t> y</a:t>
            </a:r>
            <a:r>
              <a:rPr lang="en-US" altLang="en-US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Informally,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∀</a:t>
            </a:r>
            <a:r>
              <a:rPr lang="en-US" altLang="en-US" i="1" dirty="0"/>
              <a:t> </a:t>
            </a:r>
            <a:r>
              <a:rPr lang="en-US" altLang="en-US" dirty="0" smtClean="0"/>
              <a:t>…</a:t>
            </a:r>
            <a:r>
              <a:rPr lang="en-US" altLang="en-US" i="1" dirty="0" smtClean="0"/>
              <a:t> </a:t>
            </a:r>
            <a:r>
              <a:rPr lang="en-US" altLang="en-US" dirty="0"/>
              <a:t>∃</a:t>
            </a:r>
            <a:r>
              <a:rPr lang="en-US" altLang="en-US" i="1" dirty="0"/>
              <a:t> </a:t>
            </a:r>
            <a:r>
              <a:rPr lang="en-US" altLang="en-US" dirty="0" smtClean="0"/>
              <a:t>…such </a:t>
            </a:r>
            <a:r>
              <a:rPr lang="en-US" altLang="en-US" dirty="0"/>
              <a:t>that </a:t>
            </a:r>
            <a:r>
              <a:rPr lang="en-US" altLang="en-US" i="1" dirty="0" smtClean="0"/>
              <a:t>… </a:t>
            </a:r>
            <a:r>
              <a:rPr lang="en-US" altLang="en-US" dirty="0" smtClean="0"/>
              <a:t>is similar to </a:t>
            </a:r>
            <a:br>
              <a:rPr lang="en-US" altLang="en-US" dirty="0" smtClean="0"/>
            </a:br>
            <a:r>
              <a:rPr lang="en-US" altLang="en-US" dirty="0" smtClean="0"/>
              <a:t>				“everyone has something”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∃ </a:t>
            </a:r>
            <a:r>
              <a:rPr lang="en-US" altLang="en-US" dirty="0" smtClean="0"/>
              <a:t>…</a:t>
            </a:r>
            <a:r>
              <a:rPr lang="en-US" altLang="en-US" i="1" dirty="0" smtClean="0"/>
              <a:t> </a:t>
            </a:r>
            <a:r>
              <a:rPr lang="en-US" altLang="en-US" dirty="0"/>
              <a:t>∀</a:t>
            </a:r>
            <a:r>
              <a:rPr lang="en-US" altLang="en-US" i="1" dirty="0" smtClean="0"/>
              <a:t> </a:t>
            </a:r>
            <a:r>
              <a:rPr lang="en-US" altLang="en-US" dirty="0"/>
              <a:t>…such that </a:t>
            </a:r>
            <a:r>
              <a:rPr lang="en-US" altLang="en-US" i="1" dirty="0"/>
              <a:t>… </a:t>
            </a:r>
            <a:r>
              <a:rPr lang="en-US" altLang="en-US" dirty="0" smtClean="0"/>
              <a:t>is similar to</a:t>
            </a:r>
            <a:br>
              <a:rPr lang="en-US" altLang="en-US" dirty="0" smtClean="0"/>
            </a:br>
            <a:r>
              <a:rPr lang="en-US" altLang="en-US" dirty="0" smtClean="0"/>
              <a:t>				“someone </a:t>
            </a:r>
            <a:r>
              <a:rPr lang="en-US" altLang="en-US" dirty="0"/>
              <a:t>has </a:t>
            </a:r>
            <a:r>
              <a:rPr lang="en-US" altLang="en-US" dirty="0" smtClean="0"/>
              <a:t>everything</a:t>
            </a:r>
            <a:r>
              <a:rPr lang="en-US" altLang="en-US" dirty="0"/>
              <a:t>”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10" y="2667000"/>
            <a:ext cx="79549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538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950" dirty="0" smtClean="0"/>
              <a:t>Statements with Multiple Quantifiers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Interestingly, however, if one quantifier immediately follows another quantifier </a:t>
            </a:r>
            <a:r>
              <a:rPr lang="en-US" altLang="en-US" i="1" dirty="0"/>
              <a:t>of the same type</a:t>
            </a:r>
            <a:r>
              <a:rPr lang="en-US" altLang="en-US" dirty="0"/>
              <a:t>, then the order of the quantifiers does not affect the meaning.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∀ real numbers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∀ real numbers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y</a:t>
            </a:r>
            <a:r>
              <a:rPr lang="en-US" altLang="en-US" dirty="0" smtClean="0"/>
              <a:t>=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x</a:t>
            </a:r>
            <a:r>
              <a:rPr lang="en-US" altLang="en-US" i="1" dirty="0" smtClean="0"/>
              <a:t>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i="1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∀ real numbers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∀ </a:t>
            </a:r>
            <a:r>
              <a:rPr lang="en-US" altLang="en-US" dirty="0"/>
              <a:t>real numbers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y</a:t>
            </a:r>
            <a:r>
              <a:rPr lang="en-US" altLang="en-US" dirty="0" smtClean="0"/>
              <a:t>=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x</a:t>
            </a:r>
            <a:r>
              <a:rPr lang="en-US" altLang="en-US" i="1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i="1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Usually, this is expressed more briefly as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 smtClean="0"/>
              <a:t>	∀ </a:t>
            </a:r>
            <a:r>
              <a:rPr lang="en-US" altLang="en-US" dirty="0"/>
              <a:t>real numbers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i="1" dirty="0" smtClean="0"/>
              <a:t>y</a:t>
            </a:r>
            <a:r>
              <a:rPr lang="en-US" altLang="en-US" dirty="0"/>
              <a:t>, </a:t>
            </a:r>
            <a:r>
              <a:rPr lang="en-US" altLang="en-US" i="1" dirty="0" err="1" smtClean="0"/>
              <a:t>x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y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= </a:t>
            </a:r>
            <a:r>
              <a:rPr lang="en-US" altLang="en-US" i="1" dirty="0" err="1" smtClean="0"/>
              <a:t>y</a:t>
            </a:r>
            <a:r>
              <a:rPr lang="en-US" altLang="en-US" dirty="0" err="1" smtClean="0"/>
              <a:t>+</a:t>
            </a:r>
            <a:r>
              <a:rPr lang="en-US" altLang="en-US" i="1" dirty="0" err="1" smtClean="0"/>
              <a:t>x</a:t>
            </a:r>
            <a:r>
              <a:rPr lang="en-US" altLang="en-US" i="1" dirty="0"/>
              <a:t>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/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944260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1 – </a:t>
            </a:r>
            <a:r>
              <a:rPr lang="en-US" altLang="en-US" sz="2600" i="1" smtClean="0"/>
              <a:t>Truth of a </a:t>
            </a:r>
            <a:r>
              <a:rPr lang="en-US" altLang="en-US" sz="2600" smtClean="0"/>
              <a:t>∀∃</a:t>
            </a:r>
            <a:r>
              <a:rPr lang="en-US" altLang="en-US" sz="2600" i="1" smtClean="0"/>
              <a:t> Statement in a Tarski World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Consider the Tarski world shown below.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Show </a:t>
            </a:r>
            <a:r>
              <a:rPr lang="en-US" altLang="en-US" dirty="0" smtClean="0"/>
              <a:t>that the following statement is true in this world: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For all triangles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there is a square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have the same color</a:t>
            </a:r>
            <a:r>
              <a:rPr lang="en-US" altLang="en-US" dirty="0" smtClean="0"/>
              <a:t>.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057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1 – </a:t>
            </a:r>
            <a:r>
              <a:rPr lang="en-US" altLang="en-US" sz="2600" i="1" smtClean="0"/>
              <a:t>Truth of a </a:t>
            </a:r>
            <a:r>
              <a:rPr lang="en-US" altLang="en-US" sz="2600" smtClean="0"/>
              <a:t>∀∃</a:t>
            </a:r>
            <a:r>
              <a:rPr lang="en-US" altLang="en-US" sz="2600" i="1" smtClean="0"/>
              <a:t> Statement in a Tarski World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Consider the Tarski world shown below.</a:t>
            </a:r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Show </a:t>
            </a:r>
            <a:r>
              <a:rPr lang="en-US" altLang="en-US" dirty="0" smtClean="0"/>
              <a:t>that the following statement is true in this world: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There exists a triangle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such that for all circles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have different color.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2057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3583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You can use the same rules to negate multiply-quantified statements that you used to negate simpler quantified statements.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We already know that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∼(∀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)) ≡ 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∼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and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∼(∃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)) ≡ 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,∼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).</a:t>
            </a: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Negations of Multiply-Quantified Statements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We apply these laws to find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∼(∀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∃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by moving in stages from left to right along the sentence.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 smtClean="0"/>
              <a:t>First version of negation</a:t>
            </a:r>
            <a:r>
              <a:rPr lang="en-US" altLang="en-US" dirty="0" smtClean="0"/>
              <a:t>:</a:t>
            </a:r>
            <a:r>
              <a:rPr lang="en-US" altLang="en-US" i="1" dirty="0" smtClean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/>
              <a:t>	</a:t>
            </a:r>
            <a:r>
              <a:rPr lang="en-US" altLang="en-US" dirty="0" smtClean="0"/>
              <a:t>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∼(∃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such that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 smtClean="0"/>
              <a:t>Final version of negation</a:t>
            </a:r>
            <a:r>
              <a:rPr lang="en-US" altLang="en-US" dirty="0" smtClean="0"/>
              <a:t>: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∀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,</a:t>
            </a:r>
            <a:r>
              <a:rPr lang="en-US" altLang="en-US" dirty="0"/>
              <a:t> </a:t>
            </a:r>
            <a:r>
              <a:rPr lang="en-US" altLang="en-US" dirty="0" smtClean="0"/>
              <a:t>∼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).</a:t>
            </a: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Negations of Multiply-Quantified Statements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Similarly, to find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dirty="0" smtClean="0"/>
              <a:t>∼(∃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 such that ∀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)),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US" altLang="en-US" i="1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dirty="0" smtClean="0"/>
              <a:t>we have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 smtClean="0"/>
              <a:t>First version of negation</a:t>
            </a:r>
            <a:r>
              <a:rPr lang="en-US" altLang="en-US" dirty="0" smtClean="0"/>
              <a:t>:</a:t>
            </a:r>
            <a:r>
              <a:rPr lang="en-US" altLang="en-US" i="1" dirty="0" smtClean="0"/>
              <a:t> 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/>
              <a:t>	</a:t>
            </a:r>
            <a:r>
              <a:rPr lang="en-US" altLang="en-US" dirty="0" smtClean="0"/>
              <a:t>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,∼(∀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)).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 smtClean="0"/>
              <a:t>Final version of negation</a:t>
            </a:r>
            <a:r>
              <a:rPr lang="en-US" altLang="en-US" dirty="0" smtClean="0"/>
              <a:t>:</a:t>
            </a:r>
            <a:endParaRPr lang="en-US" altLang="en-US" i="1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i="1" dirty="0" smtClean="0"/>
              <a:t>	</a:t>
            </a:r>
            <a:r>
              <a:rPr lang="en-US" altLang="en-US" dirty="0" smtClean="0"/>
              <a:t>∀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D</a:t>
            </a:r>
            <a:r>
              <a:rPr lang="en-US" altLang="en-US" dirty="0" smtClean="0"/>
              <a:t>, ∃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such that ∼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).</a:t>
            </a:r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Negations of Multiply-Quantified Statements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These facts can be summarized as follows:</a:t>
            </a:r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Negations of Multiply-Quantified Statements</a:t>
            </a: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80772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506047</TotalTime>
  <Words>695</Words>
  <Application>Microsoft Office PowerPoint</Application>
  <PresentationFormat>全屏显示(4:3)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Arial</vt:lpstr>
      <vt:lpstr>McKBAlgP8</vt:lpstr>
      <vt:lpstr>Statements with Multiple Quantifiers</vt:lpstr>
      <vt:lpstr>Statements with Multiple Quantifiers</vt:lpstr>
      <vt:lpstr>Statements with Multiple Quantifiers</vt:lpstr>
      <vt:lpstr>Example 1 – Truth of a ∀∃ Statement in a Tarski World</vt:lpstr>
      <vt:lpstr>Example 1 – Truth of a ∀∃ Statement in a Tarski World</vt:lpstr>
      <vt:lpstr>Negations of Multiply-Quantified Statements</vt:lpstr>
      <vt:lpstr>Negations of Multiply-Quantified Statements</vt:lpstr>
      <vt:lpstr>Negations of Multiply-Quantified Statements</vt:lpstr>
      <vt:lpstr>Negations of Multiply-Quantified Statements</vt:lpstr>
      <vt:lpstr>Example 8 – Negating Statements in a Tarski World</vt:lpstr>
      <vt:lpstr>Example 8 – Negating Statements in a Tarski World</vt:lpstr>
      <vt:lpstr>Formal Logical Notation</vt:lpstr>
      <vt:lpstr>Formal Logical Notation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450</cp:revision>
  <dcterms:created xsi:type="dcterms:W3CDTF">2010-10-18T10:39:55Z</dcterms:created>
  <dcterms:modified xsi:type="dcterms:W3CDTF">2017-05-23T08:14:50Z</dcterms:modified>
</cp:coreProperties>
</file>