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7"/>
  </p:notesMasterIdLst>
  <p:handoutMasterIdLst>
    <p:handoutMasterId r:id="rId18"/>
  </p:handoutMasterIdLst>
  <p:sldIdLst>
    <p:sldId id="336" r:id="rId2"/>
    <p:sldId id="301" r:id="rId3"/>
    <p:sldId id="303" r:id="rId4"/>
    <p:sldId id="310" r:id="rId5"/>
    <p:sldId id="311" r:id="rId6"/>
    <p:sldId id="312" r:id="rId7"/>
    <p:sldId id="316" r:id="rId8"/>
    <p:sldId id="317" r:id="rId9"/>
    <p:sldId id="318" r:id="rId10"/>
    <p:sldId id="323" r:id="rId11"/>
    <p:sldId id="325" r:id="rId12"/>
    <p:sldId id="326" r:id="rId13"/>
    <p:sldId id="327" r:id="rId14"/>
    <p:sldId id="333" r:id="rId15"/>
    <p:sldId id="337" r:id="rId16"/>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B2B"/>
    <a:srgbClr val="00ADEE"/>
    <a:srgbClr val="16669E"/>
    <a:srgbClr val="E1332A"/>
    <a:srgbClr val="0D7295"/>
    <a:srgbClr val="C7EBFC"/>
    <a:srgbClr val="FFF8AA"/>
    <a:srgbClr val="9E0B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139" autoAdjust="0"/>
  </p:normalViewPr>
  <p:slideViewPr>
    <p:cSldViewPr>
      <p:cViewPr varScale="1">
        <p:scale>
          <a:sx n="121" d="100"/>
          <a:sy n="121" d="100"/>
        </p:scale>
        <p:origin x="1176" y="10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0FB71003-999E-4F6D-A595-2CC4FA278FD1}" type="datetimeFigureOut">
              <a:rPr lang="en-US"/>
              <a:pPr>
                <a:defRPr/>
              </a:pPr>
              <a:t>5/23/2017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E357C78-5B36-4ED2-82F7-E93069CA0E63}" type="slidenum">
              <a:rPr lang="en-US" altLang="en-US"/>
              <a:pPr/>
              <a:t>‹#›</a:t>
            </a:fld>
            <a:endParaRPr lang="en-US" altLang="en-US"/>
          </a:p>
        </p:txBody>
      </p:sp>
    </p:spTree>
    <p:extLst>
      <p:ext uri="{BB962C8B-B14F-4D97-AF65-F5344CB8AC3E}">
        <p14:creationId xmlns:p14="http://schemas.microsoft.com/office/powerpoint/2010/main" val="3930640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1279FB-4403-41BD-98E2-D122895881C1}" type="slidenum">
              <a:rPr lang="en-US" altLang="en-US"/>
              <a:pPr/>
              <a:t>‹#›</a:t>
            </a:fld>
            <a:endParaRPr lang="en-US" altLang="en-US"/>
          </a:p>
        </p:txBody>
      </p:sp>
    </p:spTree>
    <p:extLst>
      <p:ext uri="{BB962C8B-B14F-4D97-AF65-F5344CB8AC3E}">
        <p14:creationId xmlns:p14="http://schemas.microsoft.com/office/powerpoint/2010/main" val="4241014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758481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788133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715895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17500" y="203200"/>
            <a:ext cx="8229600" cy="114300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1415909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260276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7254486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125132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9396602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6725869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2772873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7109626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7391400" y="6019800"/>
            <a:ext cx="1219200" cy="366713"/>
          </a:xfrm>
          <a:prstGeom prst="rect">
            <a:avLst/>
          </a:prstGeom>
          <a:noFill/>
          <a:ln w="9525">
            <a:noFill/>
            <a:miter lim="800000"/>
            <a:headEnd/>
            <a:tailEnd/>
          </a:ln>
          <a:effectLst/>
        </p:spPr>
        <p:txBody>
          <a:bodyPr>
            <a:spAutoFit/>
          </a:bodyPr>
          <a:lstStyle/>
          <a:p>
            <a:pPr algn="r">
              <a:spcBef>
                <a:spcPct val="50000"/>
              </a:spcBef>
              <a:defRPr/>
            </a:pPr>
            <a:endParaRPr lang="en-US"/>
          </a:p>
        </p:txBody>
      </p:sp>
      <p:sp>
        <p:nvSpPr>
          <p:cNvPr id="1027"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114" name="Text Box 18"/>
          <p:cNvSpPr txBox="1">
            <a:spLocks noChangeArrowheads="1"/>
          </p:cNvSpPr>
          <p:nvPr/>
        </p:nvSpPr>
        <p:spPr bwMode="auto">
          <a:xfrm>
            <a:off x="8496300" y="6388100"/>
            <a:ext cx="647700"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fld id="{39E6C3CB-AA85-406F-BB5C-080F77624E1F}" type="slidenum">
              <a:rPr lang="en-US" altLang="en-US"/>
              <a:pPr eaLnBrk="1" hangingPunct="1">
                <a:spcBef>
                  <a:spcPct val="50000"/>
                </a:spcBef>
              </a:pPr>
              <a:t>‹#›</a:t>
            </a:fld>
            <a:endParaRPr lang="en-US" altLang="en-US"/>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endParaRPr lang="en-US"/>
          </a:p>
        </p:txBody>
      </p:sp>
      <p:sp>
        <p:nvSpPr>
          <p:cNvPr id="1032"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 name="Rectangle 9"/>
          <p:cNvSpPr/>
          <p:nvPr userDrawn="1"/>
        </p:nvSpPr>
        <p:spPr>
          <a:xfrm>
            <a:off x="304800" y="384175"/>
            <a:ext cx="8763000" cy="831850"/>
          </a:xfrm>
          <a:prstGeom prst="rect">
            <a:avLst/>
          </a:prstGeom>
          <a:solidFill>
            <a:srgbClr val="16669E"/>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Diamond 12"/>
          <p:cNvSpPr/>
          <p:nvPr userDrawn="1"/>
        </p:nvSpPr>
        <p:spPr>
          <a:xfrm>
            <a:off x="12700" y="38100"/>
            <a:ext cx="609600" cy="609600"/>
          </a:xfrm>
          <a:prstGeom prst="diamond">
            <a:avLst/>
          </a:prstGeom>
          <a:solidFill>
            <a:srgbClr val="CBDB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Diamond 13"/>
          <p:cNvSpPr/>
          <p:nvPr userDrawn="1"/>
        </p:nvSpPr>
        <p:spPr>
          <a:xfrm>
            <a:off x="127000" y="152400"/>
            <a:ext cx="381000" cy="381000"/>
          </a:xfrm>
          <a:prstGeom prst="diamond">
            <a:avLst/>
          </a:prstGeom>
          <a:solidFill>
            <a:srgbClr val="16669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Negations of Quantified Statements</a:t>
            </a:r>
          </a:p>
        </p:txBody>
      </p:sp>
      <p:sp>
        <p:nvSpPr>
          <p:cNvPr id="5123" name="Rectangle 3"/>
          <p:cNvSpPr>
            <a:spLocks noGrp="1" noChangeArrowheads="1"/>
          </p:cNvSpPr>
          <p:nvPr>
            <p:ph type="body" idx="1"/>
          </p:nvPr>
        </p:nvSpPr>
        <p:spPr/>
        <p:txBody>
          <a:bodyPr/>
          <a:lstStyle/>
          <a:p>
            <a:pPr marL="0" indent="0">
              <a:buFontTx/>
              <a:buNone/>
            </a:pPr>
            <a:r>
              <a:rPr lang="en-US" altLang="en-US" dirty="0" smtClean="0"/>
              <a:t>“All students in class passed this course”</a:t>
            </a:r>
          </a:p>
          <a:p>
            <a:pPr marL="0" indent="0">
              <a:buFontTx/>
              <a:buNone/>
            </a:pPr>
            <a:endParaRPr lang="en-US" altLang="en-US" dirty="0"/>
          </a:p>
          <a:p>
            <a:pPr marL="0" indent="0">
              <a:buFontTx/>
              <a:buNone/>
            </a:pPr>
            <a:r>
              <a:rPr lang="en-US" altLang="en-US" dirty="0" smtClean="0"/>
              <a:t>“There exists a student in class such that he/she did not pass this course.”</a:t>
            </a:r>
          </a:p>
          <a:p>
            <a:pPr marL="0" indent="0">
              <a:buFontTx/>
              <a:buNone/>
            </a:pPr>
            <a:endParaRPr lang="en-US" altLang="en-US" dirty="0" smtClean="0"/>
          </a:p>
          <a:p>
            <a:pPr marL="0" indent="0">
              <a:buFontTx/>
              <a:buNone/>
            </a:pPr>
            <a:r>
              <a:rPr lang="en-US" altLang="en-US" dirty="0" smtClean="0"/>
              <a:t>Let </a:t>
            </a:r>
            <a:r>
              <a:rPr lang="en-US" altLang="en-US" i="1" dirty="0" smtClean="0"/>
              <a:t>D</a:t>
            </a:r>
            <a:r>
              <a:rPr lang="en-US" altLang="en-US" dirty="0" smtClean="0"/>
              <a:t> denote the set of students in class, and let </a:t>
            </a:r>
            <a:r>
              <a:rPr lang="en-US" altLang="en-US" i="1" dirty="0">
                <a:sym typeface="Symbol" panose="05050102010706020507" pitchFamily="18" charset="2"/>
              </a:rPr>
              <a:t>P</a:t>
            </a:r>
            <a:r>
              <a:rPr lang="en-US" altLang="en-US" dirty="0">
                <a:sym typeface="Symbol" panose="05050102010706020507" pitchFamily="18" charset="2"/>
              </a:rPr>
              <a:t>(</a:t>
            </a:r>
            <a:r>
              <a:rPr lang="en-US" altLang="en-US" i="1" dirty="0">
                <a:sym typeface="Symbol" panose="05050102010706020507" pitchFamily="18" charset="2"/>
              </a:rPr>
              <a:t>x</a:t>
            </a:r>
            <a:r>
              <a:rPr lang="en-US" altLang="en-US" dirty="0" smtClean="0">
                <a:sym typeface="Symbol" panose="05050102010706020507" pitchFamily="18" charset="2"/>
              </a:rPr>
              <a:t>) denote “</a:t>
            </a:r>
            <a:r>
              <a:rPr lang="en-US" altLang="en-US" i="1" dirty="0" smtClean="0">
                <a:sym typeface="Symbol" panose="05050102010706020507" pitchFamily="18" charset="2"/>
              </a:rPr>
              <a:t>x</a:t>
            </a:r>
            <a:r>
              <a:rPr lang="en-US" altLang="en-US" dirty="0" smtClean="0">
                <a:sym typeface="Symbol" panose="05050102010706020507" pitchFamily="18" charset="2"/>
              </a:rPr>
              <a:t> passed this course.”</a:t>
            </a:r>
            <a:endParaRPr lang="en-US" altLang="en-US" dirty="0"/>
          </a:p>
          <a:p>
            <a:pPr marL="0" indent="0">
              <a:buNone/>
            </a:pPr>
            <a:endParaRPr lang="en-US" altLang="en-US" dirty="0" smtClean="0"/>
          </a:p>
          <a:p>
            <a:pPr marL="0" indent="0">
              <a:buNone/>
            </a:pPr>
            <a:r>
              <a:rPr lang="en-US" altLang="en-US" dirty="0" smtClean="0"/>
              <a:t>∀</a:t>
            </a:r>
            <a:r>
              <a:rPr lang="en-US" altLang="en-US" i="1" dirty="0" smtClean="0"/>
              <a:t>x</a:t>
            </a:r>
            <a:r>
              <a:rPr lang="el-GR" altLang="en-US" dirty="0">
                <a:sym typeface="Symbol" panose="05050102010706020507" pitchFamily="18" charset="2"/>
              </a:rPr>
              <a:t>  </a:t>
            </a:r>
            <a:r>
              <a:rPr lang="en-US" altLang="en-US" i="1" dirty="0" smtClean="0">
                <a:sym typeface="Symbol" panose="05050102010706020507" pitchFamily="18" charset="2"/>
              </a:rPr>
              <a:t>D</a:t>
            </a:r>
            <a:r>
              <a:rPr lang="en-US" altLang="en-US" dirty="0">
                <a:sym typeface="Symbol" panose="05050102010706020507" pitchFamily="18" charset="2"/>
              </a:rPr>
              <a:t>, </a:t>
            </a:r>
            <a:r>
              <a:rPr lang="en-US" altLang="en-US" i="1" dirty="0" smtClean="0">
                <a:sym typeface="Symbol" panose="05050102010706020507" pitchFamily="18" charset="2"/>
              </a:rPr>
              <a:t>P</a:t>
            </a:r>
            <a:r>
              <a:rPr lang="en-US" altLang="en-US" dirty="0" smtClean="0">
                <a:sym typeface="Symbol" panose="05050102010706020507" pitchFamily="18" charset="2"/>
              </a:rPr>
              <a:t>(</a:t>
            </a:r>
            <a:r>
              <a:rPr lang="en-US" altLang="en-US" i="1" dirty="0" smtClean="0">
                <a:sym typeface="Symbol" panose="05050102010706020507" pitchFamily="18" charset="2"/>
              </a:rPr>
              <a:t>x</a:t>
            </a:r>
            <a:r>
              <a:rPr lang="en-US" altLang="en-US" dirty="0" smtClean="0">
                <a:sym typeface="Symbol" panose="05050102010706020507" pitchFamily="18" charset="2"/>
              </a:rPr>
              <a:t>)</a:t>
            </a:r>
            <a:endParaRPr lang="en-US" altLang="en-US" dirty="0"/>
          </a:p>
          <a:p>
            <a:pPr marL="0" indent="0">
              <a:buFontTx/>
              <a:buNone/>
            </a:pPr>
            <a:endParaRPr lang="en-US" altLang="en-US" dirty="0" smtClean="0"/>
          </a:p>
          <a:p>
            <a:pPr marL="0" indent="0">
              <a:buNone/>
            </a:pPr>
            <a:r>
              <a:rPr lang="en-US" altLang="en-US" dirty="0"/>
              <a:t>∃</a:t>
            </a:r>
            <a:r>
              <a:rPr lang="en-US" altLang="en-US" i="1" dirty="0" smtClean="0"/>
              <a:t>x </a:t>
            </a:r>
            <a:r>
              <a:rPr lang="el-GR" altLang="en-US" dirty="0" smtClean="0">
                <a:sym typeface="Symbol" panose="05050102010706020507" pitchFamily="18" charset="2"/>
              </a:rPr>
              <a:t></a:t>
            </a:r>
            <a:r>
              <a:rPr lang="en-US" altLang="en-US" i="1" dirty="0" smtClean="0">
                <a:sym typeface="Symbol" panose="05050102010706020507" pitchFamily="18" charset="2"/>
              </a:rPr>
              <a:t> </a:t>
            </a:r>
            <a:r>
              <a:rPr lang="en-US" altLang="en-US" i="1" dirty="0"/>
              <a:t>D</a:t>
            </a:r>
            <a:r>
              <a:rPr lang="en-US" altLang="en-US" dirty="0" smtClean="0">
                <a:sym typeface="Symbol" panose="05050102010706020507" pitchFamily="18" charset="2"/>
              </a:rPr>
              <a:t>, ~</a:t>
            </a:r>
            <a:r>
              <a:rPr lang="en-US" altLang="en-US" i="1" dirty="0" smtClean="0">
                <a:sym typeface="Symbol" panose="05050102010706020507" pitchFamily="18" charset="2"/>
              </a:rPr>
              <a:t>P</a:t>
            </a:r>
            <a:r>
              <a:rPr lang="en-US" altLang="en-US" dirty="0" smtClean="0">
                <a:sym typeface="Symbol" panose="05050102010706020507" pitchFamily="18" charset="2"/>
              </a:rPr>
              <a:t>(</a:t>
            </a:r>
            <a:r>
              <a:rPr lang="en-US" altLang="en-US" i="1" dirty="0" smtClean="0">
                <a:sym typeface="Symbol" panose="05050102010706020507" pitchFamily="18" charset="2"/>
              </a:rPr>
              <a:t>x</a:t>
            </a:r>
            <a:r>
              <a:rPr lang="en-US" altLang="en-US" dirty="0">
                <a:sym typeface="Symbol" panose="05050102010706020507" pitchFamily="18" charset="2"/>
              </a:rPr>
              <a:t>)</a:t>
            </a:r>
            <a:endParaRPr lang="en-US" altLang="en-US" dirty="0"/>
          </a:p>
          <a:p>
            <a:pPr marL="0" indent="0">
              <a:buFontTx/>
              <a:buNone/>
            </a:pPr>
            <a:endParaRPr lang="en-US" altLang="en-US" dirty="0" smtClean="0"/>
          </a:p>
        </p:txBody>
      </p:sp>
    </p:spTree>
    <p:extLst>
      <p:ext uri="{BB962C8B-B14F-4D97-AF65-F5344CB8AC3E}">
        <p14:creationId xmlns:p14="http://schemas.microsoft.com/office/powerpoint/2010/main" val="25182493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Effect transition="in" filter="fade">
                                      <p:cBhvr>
                                        <p:cTn id="7" dur="500"/>
                                        <p:tgtEl>
                                          <p:spTgt spid="512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4" end="4"/>
                                            </p:txEl>
                                          </p:spTgt>
                                        </p:tgtEl>
                                        <p:attrNameLst>
                                          <p:attrName>style.visibility</p:attrName>
                                        </p:attrNameLst>
                                      </p:cBhvr>
                                      <p:to>
                                        <p:strVal val="visible"/>
                                      </p:to>
                                    </p:set>
                                    <p:animEffect transition="in" filter="fade">
                                      <p:cBhvr>
                                        <p:cTn id="12" dur="500"/>
                                        <p:tgtEl>
                                          <p:spTgt spid="512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123">
                                            <p:txEl>
                                              <p:pRg st="6" end="6"/>
                                            </p:txEl>
                                          </p:spTgt>
                                        </p:tgtEl>
                                        <p:attrNameLst>
                                          <p:attrName>style.visibility</p:attrName>
                                        </p:attrNameLst>
                                      </p:cBhvr>
                                      <p:to>
                                        <p:strVal val="visible"/>
                                      </p:to>
                                    </p:set>
                                    <p:animEffect transition="in" filter="fade">
                                      <p:cBhvr>
                                        <p:cTn id="15" dur="500"/>
                                        <p:tgtEl>
                                          <p:spTgt spid="512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123">
                                            <p:txEl>
                                              <p:pRg st="8" end="8"/>
                                            </p:txEl>
                                          </p:spTgt>
                                        </p:tgtEl>
                                        <p:attrNameLst>
                                          <p:attrName>style.visibility</p:attrName>
                                        </p:attrNameLst>
                                      </p:cBhvr>
                                      <p:to>
                                        <p:strVal val="visible"/>
                                      </p:to>
                                    </p:set>
                                    <p:animEffect transition="in" filter="fade">
                                      <p:cBhvr>
                                        <p:cTn id="18"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317500" y="203200"/>
            <a:ext cx="8229600" cy="1143000"/>
          </a:xfrm>
        </p:spPr>
        <p:txBody>
          <a:bodyPr/>
          <a:lstStyle/>
          <a:p>
            <a:pPr eaLnBrk="1" hangingPunct="1"/>
            <a:r>
              <a:rPr lang="en-US" altLang="en-US" sz="3600" smtClean="0">
                <a:solidFill>
                  <a:schemeClr val="bg1"/>
                </a:solidFill>
              </a:rPr>
              <a:t>Vacuous Truth of Universal Statements</a:t>
            </a:r>
          </a:p>
        </p:txBody>
      </p:sp>
      <p:sp>
        <p:nvSpPr>
          <p:cNvPr id="24579" name="Rectangle 3"/>
          <p:cNvSpPr>
            <a:spLocks noGrp="1" noChangeArrowheads="1"/>
          </p:cNvSpPr>
          <p:nvPr>
            <p:ph type="body" idx="4294967295"/>
          </p:nvPr>
        </p:nvSpPr>
        <p:spPr/>
        <p:txBody>
          <a:bodyPr/>
          <a:lstStyle/>
          <a:p>
            <a:pPr marL="0" indent="0">
              <a:buFontTx/>
              <a:buNone/>
            </a:pPr>
            <a:r>
              <a:rPr lang="en-US" altLang="en-US" smtClean="0"/>
              <a:t>In general, a statement of the form</a:t>
            </a:r>
          </a:p>
          <a:p>
            <a:pPr marL="0" indent="0">
              <a:buFontTx/>
              <a:buNone/>
            </a:pPr>
            <a:endParaRPr lang="en-US" altLang="en-US" smtClean="0"/>
          </a:p>
          <a:p>
            <a:pPr marL="0" indent="0">
              <a:buFontTx/>
              <a:buNone/>
            </a:pPr>
            <a:endParaRPr lang="en-US" altLang="en-US" smtClean="0"/>
          </a:p>
          <a:p>
            <a:pPr marL="0" indent="0">
              <a:buFontTx/>
              <a:buNone/>
            </a:pPr>
            <a:r>
              <a:rPr lang="en-US" altLang="en-US" smtClean="0"/>
              <a:t>is called </a:t>
            </a:r>
            <a:r>
              <a:rPr lang="en-US" altLang="en-US" b="1" smtClean="0"/>
              <a:t>vacuously true </a:t>
            </a:r>
            <a:r>
              <a:rPr lang="en-US" altLang="en-US" smtClean="0"/>
              <a:t>or </a:t>
            </a:r>
            <a:r>
              <a:rPr lang="en-US" altLang="en-US" b="1" smtClean="0"/>
              <a:t>true by default </a:t>
            </a:r>
            <a:r>
              <a:rPr lang="en-US" altLang="en-US" smtClean="0"/>
              <a:t>if, and only if, </a:t>
            </a:r>
            <a:r>
              <a:rPr lang="en-US" altLang="en-US" i="1" smtClean="0"/>
              <a:t>P</a:t>
            </a:r>
            <a:r>
              <a:rPr lang="en-US" altLang="en-US" smtClean="0"/>
              <a:t>(</a:t>
            </a:r>
            <a:r>
              <a:rPr lang="en-US" altLang="en-US" i="1" smtClean="0"/>
              <a:t>x</a:t>
            </a:r>
            <a:r>
              <a:rPr lang="en-US" altLang="en-US" smtClean="0"/>
              <a:t>)</a:t>
            </a:r>
            <a:r>
              <a:rPr lang="en-US" altLang="en-US" i="1" smtClean="0"/>
              <a:t> </a:t>
            </a:r>
            <a:r>
              <a:rPr lang="en-US" altLang="en-US" smtClean="0"/>
              <a:t>is false for every </a:t>
            </a:r>
            <a:r>
              <a:rPr lang="en-US" altLang="en-US" i="1" smtClean="0"/>
              <a:t>x </a:t>
            </a:r>
            <a:r>
              <a:rPr lang="en-US" altLang="en-US" smtClean="0"/>
              <a:t>in </a:t>
            </a:r>
            <a:r>
              <a:rPr lang="en-US" altLang="en-US" i="1" smtClean="0"/>
              <a:t>D</a:t>
            </a:r>
            <a:r>
              <a:rPr lang="en-US" altLang="en-US" smtClean="0"/>
              <a:t>.</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8300" y="2133600"/>
            <a:ext cx="33274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317500" y="203200"/>
            <a:ext cx="8229600" cy="1143000"/>
          </a:xfrm>
        </p:spPr>
        <p:txBody>
          <a:bodyPr/>
          <a:lstStyle/>
          <a:p>
            <a:pPr eaLnBrk="1" hangingPunct="1"/>
            <a:r>
              <a:rPr lang="en-US" altLang="en-US" sz="3100" smtClean="0">
                <a:solidFill>
                  <a:schemeClr val="bg1"/>
                </a:solidFill>
              </a:rPr>
              <a:t>Variants of Universal Conditional Statements</a:t>
            </a:r>
          </a:p>
        </p:txBody>
      </p:sp>
      <p:sp>
        <p:nvSpPr>
          <p:cNvPr id="26627" name="Rectangle 3"/>
          <p:cNvSpPr>
            <a:spLocks noGrp="1" noChangeArrowheads="1"/>
          </p:cNvSpPr>
          <p:nvPr>
            <p:ph type="body" idx="4294967295"/>
          </p:nvPr>
        </p:nvSpPr>
        <p:spPr/>
        <p:txBody>
          <a:bodyPr/>
          <a:lstStyle/>
          <a:p>
            <a:pPr marL="0" indent="0">
              <a:buFontTx/>
              <a:buNone/>
            </a:pPr>
            <a:r>
              <a:rPr lang="en-US" altLang="en-US" smtClean="0"/>
              <a:t>We have known that a conditional statement has a contrapositive, a converse, and an inverse. </a:t>
            </a:r>
          </a:p>
          <a:p>
            <a:pPr marL="0" indent="0">
              <a:buFontTx/>
              <a:buNone/>
            </a:pPr>
            <a:endParaRPr lang="en-US" altLang="en-US" smtClean="0"/>
          </a:p>
          <a:p>
            <a:pPr marL="0" indent="0">
              <a:buFontTx/>
              <a:buNone/>
            </a:pPr>
            <a:r>
              <a:rPr lang="en-US" altLang="en-US" smtClean="0"/>
              <a:t>The definitions of these terms can be extended to universal conditional statements.</a:t>
            </a:r>
          </a:p>
        </p:txBody>
      </p:sp>
      <p:pic>
        <p:nvPicPr>
          <p:cNvPr id="26628"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5450" y="3733800"/>
            <a:ext cx="829310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317500" y="203200"/>
            <a:ext cx="8229600" cy="1143000"/>
          </a:xfrm>
        </p:spPr>
        <p:txBody>
          <a:bodyPr/>
          <a:lstStyle/>
          <a:p>
            <a:pPr eaLnBrk="1" hangingPunct="1"/>
            <a:r>
              <a:rPr lang="en-US" altLang="en-US" sz="1600" smtClean="0">
                <a:solidFill>
                  <a:schemeClr val="bg1"/>
                </a:solidFill>
              </a:rPr>
              <a:t>Example 5 – </a:t>
            </a:r>
            <a:r>
              <a:rPr lang="en-US" altLang="en-US" sz="1600" i="1" smtClean="0">
                <a:solidFill>
                  <a:schemeClr val="bg1"/>
                </a:solidFill>
              </a:rPr>
              <a:t>Contrapositive, Converse, and Inverse of a Universal Conditional Statement</a:t>
            </a:r>
          </a:p>
        </p:txBody>
      </p:sp>
      <p:sp>
        <p:nvSpPr>
          <p:cNvPr id="125955" name="Rectangle 3"/>
          <p:cNvSpPr>
            <a:spLocks noGrp="1" noChangeArrowheads="1"/>
          </p:cNvSpPr>
          <p:nvPr>
            <p:ph type="body" idx="4294967295"/>
          </p:nvPr>
        </p:nvSpPr>
        <p:spPr/>
        <p:txBody>
          <a:bodyPr/>
          <a:lstStyle/>
          <a:p>
            <a:pPr marL="0" indent="0">
              <a:buFontTx/>
              <a:buNone/>
              <a:tabLst>
                <a:tab pos="457200" algn="l"/>
                <a:tab pos="1371600" algn="l"/>
                <a:tab pos="1547813" algn="l"/>
              </a:tabLst>
            </a:pPr>
            <a:r>
              <a:rPr lang="en-US" altLang="en-US" smtClean="0"/>
              <a:t>Write a formal and an informal contrapositive, converse, and inverse for the following statement:</a:t>
            </a:r>
            <a:br>
              <a:rPr lang="en-US" altLang="en-US" smtClean="0"/>
            </a:br>
            <a:endParaRPr lang="en-US" altLang="en-US" smtClean="0"/>
          </a:p>
          <a:p>
            <a:pPr marL="0" indent="0">
              <a:buFontTx/>
              <a:buNone/>
              <a:tabLst>
                <a:tab pos="457200" algn="l"/>
                <a:tab pos="1371600" algn="l"/>
                <a:tab pos="1547813" algn="l"/>
              </a:tabLst>
            </a:pPr>
            <a:r>
              <a:rPr lang="en-US" altLang="en-US" smtClean="0"/>
              <a:t>If a real number is greater than 2, then its square is greater than 4.</a:t>
            </a:r>
          </a:p>
          <a:p>
            <a:pPr marL="0" indent="0" eaLnBrk="1" hangingPunct="1">
              <a:buFontTx/>
              <a:buNone/>
              <a:tabLst>
                <a:tab pos="457200" algn="l"/>
                <a:tab pos="1371600" algn="l"/>
                <a:tab pos="1547813" algn="l"/>
              </a:tabLst>
            </a:pPr>
            <a:endParaRPr lang="en-US" altLang="en-US" smtClean="0">
              <a:solidFill>
                <a:srgbClr val="00ADEE"/>
              </a:solidFill>
            </a:endParaRPr>
          </a:p>
          <a:p>
            <a:pPr marL="0" indent="0" eaLnBrk="1" hangingPunct="1">
              <a:buFontTx/>
              <a:buNone/>
              <a:tabLst>
                <a:tab pos="457200" algn="l"/>
                <a:tab pos="1371600" algn="l"/>
                <a:tab pos="1547813" algn="l"/>
              </a:tabLst>
            </a:pPr>
            <a:r>
              <a:rPr lang="en-US" altLang="en-US" smtClean="0">
                <a:solidFill>
                  <a:srgbClr val="00ADEE"/>
                </a:solidFill>
              </a:rPr>
              <a:t>Solution:</a:t>
            </a:r>
            <a:br>
              <a:rPr lang="en-US" altLang="en-US" smtClean="0">
                <a:solidFill>
                  <a:srgbClr val="00ADEE"/>
                </a:solidFill>
              </a:rPr>
            </a:br>
            <a:r>
              <a:rPr lang="en-US" altLang="en-US" smtClean="0"/>
              <a:t>The formal version of this statement is </a:t>
            </a:r>
          </a:p>
          <a:p>
            <a:pPr marL="0" indent="0" algn="ctr" eaLnBrk="1" hangingPunct="1">
              <a:lnSpc>
                <a:spcPct val="120000"/>
              </a:lnSpc>
              <a:buFontTx/>
              <a:buNone/>
              <a:tabLst>
                <a:tab pos="457200" algn="l"/>
                <a:tab pos="1371600" algn="l"/>
                <a:tab pos="1547813" algn="l"/>
              </a:tabLst>
            </a:pPr>
            <a:r>
              <a:rPr lang="en-US" altLang="en-US" smtClean="0"/>
              <a:t>∀</a:t>
            </a:r>
            <a:r>
              <a:rPr lang="en-US" altLang="en-US" i="1" smtClean="0"/>
              <a:t>x </a:t>
            </a:r>
            <a:r>
              <a:rPr lang="en-US" altLang="en-US" smtClean="0"/>
              <a:t>∈ </a:t>
            </a:r>
            <a:r>
              <a:rPr lang="en-US" altLang="en-US" b="1" smtClean="0"/>
              <a:t>R</a:t>
            </a:r>
            <a:r>
              <a:rPr lang="en-US" altLang="en-US" smtClean="0"/>
              <a:t>, if </a:t>
            </a:r>
            <a:r>
              <a:rPr lang="en-US" altLang="en-US" i="1" smtClean="0"/>
              <a:t>x &gt; </a:t>
            </a:r>
            <a:r>
              <a:rPr lang="en-US" altLang="en-US" smtClean="0"/>
              <a:t>2 then </a:t>
            </a:r>
            <a:r>
              <a:rPr lang="en-US" altLang="en-US" i="1" smtClean="0"/>
              <a:t>x</a:t>
            </a:r>
            <a:r>
              <a:rPr lang="en-US" altLang="en-US" baseline="30000" smtClean="0"/>
              <a:t>2</a:t>
            </a:r>
            <a:r>
              <a:rPr lang="en-US" altLang="en-US" smtClean="0"/>
              <a:t> </a:t>
            </a:r>
            <a:r>
              <a:rPr lang="en-US" altLang="en-US" i="1" smtClean="0"/>
              <a:t>&gt; </a:t>
            </a:r>
            <a:r>
              <a:rPr lang="en-US" altLang="en-US" smtClean="0"/>
              <a:t>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3" end="3"/>
                                            </p:txEl>
                                          </p:spTgt>
                                        </p:tgtEl>
                                        <p:attrNameLst>
                                          <p:attrName>style.visibility</p:attrName>
                                        </p:attrNameLst>
                                      </p:cBhvr>
                                      <p:to>
                                        <p:strVal val="visible"/>
                                      </p:to>
                                    </p:set>
                                    <p:animEffect transition="in" filter="fade">
                                      <p:cBhvr>
                                        <p:cTn id="7" dur="1000"/>
                                        <p:tgtEl>
                                          <p:spTgt spid="125955">
                                            <p:txEl>
                                              <p:pRg st="3" end="3"/>
                                            </p:txEl>
                                          </p:spTgt>
                                        </p:tgtEl>
                                      </p:cBhvr>
                                    </p:animEffect>
                                    <p:anim calcmode="lin" valueType="num">
                                      <p:cBhvr>
                                        <p:cTn id="8"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4" end="4"/>
                                            </p:txEl>
                                          </p:spTgt>
                                        </p:tgtEl>
                                        <p:attrNameLst>
                                          <p:attrName>style.visibility</p:attrName>
                                        </p:attrNameLst>
                                      </p:cBhvr>
                                      <p:to>
                                        <p:strVal val="visible"/>
                                      </p:to>
                                    </p:set>
                                    <p:animEffect transition="in" filter="fade">
                                      <p:cBhvr>
                                        <p:cTn id="13" dur="1000"/>
                                        <p:tgtEl>
                                          <p:spTgt spid="125955">
                                            <p:txEl>
                                              <p:pRg st="4" end="4"/>
                                            </p:txEl>
                                          </p:spTgt>
                                        </p:tgtEl>
                                      </p:cBhvr>
                                    </p:animEffect>
                                    <p:anim calcmode="lin" valueType="num">
                                      <p:cBhvr>
                                        <p:cTn id="14"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317500" y="203200"/>
            <a:ext cx="8229600" cy="1143000"/>
          </a:xfrm>
        </p:spPr>
        <p:txBody>
          <a:bodyPr/>
          <a:lstStyle/>
          <a:p>
            <a:pPr eaLnBrk="1" hangingPunct="1"/>
            <a:r>
              <a:rPr lang="en-US" altLang="en-US" smtClean="0">
                <a:solidFill>
                  <a:schemeClr val="bg1"/>
                </a:solidFill>
              </a:rPr>
              <a:t>Example 5 – </a:t>
            </a:r>
            <a:r>
              <a:rPr lang="en-US" altLang="en-US" i="1" smtClean="0">
                <a:solidFill>
                  <a:schemeClr val="bg1"/>
                </a:solidFill>
              </a:rPr>
              <a:t>Solution</a:t>
            </a:r>
          </a:p>
        </p:txBody>
      </p:sp>
      <p:sp>
        <p:nvSpPr>
          <p:cNvPr id="28675" name="Rectangle 3"/>
          <p:cNvSpPr>
            <a:spLocks noGrp="1" noChangeArrowheads="1"/>
          </p:cNvSpPr>
          <p:nvPr>
            <p:ph type="body" idx="4294967295"/>
          </p:nvPr>
        </p:nvSpPr>
        <p:spPr/>
        <p:txBody>
          <a:bodyPr/>
          <a:lstStyle/>
          <a:p>
            <a:pPr marL="0" indent="0">
              <a:buFontTx/>
              <a:buNone/>
              <a:tabLst>
                <a:tab pos="457200" algn="l"/>
                <a:tab pos="1371600" algn="l"/>
                <a:tab pos="1547813" algn="l"/>
              </a:tabLst>
              <a:defRPr/>
            </a:pPr>
            <a:r>
              <a:rPr lang="en-US" i="1" dirty="0" err="1" smtClean="0"/>
              <a:t>Contrapositive</a:t>
            </a:r>
            <a:r>
              <a:rPr lang="en-US" i="1" dirty="0" smtClean="0"/>
              <a:t>: </a:t>
            </a:r>
            <a:r>
              <a:rPr lang="en-US" dirty="0" smtClean="0"/>
              <a:t>∀</a:t>
            </a:r>
            <a:r>
              <a:rPr lang="en-US" i="1" dirty="0" smtClean="0"/>
              <a:t>x </a:t>
            </a:r>
            <a:r>
              <a:rPr lang="en-US" dirty="0" smtClean="0"/>
              <a:t>∈ </a:t>
            </a:r>
            <a:r>
              <a:rPr lang="en-US" b="1" dirty="0" smtClean="0"/>
              <a:t>R</a:t>
            </a:r>
            <a:r>
              <a:rPr lang="en-US" dirty="0" smtClean="0"/>
              <a:t>, if </a:t>
            </a:r>
            <a:r>
              <a:rPr lang="en-US" i="1" dirty="0" smtClean="0"/>
              <a:t>x</a:t>
            </a:r>
            <a:r>
              <a:rPr lang="en-US" baseline="30000" dirty="0" smtClean="0"/>
              <a:t>2</a:t>
            </a:r>
            <a:r>
              <a:rPr lang="en-US" dirty="0" smtClean="0"/>
              <a:t> ≤ 4 then </a:t>
            </a:r>
            <a:r>
              <a:rPr lang="en-US" i="1" dirty="0" smtClean="0"/>
              <a:t>x </a:t>
            </a:r>
            <a:r>
              <a:rPr lang="en-US" dirty="0" smtClean="0"/>
              <a:t>≤ 2.</a:t>
            </a:r>
          </a:p>
          <a:p>
            <a:pPr marL="2117725" indent="0">
              <a:buFontTx/>
              <a:buNone/>
              <a:tabLst>
                <a:tab pos="457200" algn="l"/>
                <a:tab pos="1371600" algn="l"/>
                <a:tab pos="1547813" algn="l"/>
              </a:tabLst>
              <a:defRPr/>
            </a:pPr>
            <a:r>
              <a:rPr lang="en-US" i="1" dirty="0" smtClean="0"/>
              <a:t>Or: </a:t>
            </a:r>
            <a:r>
              <a:rPr lang="en-US" dirty="0" smtClean="0"/>
              <a:t>If the square of a real number is less </a:t>
            </a:r>
            <a:br>
              <a:rPr lang="en-US" dirty="0" smtClean="0"/>
            </a:br>
            <a:r>
              <a:rPr lang="en-US" dirty="0" smtClean="0"/>
              <a:t>than or equal to 4, then the number is less </a:t>
            </a:r>
            <a:br>
              <a:rPr lang="en-US" dirty="0" smtClean="0"/>
            </a:br>
            <a:r>
              <a:rPr lang="en-US" dirty="0" smtClean="0"/>
              <a:t>than or equal to 2.</a:t>
            </a:r>
          </a:p>
          <a:p>
            <a:pPr marL="0" indent="0">
              <a:buFontTx/>
              <a:buNone/>
              <a:tabLst>
                <a:tab pos="457200" algn="l"/>
                <a:tab pos="1371600" algn="l"/>
                <a:tab pos="1547813" algn="l"/>
              </a:tabLst>
              <a:defRPr/>
            </a:pPr>
            <a:endParaRPr lang="en-US" sz="2000" dirty="0" smtClean="0"/>
          </a:p>
          <a:p>
            <a:pPr marL="2117725" indent="-2117725">
              <a:buFontTx/>
              <a:buNone/>
              <a:tabLst>
                <a:tab pos="457200" algn="l"/>
                <a:tab pos="1371600" algn="l"/>
                <a:tab pos="1547813" algn="l"/>
              </a:tabLst>
              <a:defRPr/>
            </a:pPr>
            <a:r>
              <a:rPr lang="en-US" i="1" dirty="0" smtClean="0"/>
              <a:t>	  Converse: </a:t>
            </a:r>
            <a:r>
              <a:rPr lang="en-US" dirty="0" smtClean="0"/>
              <a:t>∀</a:t>
            </a:r>
            <a:r>
              <a:rPr lang="en-US" i="1" dirty="0" smtClean="0"/>
              <a:t>x </a:t>
            </a:r>
            <a:r>
              <a:rPr lang="en-US" dirty="0" smtClean="0"/>
              <a:t>∈ </a:t>
            </a:r>
            <a:r>
              <a:rPr lang="en-US" b="1" dirty="0" smtClean="0"/>
              <a:t>R</a:t>
            </a:r>
            <a:r>
              <a:rPr lang="en-US" dirty="0" smtClean="0"/>
              <a:t>, if </a:t>
            </a:r>
            <a:r>
              <a:rPr lang="en-US" i="1" dirty="0" smtClean="0"/>
              <a:t>x</a:t>
            </a:r>
            <a:r>
              <a:rPr lang="en-US" baseline="30000" dirty="0" smtClean="0"/>
              <a:t>2</a:t>
            </a:r>
            <a:r>
              <a:rPr lang="en-US" dirty="0" smtClean="0"/>
              <a:t> &gt; 4 then </a:t>
            </a:r>
            <a:r>
              <a:rPr lang="en-US" i="1" dirty="0" smtClean="0"/>
              <a:t>x</a:t>
            </a:r>
            <a:r>
              <a:rPr lang="en-US" dirty="0" smtClean="0"/>
              <a:t> &gt; 2.</a:t>
            </a:r>
            <a:br>
              <a:rPr lang="en-US" dirty="0" smtClean="0"/>
            </a:br>
            <a:r>
              <a:rPr lang="en-US" i="1" dirty="0" smtClean="0"/>
              <a:t>Or: </a:t>
            </a:r>
            <a:r>
              <a:rPr lang="en-US" dirty="0" smtClean="0"/>
              <a:t>If the square of a real number is greater </a:t>
            </a:r>
            <a:br>
              <a:rPr lang="en-US" dirty="0" smtClean="0"/>
            </a:br>
            <a:r>
              <a:rPr lang="en-US" dirty="0" smtClean="0"/>
              <a:t>than 4, then the number is greater than 2.</a:t>
            </a:r>
          </a:p>
          <a:p>
            <a:pPr marL="0" indent="0">
              <a:buFontTx/>
              <a:buNone/>
              <a:tabLst>
                <a:tab pos="457200" algn="l"/>
                <a:tab pos="1371600" algn="l"/>
                <a:tab pos="1547813" algn="l"/>
              </a:tabLst>
              <a:defRPr/>
            </a:pPr>
            <a:endParaRPr lang="en-US" sz="2000" dirty="0" smtClean="0"/>
          </a:p>
          <a:p>
            <a:pPr marL="2117725" indent="-2117725">
              <a:buFontTx/>
              <a:buNone/>
              <a:tabLst>
                <a:tab pos="457200" algn="l"/>
                <a:tab pos="1371600" algn="l"/>
                <a:tab pos="1547813" algn="l"/>
              </a:tabLst>
              <a:defRPr/>
            </a:pPr>
            <a:r>
              <a:rPr lang="en-US" i="1" dirty="0" smtClean="0"/>
              <a:t>	      Inverse: </a:t>
            </a:r>
            <a:r>
              <a:rPr lang="en-US" dirty="0" smtClean="0"/>
              <a:t>∀</a:t>
            </a:r>
            <a:r>
              <a:rPr lang="en-US" i="1" dirty="0" smtClean="0"/>
              <a:t>x </a:t>
            </a:r>
            <a:r>
              <a:rPr lang="en-US" dirty="0" smtClean="0"/>
              <a:t>∈ </a:t>
            </a:r>
            <a:r>
              <a:rPr lang="en-US" b="1" dirty="0" smtClean="0"/>
              <a:t>R</a:t>
            </a:r>
            <a:r>
              <a:rPr lang="en-US" dirty="0" smtClean="0"/>
              <a:t>, if </a:t>
            </a:r>
            <a:r>
              <a:rPr lang="en-US" i="1" dirty="0" smtClean="0"/>
              <a:t>x </a:t>
            </a:r>
            <a:r>
              <a:rPr lang="en-US" dirty="0" smtClean="0"/>
              <a:t>≤ 2 then </a:t>
            </a:r>
            <a:r>
              <a:rPr lang="en-US" i="1" dirty="0" smtClean="0"/>
              <a:t>x</a:t>
            </a:r>
            <a:r>
              <a:rPr lang="en-US" baseline="30000" dirty="0" smtClean="0"/>
              <a:t>2</a:t>
            </a:r>
            <a:r>
              <a:rPr lang="en-US" dirty="0" smtClean="0"/>
              <a:t> ≤ 4.</a:t>
            </a:r>
            <a:br>
              <a:rPr lang="en-US" dirty="0" smtClean="0"/>
            </a:br>
            <a:r>
              <a:rPr lang="en-US" i="1" dirty="0" smtClean="0"/>
              <a:t>Or: </a:t>
            </a:r>
            <a:r>
              <a:rPr lang="en-US" dirty="0" smtClean="0"/>
              <a:t>If a real number is less than or equal to </a:t>
            </a:r>
            <a:br>
              <a:rPr lang="en-US" dirty="0" smtClean="0"/>
            </a:br>
            <a:r>
              <a:rPr lang="en-US" dirty="0" smtClean="0"/>
              <a:t>2, then the square of the number is less </a:t>
            </a:r>
            <a:br>
              <a:rPr lang="en-US" dirty="0" smtClean="0"/>
            </a:br>
            <a:r>
              <a:rPr lang="en-US" dirty="0" smtClean="0"/>
              <a:t>than or equal to 4.</a:t>
            </a:r>
          </a:p>
        </p:txBody>
      </p:sp>
      <p:sp>
        <p:nvSpPr>
          <p:cNvPr id="28676" name="Rectangle 7"/>
          <p:cNvSpPr>
            <a:spLocks noChangeArrowheads="1"/>
          </p:cNvSpPr>
          <p:nvPr/>
        </p:nvSpPr>
        <p:spPr bwMode="auto">
          <a:xfrm>
            <a:off x="8289925" y="84296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solidFill>
                  <a:schemeClr val="bg1"/>
                </a:solidFill>
              </a:rPr>
              <a:t>cont’d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animEffect transition="in" filter="fade">
                                      <p:cBhvr>
                                        <p:cTn id="7" dur="1000"/>
                                        <p:tgtEl>
                                          <p:spTgt spid="28675">
                                            <p:txEl>
                                              <p:pRg st="3" end="3"/>
                                            </p:txEl>
                                          </p:spTgt>
                                        </p:tgtEl>
                                      </p:cBhvr>
                                    </p:animEffect>
                                    <p:anim calcmode="lin" valueType="num">
                                      <p:cBhvr>
                                        <p:cTn id="8" dur="10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867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867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animEffect transition="in" filter="fade">
                                      <p:cBhvr>
                                        <p:cTn id="15" dur="1000"/>
                                        <p:tgtEl>
                                          <p:spTgt spid="28675">
                                            <p:txEl>
                                              <p:pRg st="5" end="5"/>
                                            </p:txEl>
                                          </p:spTgt>
                                        </p:tgtEl>
                                      </p:cBhvr>
                                    </p:animEffect>
                                    <p:anim calcmode="lin" valueType="num">
                                      <p:cBhvr>
                                        <p:cTn id="16" dur="10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8675">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867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317500" y="203200"/>
            <a:ext cx="8229600" cy="1143000"/>
          </a:xfrm>
        </p:spPr>
        <p:txBody>
          <a:bodyPr/>
          <a:lstStyle/>
          <a:p>
            <a:pPr eaLnBrk="1" hangingPunct="1"/>
            <a:r>
              <a:rPr lang="en-US" altLang="en-US" sz="3200" smtClean="0">
                <a:solidFill>
                  <a:schemeClr val="bg1"/>
                </a:solidFill>
              </a:rPr>
              <a:t>Necessary and Sufficient Conditions, Only If</a:t>
            </a:r>
          </a:p>
        </p:txBody>
      </p:sp>
      <p:sp>
        <p:nvSpPr>
          <p:cNvPr id="34819" name="Rectangle 3"/>
          <p:cNvSpPr>
            <a:spLocks noGrp="1" noChangeArrowheads="1"/>
          </p:cNvSpPr>
          <p:nvPr>
            <p:ph type="body" idx="4294967295"/>
          </p:nvPr>
        </p:nvSpPr>
        <p:spPr/>
        <p:txBody>
          <a:bodyPr/>
          <a:lstStyle/>
          <a:p>
            <a:pPr marL="0" indent="0">
              <a:buFontTx/>
              <a:buNone/>
            </a:pPr>
            <a:r>
              <a:rPr lang="en-US" altLang="en-US" smtClean="0"/>
              <a:t>The definitions of </a:t>
            </a:r>
            <a:r>
              <a:rPr lang="en-US" altLang="en-US" i="1" smtClean="0"/>
              <a:t>necessary, sufficient, </a:t>
            </a:r>
            <a:r>
              <a:rPr lang="en-US" altLang="en-US" smtClean="0"/>
              <a:t>and </a:t>
            </a:r>
            <a:r>
              <a:rPr lang="en-US" altLang="en-US" i="1" smtClean="0"/>
              <a:t>only if </a:t>
            </a:r>
            <a:r>
              <a:rPr lang="en-US" altLang="en-US" smtClean="0"/>
              <a:t>can also be extended to apply to universal conditional statements.</a:t>
            </a:r>
          </a:p>
        </p:txBody>
      </p:sp>
      <p:pic>
        <p:nvPicPr>
          <p:cNvPr id="3482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6563" y="2590800"/>
            <a:ext cx="8272462" cy="23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317500" y="203200"/>
            <a:ext cx="8229600" cy="1143000"/>
          </a:xfrm>
        </p:spPr>
        <p:txBody>
          <a:bodyPr/>
          <a:lstStyle/>
          <a:p>
            <a:pPr eaLnBrk="1" hangingPunct="1"/>
            <a:r>
              <a:rPr lang="en-US" altLang="en-US" sz="3200" smtClean="0">
                <a:solidFill>
                  <a:schemeClr val="bg1"/>
                </a:solidFill>
              </a:rPr>
              <a:t>Necessary and Sufficient Conditions, Only If</a:t>
            </a:r>
          </a:p>
        </p:txBody>
      </p:sp>
      <p:sp>
        <p:nvSpPr>
          <p:cNvPr id="34819" name="Rectangle 3"/>
          <p:cNvSpPr>
            <a:spLocks noGrp="1" noChangeArrowheads="1"/>
          </p:cNvSpPr>
          <p:nvPr>
            <p:ph type="body" idx="4294967295"/>
          </p:nvPr>
        </p:nvSpPr>
        <p:spPr/>
        <p:txBody>
          <a:bodyPr/>
          <a:lstStyle/>
          <a:p>
            <a:pPr marL="0" indent="0">
              <a:buFontTx/>
              <a:buNone/>
            </a:pPr>
            <a:r>
              <a:rPr lang="en-US" altLang="en-US" dirty="0" smtClean="0"/>
              <a:t>Being born in U.S. is a sufficient condition for being eligible for U.S. citizenship.</a:t>
            </a:r>
          </a:p>
          <a:p>
            <a:pPr marL="0" indent="0">
              <a:buNone/>
            </a:pPr>
            <a:r>
              <a:rPr lang="en-US" altLang="zh-CN" dirty="0"/>
              <a:t>∀ people </a:t>
            </a:r>
            <a:r>
              <a:rPr lang="en-US" altLang="zh-CN" i="1" dirty="0"/>
              <a:t>p</a:t>
            </a:r>
            <a:r>
              <a:rPr lang="en-US" altLang="zh-CN" dirty="0" smtClean="0"/>
              <a:t>, if </a:t>
            </a:r>
            <a:r>
              <a:rPr lang="en-US" altLang="zh-CN" i="1" dirty="0"/>
              <a:t>p</a:t>
            </a:r>
            <a:r>
              <a:rPr lang="en-US" altLang="zh-CN" dirty="0"/>
              <a:t> is </a:t>
            </a:r>
            <a:r>
              <a:rPr lang="en-US" altLang="en-US" dirty="0"/>
              <a:t>born in </a:t>
            </a:r>
            <a:r>
              <a:rPr lang="en-US" altLang="en-US" dirty="0" smtClean="0"/>
              <a:t>U.S, then </a:t>
            </a:r>
            <a:r>
              <a:rPr lang="en-US" altLang="en-US" i="1" dirty="0" smtClean="0"/>
              <a:t>p</a:t>
            </a:r>
            <a:r>
              <a:rPr lang="en-US" altLang="en-US" dirty="0" smtClean="0"/>
              <a:t> is eligible for U.S. citizenship.</a:t>
            </a:r>
            <a:endParaRPr lang="en-US" altLang="zh-CN" dirty="0"/>
          </a:p>
          <a:p>
            <a:pPr marL="0" indent="0">
              <a:buFontTx/>
              <a:buNone/>
            </a:pPr>
            <a:endParaRPr lang="en-US" altLang="en-US" dirty="0"/>
          </a:p>
          <a:p>
            <a:pPr marL="0" indent="0">
              <a:buFontTx/>
              <a:buNone/>
            </a:pPr>
            <a:r>
              <a:rPr lang="en-US" altLang="en-US" dirty="0" smtClean="0"/>
              <a:t>Being at least 18 years old is a necessary condition for being eligible to vote. </a:t>
            </a:r>
          </a:p>
          <a:p>
            <a:pPr marL="0" indent="0">
              <a:buFontTx/>
              <a:buNone/>
            </a:pPr>
            <a:r>
              <a:rPr lang="en-US" altLang="zh-CN" dirty="0" smtClean="0"/>
              <a:t>∀ people </a:t>
            </a:r>
            <a:r>
              <a:rPr lang="en-US" altLang="zh-CN" i="1" dirty="0" smtClean="0"/>
              <a:t>p</a:t>
            </a:r>
            <a:r>
              <a:rPr lang="en-US" altLang="zh-CN" dirty="0" smtClean="0"/>
              <a:t>, </a:t>
            </a:r>
            <a:r>
              <a:rPr lang="en-US" altLang="zh-CN" i="1" dirty="0" smtClean="0"/>
              <a:t>p</a:t>
            </a:r>
            <a:r>
              <a:rPr lang="en-US" altLang="zh-CN" dirty="0" smtClean="0"/>
              <a:t> is eligible to vote only if </a:t>
            </a:r>
            <a:r>
              <a:rPr lang="en-US" altLang="zh-CN" i="1" dirty="0" smtClean="0"/>
              <a:t>p</a:t>
            </a:r>
            <a:r>
              <a:rPr lang="en-US" altLang="zh-CN" dirty="0" smtClean="0"/>
              <a:t> is at least 18 years old.</a:t>
            </a:r>
          </a:p>
          <a:p>
            <a:pPr marL="0" indent="0">
              <a:buFontTx/>
              <a:buNone/>
            </a:pPr>
            <a:r>
              <a:rPr lang="en-US" altLang="zh-CN" dirty="0"/>
              <a:t>∀ people </a:t>
            </a:r>
            <a:r>
              <a:rPr lang="en-US" altLang="zh-CN" i="1" dirty="0"/>
              <a:t>p</a:t>
            </a:r>
            <a:r>
              <a:rPr lang="en-US" altLang="zh-CN" dirty="0" smtClean="0"/>
              <a:t>, if </a:t>
            </a:r>
            <a:r>
              <a:rPr lang="en-US" altLang="zh-CN" i="1" dirty="0" smtClean="0"/>
              <a:t>p </a:t>
            </a:r>
            <a:r>
              <a:rPr lang="en-US" altLang="zh-CN" dirty="0" smtClean="0"/>
              <a:t>is not at least 18 years old, then </a:t>
            </a:r>
            <a:r>
              <a:rPr lang="en-US" altLang="zh-CN" i="1" dirty="0" smtClean="0"/>
              <a:t>p</a:t>
            </a:r>
            <a:r>
              <a:rPr lang="en-US" altLang="zh-CN" dirty="0" smtClean="0"/>
              <a:t> is not eligible to vote.</a:t>
            </a:r>
          </a:p>
          <a:p>
            <a:pPr marL="0" indent="0">
              <a:buNone/>
            </a:pPr>
            <a:r>
              <a:rPr lang="en-US" altLang="zh-CN" dirty="0"/>
              <a:t>∀ people </a:t>
            </a:r>
            <a:r>
              <a:rPr lang="en-US" altLang="zh-CN" i="1" dirty="0"/>
              <a:t>p</a:t>
            </a:r>
            <a:r>
              <a:rPr lang="en-US" altLang="zh-CN" dirty="0"/>
              <a:t>, if </a:t>
            </a:r>
            <a:r>
              <a:rPr lang="en-US" altLang="zh-CN" i="1" dirty="0"/>
              <a:t>p </a:t>
            </a:r>
            <a:r>
              <a:rPr lang="en-US" altLang="zh-CN" dirty="0" smtClean="0"/>
              <a:t>is</a:t>
            </a:r>
            <a:r>
              <a:rPr lang="en-US" altLang="zh-CN" dirty="0"/>
              <a:t> eligible to </a:t>
            </a:r>
            <a:r>
              <a:rPr lang="en-US" altLang="zh-CN" dirty="0" smtClean="0"/>
              <a:t>vote, </a:t>
            </a:r>
            <a:r>
              <a:rPr lang="en-US" altLang="zh-CN" dirty="0"/>
              <a:t>then </a:t>
            </a:r>
            <a:r>
              <a:rPr lang="en-US" altLang="zh-CN" i="1" dirty="0"/>
              <a:t>p</a:t>
            </a:r>
            <a:r>
              <a:rPr lang="en-US" altLang="zh-CN" dirty="0"/>
              <a:t> is at least 18 years old</a:t>
            </a:r>
            <a:r>
              <a:rPr lang="en-US" altLang="zh-CN" dirty="0" smtClean="0"/>
              <a:t>.</a:t>
            </a:r>
            <a:endParaRPr lang="en-US" altLang="en-US" dirty="0"/>
          </a:p>
        </p:txBody>
      </p:sp>
    </p:spTree>
    <p:extLst>
      <p:ext uri="{BB962C8B-B14F-4D97-AF65-F5344CB8AC3E}">
        <p14:creationId xmlns:p14="http://schemas.microsoft.com/office/powerpoint/2010/main" val="2330058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fade">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Effect transition="in" filter="fade">
                                      <p:cBhvr>
                                        <p:cTn id="17" dur="500"/>
                                        <p:tgtEl>
                                          <p:spTgt spid="3481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819">
                                            <p:txEl>
                                              <p:pRg st="4" end="4"/>
                                            </p:txEl>
                                          </p:spTgt>
                                        </p:tgtEl>
                                        <p:attrNameLst>
                                          <p:attrName>style.visibility</p:attrName>
                                        </p:attrNameLst>
                                      </p:cBhvr>
                                      <p:to>
                                        <p:strVal val="visible"/>
                                      </p:to>
                                    </p:set>
                                    <p:animEffect transition="in" filter="fade">
                                      <p:cBhvr>
                                        <p:cTn id="22" dur="500"/>
                                        <p:tgtEl>
                                          <p:spTgt spid="3481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animEffect transition="in" filter="fade">
                                      <p:cBhvr>
                                        <p:cTn id="27" dur="500"/>
                                        <p:tgtEl>
                                          <p:spTgt spid="3481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4819">
                                            <p:txEl>
                                              <p:pRg st="6" end="6"/>
                                            </p:txEl>
                                          </p:spTgt>
                                        </p:tgtEl>
                                        <p:attrNameLst>
                                          <p:attrName>style.visibility</p:attrName>
                                        </p:attrNameLst>
                                      </p:cBhvr>
                                      <p:to>
                                        <p:strVal val="visible"/>
                                      </p:to>
                                    </p:set>
                                    <p:animEffect transition="in" filter="fade">
                                      <p:cBhvr>
                                        <p:cTn id="32" dur="500"/>
                                        <p:tgtEl>
                                          <p:spTgt spid="348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Negations of Quantified Statements</a:t>
            </a:r>
          </a:p>
        </p:txBody>
      </p:sp>
      <p:sp>
        <p:nvSpPr>
          <p:cNvPr id="5123" name="Rectangle 3"/>
          <p:cNvSpPr>
            <a:spLocks noGrp="1" noChangeArrowheads="1"/>
          </p:cNvSpPr>
          <p:nvPr>
            <p:ph type="body" idx="1"/>
          </p:nvPr>
        </p:nvSpPr>
        <p:spPr/>
        <p:txBody>
          <a:bodyPr/>
          <a:lstStyle/>
          <a:p>
            <a:pPr marL="0" indent="0">
              <a:buFontTx/>
              <a:buNone/>
            </a:pPr>
            <a:endParaRPr lang="en-US" altLang="en-US" dirty="0" smtClean="0"/>
          </a:p>
        </p:txBody>
      </p:sp>
      <p:pic>
        <p:nvPicPr>
          <p:cNvPr id="512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310" y="1325179"/>
            <a:ext cx="82550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957145"/>
            <a:ext cx="8299450"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17500" y="203200"/>
            <a:ext cx="8229600" cy="1143000"/>
          </a:xfrm>
        </p:spPr>
        <p:txBody>
          <a:bodyPr/>
          <a:lstStyle/>
          <a:p>
            <a:pPr eaLnBrk="1" hangingPunct="1"/>
            <a:r>
              <a:rPr lang="en-US" altLang="en-US" smtClean="0">
                <a:solidFill>
                  <a:schemeClr val="bg1"/>
                </a:solidFill>
              </a:rPr>
              <a:t>Negations of Quantified Statements</a:t>
            </a:r>
          </a:p>
        </p:txBody>
      </p:sp>
      <p:sp>
        <p:nvSpPr>
          <p:cNvPr id="6147" name="Rectangle 3"/>
          <p:cNvSpPr>
            <a:spLocks noGrp="1" noChangeArrowheads="1"/>
          </p:cNvSpPr>
          <p:nvPr>
            <p:ph type="body" idx="4294967295"/>
          </p:nvPr>
        </p:nvSpPr>
        <p:spPr/>
        <p:txBody>
          <a:bodyPr/>
          <a:lstStyle/>
          <a:p>
            <a:pPr marL="0" indent="0">
              <a:buFontTx/>
              <a:buNone/>
            </a:pPr>
            <a:r>
              <a:rPr lang="en-US" altLang="en-US" sz="2000" dirty="0" smtClean="0"/>
              <a:t>Thus</a:t>
            </a:r>
          </a:p>
          <a:p>
            <a:pPr marL="0" indent="0">
              <a:buFontTx/>
              <a:buNone/>
            </a:pPr>
            <a:endParaRPr lang="en-US" altLang="en-US" sz="2000" dirty="0" smtClean="0"/>
          </a:p>
          <a:p>
            <a:pPr marL="0" indent="0">
              <a:buFontTx/>
              <a:buNone/>
            </a:pPr>
            <a:r>
              <a:rPr lang="en-US" altLang="en-US" sz="2000" b="1" dirty="0" smtClean="0"/>
              <a:t>The negation of a universal statement (“all are”) is logically equivalent to an existential statement (“some are not” or “there is at least one that is not</a:t>
            </a:r>
            <a:r>
              <a:rPr lang="en-US" altLang="en-US" sz="2000" b="1" dirty="0" smtClean="0"/>
              <a:t>”).</a:t>
            </a:r>
          </a:p>
          <a:p>
            <a:pPr marL="0" indent="0">
              <a:buFontTx/>
              <a:buNone/>
            </a:pPr>
            <a:endParaRPr lang="en-US" altLang="en-US" sz="2000" b="1" dirty="0"/>
          </a:p>
          <a:p>
            <a:pPr marL="0" indent="0">
              <a:buNone/>
            </a:pPr>
            <a:r>
              <a:rPr lang="en-US" altLang="en-US" sz="2000" b="1" dirty="0"/>
              <a:t>The negation of an existential statement (“some are”) is logically equivalent to a universal statement (“none are” or “all are not”).</a:t>
            </a:r>
          </a:p>
          <a:p>
            <a:pPr marL="0" indent="0">
              <a:buFontTx/>
              <a:buNone/>
            </a:pPr>
            <a:endParaRPr lang="en-US" altLang="en-US" sz="2000" b="1" dirty="0" smtClean="0"/>
          </a:p>
          <a:p>
            <a:pPr marL="0" indent="0">
              <a:buFontTx/>
              <a:buNone/>
            </a:pPr>
            <a:r>
              <a:rPr lang="en-US" altLang="en-US" sz="2000" dirty="0" smtClean="0"/>
              <a:t>Note that when we speak of </a:t>
            </a:r>
            <a:r>
              <a:rPr lang="en-US" altLang="en-US" sz="2000" b="1" dirty="0" smtClean="0"/>
              <a:t>logical equivalence for quantified statements, </a:t>
            </a:r>
            <a:r>
              <a:rPr lang="en-US" altLang="en-US" sz="2000" dirty="0" smtClean="0"/>
              <a:t>we mean that the statements always have identical truth values no matter what predicates are substituted for the predicate symbols and no matter what sets are used for the domains of the predicate variables.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17500" y="203200"/>
            <a:ext cx="8229600" cy="1143000"/>
          </a:xfrm>
        </p:spPr>
        <p:txBody>
          <a:bodyPr/>
          <a:lstStyle/>
          <a:p>
            <a:pPr eaLnBrk="1" hangingPunct="1"/>
            <a:r>
              <a:rPr lang="en-US" altLang="en-US" sz="3000" smtClean="0">
                <a:solidFill>
                  <a:schemeClr val="bg1"/>
                </a:solidFill>
              </a:rPr>
              <a:t>Negations of Universal Conditional Statements</a:t>
            </a:r>
          </a:p>
        </p:txBody>
      </p:sp>
      <p:sp>
        <p:nvSpPr>
          <p:cNvPr id="12291" name="Rectangle 3"/>
          <p:cNvSpPr>
            <a:spLocks noGrp="1" noChangeArrowheads="1"/>
          </p:cNvSpPr>
          <p:nvPr>
            <p:ph type="body" idx="4294967295"/>
          </p:nvPr>
        </p:nvSpPr>
        <p:spPr/>
        <p:txBody>
          <a:bodyPr/>
          <a:lstStyle/>
          <a:p>
            <a:pPr marL="0" indent="0">
              <a:buFontTx/>
              <a:buNone/>
            </a:pPr>
            <a:r>
              <a:rPr lang="en-US" altLang="en-US" smtClean="0"/>
              <a:t>Negations of universal conditional statements are of special importance in mathematics. </a:t>
            </a:r>
          </a:p>
          <a:p>
            <a:pPr marL="0" indent="0">
              <a:buFontTx/>
              <a:buNone/>
            </a:pPr>
            <a:endParaRPr lang="en-US" altLang="en-US" smtClean="0"/>
          </a:p>
          <a:p>
            <a:pPr marL="0" indent="0">
              <a:buFontTx/>
              <a:buNone/>
            </a:pPr>
            <a:r>
              <a:rPr lang="en-US" altLang="en-US" smtClean="0"/>
              <a:t>The form of such negations can be derived from facts that have already been established. </a:t>
            </a:r>
          </a:p>
          <a:p>
            <a:pPr marL="0" indent="0">
              <a:buFontTx/>
              <a:buNone/>
            </a:pPr>
            <a:endParaRPr lang="en-US" altLang="en-US" smtClean="0"/>
          </a:p>
          <a:p>
            <a:pPr marL="0" indent="0">
              <a:buFontTx/>
              <a:buNone/>
            </a:pPr>
            <a:r>
              <a:rPr lang="en-US" altLang="en-US" smtClean="0"/>
              <a:t>By definition of the negation of a </a:t>
            </a:r>
            <a:r>
              <a:rPr lang="en-US" altLang="en-US" i="1" smtClean="0"/>
              <a:t>for all </a:t>
            </a:r>
            <a:r>
              <a:rPr lang="en-US" altLang="en-US" smtClean="0"/>
              <a:t>statement,</a:t>
            </a:r>
          </a:p>
          <a:p>
            <a:pPr marL="0" indent="0">
              <a:buFontTx/>
              <a:buNone/>
            </a:pPr>
            <a:endParaRPr lang="en-US" altLang="en-US" smtClean="0"/>
          </a:p>
          <a:p>
            <a:pPr marL="0" indent="0">
              <a:buFontTx/>
              <a:buNone/>
            </a:pPr>
            <a:endParaRPr lang="en-US" altLang="en-US" smtClean="0"/>
          </a:p>
          <a:p>
            <a:pPr marL="0" indent="0">
              <a:buFontTx/>
              <a:buNone/>
            </a:pPr>
            <a:r>
              <a:rPr lang="en-US" altLang="en-US" smtClean="0"/>
              <a:t>But the negation of an if-then statement is logically equivalent to an </a:t>
            </a:r>
            <a:r>
              <a:rPr lang="en-US" altLang="en-US" i="1" smtClean="0"/>
              <a:t>and </a:t>
            </a:r>
            <a:r>
              <a:rPr lang="en-US" altLang="en-US" smtClean="0"/>
              <a:t>statement. More precisely,</a:t>
            </a:r>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416425"/>
            <a:ext cx="8053388"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8450" y="6070600"/>
            <a:ext cx="709295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317500" y="203200"/>
            <a:ext cx="8229600" cy="1143000"/>
          </a:xfrm>
        </p:spPr>
        <p:txBody>
          <a:bodyPr/>
          <a:lstStyle/>
          <a:p>
            <a:pPr eaLnBrk="1" hangingPunct="1"/>
            <a:r>
              <a:rPr lang="en-US" altLang="en-US" sz="3000" smtClean="0">
                <a:solidFill>
                  <a:schemeClr val="bg1"/>
                </a:solidFill>
              </a:rPr>
              <a:t>Negations of Universal Conditional Statements</a:t>
            </a:r>
          </a:p>
        </p:txBody>
      </p:sp>
      <p:sp>
        <p:nvSpPr>
          <p:cNvPr id="13315" name="Rectangle 3"/>
          <p:cNvSpPr>
            <a:spLocks noGrp="1" noChangeArrowheads="1"/>
          </p:cNvSpPr>
          <p:nvPr>
            <p:ph type="body" idx="4294967295"/>
          </p:nvPr>
        </p:nvSpPr>
        <p:spPr/>
        <p:txBody>
          <a:bodyPr/>
          <a:lstStyle/>
          <a:p>
            <a:pPr marL="0" indent="0">
              <a:buFontTx/>
              <a:buNone/>
            </a:pPr>
            <a:r>
              <a:rPr lang="en-US" altLang="en-US" smtClean="0"/>
              <a:t>Substituting (3.2.2) into (3.2.1) gives</a:t>
            </a:r>
          </a:p>
          <a:p>
            <a:pPr marL="0" indent="0">
              <a:buFontTx/>
              <a:buNone/>
            </a:pPr>
            <a:endParaRPr lang="en-US" altLang="en-US" smtClean="0"/>
          </a:p>
          <a:p>
            <a:pPr marL="0" indent="0">
              <a:buFontTx/>
              <a:buNone/>
            </a:pPr>
            <a:endParaRPr lang="en-US" altLang="en-US" smtClean="0"/>
          </a:p>
          <a:p>
            <a:pPr marL="0" indent="0">
              <a:buFontTx/>
              <a:buNone/>
            </a:pPr>
            <a:r>
              <a:rPr lang="en-US" altLang="en-US" smtClean="0"/>
              <a:t>Written less symbolically, this becomes</a:t>
            </a:r>
          </a:p>
        </p:txBody>
      </p:sp>
      <p:pic>
        <p:nvPicPr>
          <p:cNvPr id="1331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713" y="2209800"/>
            <a:ext cx="71405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7038" y="3581400"/>
            <a:ext cx="8291512"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17500" y="203200"/>
            <a:ext cx="8229600" cy="1143000"/>
          </a:xfrm>
        </p:spPr>
        <p:txBody>
          <a:bodyPr/>
          <a:lstStyle/>
          <a:p>
            <a:pPr eaLnBrk="1" hangingPunct="1"/>
            <a:r>
              <a:rPr lang="en-US" altLang="en-US" sz="2500" smtClean="0">
                <a:solidFill>
                  <a:schemeClr val="bg1"/>
                </a:solidFill>
              </a:rPr>
              <a:t>Example 4 – </a:t>
            </a:r>
            <a:r>
              <a:rPr lang="en-US" altLang="en-US" sz="2500" i="1" smtClean="0">
                <a:solidFill>
                  <a:schemeClr val="bg1"/>
                </a:solidFill>
              </a:rPr>
              <a:t>Negating Universal Conditional Statements</a:t>
            </a:r>
          </a:p>
        </p:txBody>
      </p:sp>
      <p:sp>
        <p:nvSpPr>
          <p:cNvPr id="125955" name="Rectangle 3"/>
          <p:cNvSpPr>
            <a:spLocks noGrp="1" noChangeArrowheads="1"/>
          </p:cNvSpPr>
          <p:nvPr>
            <p:ph type="body" idx="4294967295"/>
          </p:nvPr>
        </p:nvSpPr>
        <p:spPr/>
        <p:txBody>
          <a:bodyPr/>
          <a:lstStyle/>
          <a:p>
            <a:pPr marL="0" indent="0">
              <a:buFontTx/>
              <a:buNone/>
              <a:tabLst>
                <a:tab pos="457200" algn="l"/>
                <a:tab pos="1371600" algn="l"/>
                <a:tab pos="1547813" algn="l"/>
              </a:tabLst>
            </a:pPr>
            <a:r>
              <a:rPr lang="en-US" altLang="en-US" dirty="0" smtClean="0"/>
              <a:t>Write a formal negation for statement (a) and an informal negation for statement (b).</a:t>
            </a:r>
          </a:p>
          <a:p>
            <a:pPr marL="0" indent="0">
              <a:buFontTx/>
              <a:buNone/>
              <a:tabLst>
                <a:tab pos="457200" algn="l"/>
                <a:tab pos="1371600" algn="l"/>
                <a:tab pos="1547813" algn="l"/>
              </a:tabLst>
            </a:pPr>
            <a:endParaRPr lang="en-US" altLang="en-US" dirty="0" smtClean="0"/>
          </a:p>
          <a:p>
            <a:pPr marL="0" indent="0">
              <a:buFontTx/>
              <a:buNone/>
              <a:tabLst>
                <a:tab pos="457200" algn="l"/>
                <a:tab pos="1371600" algn="l"/>
                <a:tab pos="1547813" algn="l"/>
              </a:tabLst>
            </a:pPr>
            <a:r>
              <a:rPr lang="en-US" altLang="en-US" b="1" dirty="0" smtClean="0"/>
              <a:t>a.</a:t>
            </a:r>
            <a:r>
              <a:rPr lang="en-US" altLang="en-US" dirty="0" smtClean="0"/>
              <a:t> ∀ </a:t>
            </a:r>
            <a:r>
              <a:rPr lang="en-US" altLang="en-US" dirty="0" smtClean="0"/>
              <a:t>people </a:t>
            </a:r>
            <a:r>
              <a:rPr lang="en-US" altLang="en-US" i="1" dirty="0" smtClean="0"/>
              <a:t>p</a:t>
            </a:r>
            <a:r>
              <a:rPr lang="en-US" altLang="en-US" dirty="0" smtClean="0"/>
              <a:t>, if </a:t>
            </a:r>
            <a:r>
              <a:rPr lang="en-US" altLang="en-US" i="1" dirty="0" smtClean="0"/>
              <a:t>p </a:t>
            </a:r>
            <a:r>
              <a:rPr lang="en-US" altLang="en-US" dirty="0" smtClean="0"/>
              <a:t>is blond then </a:t>
            </a:r>
            <a:r>
              <a:rPr lang="en-US" altLang="en-US" i="1" dirty="0" smtClean="0"/>
              <a:t>p </a:t>
            </a:r>
            <a:r>
              <a:rPr lang="en-US" altLang="en-US" dirty="0" smtClean="0"/>
              <a:t>has blue eyes</a:t>
            </a:r>
            <a:r>
              <a:rPr lang="en-US" altLang="en-US" dirty="0" smtClean="0"/>
              <a:t>.</a:t>
            </a:r>
            <a:endParaRPr lang="en-US" altLang="en-US" dirty="0"/>
          </a:p>
          <a:p>
            <a:pPr marL="0" indent="0">
              <a:buFontTx/>
              <a:buNone/>
              <a:tabLst>
                <a:tab pos="457200" algn="l"/>
                <a:tab pos="1371600" algn="l"/>
                <a:tab pos="1547813" algn="l"/>
              </a:tabLst>
            </a:pPr>
            <a:r>
              <a:rPr lang="en-US" altLang="en-US" dirty="0" smtClean="0"/>
              <a:t>    ∃ </a:t>
            </a:r>
            <a:r>
              <a:rPr lang="en-US" altLang="en-US" dirty="0"/>
              <a:t>a person </a:t>
            </a:r>
            <a:r>
              <a:rPr lang="en-US" altLang="en-US" i="1" dirty="0"/>
              <a:t>p </a:t>
            </a:r>
            <a:r>
              <a:rPr lang="en-US" altLang="en-US" dirty="0"/>
              <a:t>such that </a:t>
            </a:r>
            <a:r>
              <a:rPr lang="en-US" altLang="en-US" i="1" dirty="0"/>
              <a:t>p </a:t>
            </a:r>
            <a:r>
              <a:rPr lang="en-US" altLang="en-US" dirty="0"/>
              <a:t>is blond and </a:t>
            </a:r>
            <a:r>
              <a:rPr lang="en-US" altLang="en-US" i="1" dirty="0"/>
              <a:t>p </a:t>
            </a:r>
            <a:r>
              <a:rPr lang="en-US" altLang="en-US" dirty="0"/>
              <a:t>does not have</a:t>
            </a:r>
            <a:br>
              <a:rPr lang="en-US" altLang="en-US" dirty="0"/>
            </a:br>
            <a:r>
              <a:rPr lang="en-US" altLang="en-US" dirty="0"/>
              <a:t>     blue eyes.</a:t>
            </a:r>
          </a:p>
          <a:p>
            <a:pPr marL="0" indent="0">
              <a:buFontTx/>
              <a:buNone/>
              <a:tabLst>
                <a:tab pos="457200" algn="l"/>
                <a:tab pos="1371600" algn="l"/>
                <a:tab pos="1547813" algn="l"/>
              </a:tabLst>
            </a:pPr>
            <a:endParaRPr lang="en-US" altLang="en-US" dirty="0" smtClean="0"/>
          </a:p>
          <a:p>
            <a:pPr marL="0" indent="0">
              <a:buNone/>
              <a:tabLst>
                <a:tab pos="457200" algn="l"/>
                <a:tab pos="1371600" algn="l"/>
                <a:tab pos="1547813" algn="l"/>
              </a:tabLst>
            </a:pPr>
            <a:r>
              <a:rPr lang="en-US" altLang="en-US" b="1" dirty="0" smtClean="0"/>
              <a:t>b.</a:t>
            </a:r>
            <a:r>
              <a:rPr lang="en-US" altLang="en-US" dirty="0" smtClean="0"/>
              <a:t> If a computer program has more than 100,000 lines,</a:t>
            </a:r>
            <a:br>
              <a:rPr lang="en-US" altLang="en-US" dirty="0" smtClean="0"/>
            </a:br>
            <a:r>
              <a:rPr lang="en-US" altLang="en-US" dirty="0" smtClean="0"/>
              <a:t>    then it contains a </a:t>
            </a:r>
            <a:r>
              <a:rPr lang="en-US" altLang="en-US" dirty="0" smtClean="0"/>
              <a:t>bug</a:t>
            </a:r>
            <a:r>
              <a:rPr lang="en-US" altLang="en-US" dirty="0" smtClean="0"/>
              <a:t>.</a:t>
            </a:r>
            <a:endParaRPr lang="en-US" altLang="en-US" dirty="0"/>
          </a:p>
          <a:p>
            <a:pPr marL="0" indent="0">
              <a:buNone/>
              <a:tabLst>
                <a:tab pos="457200" algn="l"/>
                <a:tab pos="1371600" algn="l"/>
                <a:tab pos="1547813" algn="l"/>
              </a:tabLst>
            </a:pPr>
            <a:r>
              <a:rPr lang="en-US" altLang="en-US" dirty="0" smtClean="0"/>
              <a:t>    There is at least one </a:t>
            </a:r>
            <a:r>
              <a:rPr lang="en-US" altLang="en-US" dirty="0"/>
              <a:t>computer program that has more</a:t>
            </a:r>
            <a:br>
              <a:rPr lang="en-US" altLang="en-US" dirty="0"/>
            </a:br>
            <a:r>
              <a:rPr lang="en-US" altLang="en-US" dirty="0"/>
              <a:t>     than 100,000 lines and does not contain a bug.</a:t>
            </a:r>
          </a:p>
          <a:p>
            <a:pPr marL="0" indent="0">
              <a:buFontTx/>
              <a:buNone/>
              <a:tabLst>
                <a:tab pos="457200" algn="l"/>
                <a:tab pos="1371600" algn="l"/>
                <a:tab pos="1547813" algn="l"/>
              </a:tabLst>
            </a:pPr>
            <a:endParaRPr lang="en-US" altLang="en-US" dirty="0" smtClean="0"/>
          </a:p>
          <a:p>
            <a:pPr marL="0" indent="0">
              <a:buFontTx/>
              <a:buNone/>
              <a:tabLst>
                <a:tab pos="457200" algn="l"/>
                <a:tab pos="1371600" algn="l"/>
                <a:tab pos="1547813" algn="l"/>
              </a:tabLst>
            </a:pPr>
            <a:endParaRPr lang="en-US" altLang="en-US" dirty="0" smtClean="0"/>
          </a:p>
          <a:p>
            <a:pPr marL="0" indent="0" eaLnBrk="1" hangingPunct="1">
              <a:buFontTx/>
              <a:buNone/>
              <a:tabLst>
                <a:tab pos="457200" algn="l"/>
                <a:tab pos="1371600" algn="l"/>
                <a:tab pos="1547813" algn="l"/>
              </a:tabLst>
            </a:pPr>
            <a:r>
              <a:rPr lang="en-US" altLang="en-US" dirty="0" smtClean="0">
                <a:solidFill>
                  <a:srgbClr val="00ADEE"/>
                </a:solidFill>
              </a:rPr>
              <a:t/>
            </a:r>
            <a:br>
              <a:rPr lang="en-US" altLang="en-US" dirty="0" smtClean="0">
                <a:solidFill>
                  <a:srgbClr val="00ADEE"/>
                </a:solidFill>
              </a:rPr>
            </a:b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955">
                                            <p:txEl>
                                              <p:pRg st="3" end="3"/>
                                            </p:txEl>
                                          </p:spTgt>
                                        </p:tgtEl>
                                        <p:attrNameLst>
                                          <p:attrName>style.visibility</p:attrName>
                                        </p:attrNameLst>
                                      </p:cBhvr>
                                      <p:to>
                                        <p:strVal val="visible"/>
                                      </p:to>
                                    </p:set>
                                    <p:animEffect transition="in" filter="fade">
                                      <p:cBhvr>
                                        <p:cTn id="7" dur="500"/>
                                        <p:tgtEl>
                                          <p:spTgt spid="1259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955">
                                            <p:txEl>
                                              <p:pRg st="6" end="6"/>
                                            </p:txEl>
                                          </p:spTgt>
                                        </p:tgtEl>
                                        <p:attrNameLst>
                                          <p:attrName>style.visibility</p:attrName>
                                        </p:attrNameLst>
                                      </p:cBhvr>
                                      <p:to>
                                        <p:strVal val="visible"/>
                                      </p:to>
                                    </p:set>
                                    <p:animEffect transition="in" filter="fade">
                                      <p:cBhvr>
                                        <p:cTn id="12" dur="500"/>
                                        <p:tgtEl>
                                          <p:spTgt spid="1259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317500" y="203200"/>
            <a:ext cx="8229600" cy="1143000"/>
          </a:xfrm>
        </p:spPr>
        <p:txBody>
          <a:bodyPr/>
          <a:lstStyle/>
          <a:p>
            <a:pPr eaLnBrk="1" hangingPunct="1"/>
            <a:r>
              <a:rPr lang="en-US" altLang="en-US" smtClean="0">
                <a:solidFill>
                  <a:schemeClr val="bg1"/>
                </a:solidFill>
              </a:rPr>
              <a:t>The Relation among ∀, ∃, ∧, and ∨</a:t>
            </a:r>
          </a:p>
        </p:txBody>
      </p:sp>
      <p:sp>
        <p:nvSpPr>
          <p:cNvPr id="17411" name="Rectangle 3"/>
          <p:cNvSpPr>
            <a:spLocks noGrp="1" noChangeArrowheads="1"/>
          </p:cNvSpPr>
          <p:nvPr>
            <p:ph type="body" idx="4294967295"/>
          </p:nvPr>
        </p:nvSpPr>
        <p:spPr/>
        <p:txBody>
          <a:bodyPr/>
          <a:lstStyle/>
          <a:p>
            <a:pPr marL="0" indent="0">
              <a:buFontTx/>
              <a:buNone/>
            </a:pPr>
            <a:r>
              <a:rPr lang="en-US" altLang="en-US" smtClean="0"/>
              <a:t>The negation of a </a:t>
            </a:r>
            <a:r>
              <a:rPr lang="en-US" altLang="en-US" i="1" smtClean="0"/>
              <a:t>for all </a:t>
            </a:r>
            <a:r>
              <a:rPr lang="en-US" altLang="en-US" smtClean="0"/>
              <a:t>statement is a </a:t>
            </a:r>
            <a:r>
              <a:rPr lang="en-US" altLang="en-US" i="1" smtClean="0"/>
              <a:t>there exists </a:t>
            </a:r>
            <a:r>
              <a:rPr lang="en-US" altLang="en-US" smtClean="0"/>
              <a:t>statement, and the negation of a </a:t>
            </a:r>
            <a:r>
              <a:rPr lang="en-US" altLang="en-US" i="1" smtClean="0"/>
              <a:t>there exists </a:t>
            </a:r>
            <a:r>
              <a:rPr lang="en-US" altLang="en-US" smtClean="0"/>
              <a:t>statement is a </a:t>
            </a:r>
            <a:r>
              <a:rPr lang="en-US" altLang="en-US" i="1" smtClean="0"/>
              <a:t>for all </a:t>
            </a:r>
            <a:r>
              <a:rPr lang="en-US" altLang="en-US" smtClean="0"/>
              <a:t>statement. </a:t>
            </a:r>
          </a:p>
          <a:p>
            <a:pPr marL="0" indent="0">
              <a:buFontTx/>
              <a:buNone/>
            </a:pPr>
            <a:endParaRPr lang="en-US" altLang="en-US" smtClean="0"/>
          </a:p>
          <a:p>
            <a:pPr marL="0" indent="0">
              <a:buFontTx/>
              <a:buNone/>
            </a:pPr>
            <a:r>
              <a:rPr lang="en-US" altLang="en-US" smtClean="0"/>
              <a:t>These facts are analogous to De Morgan’s laws, which state that the negation of an </a:t>
            </a:r>
            <a:r>
              <a:rPr lang="en-US" altLang="en-US" i="1" smtClean="0"/>
              <a:t>and </a:t>
            </a:r>
            <a:r>
              <a:rPr lang="en-US" altLang="en-US" smtClean="0"/>
              <a:t>statement is an </a:t>
            </a:r>
            <a:r>
              <a:rPr lang="en-US" altLang="en-US" i="1" smtClean="0"/>
              <a:t>or </a:t>
            </a:r>
            <a:r>
              <a:rPr lang="en-US" altLang="en-US" smtClean="0"/>
              <a:t>statement and that the negation of an </a:t>
            </a:r>
            <a:r>
              <a:rPr lang="en-US" altLang="en-US" i="1" smtClean="0"/>
              <a:t>or </a:t>
            </a:r>
            <a:r>
              <a:rPr lang="en-US" altLang="en-US" smtClean="0"/>
              <a:t>statement is an </a:t>
            </a:r>
            <a:r>
              <a:rPr lang="en-US" altLang="en-US" i="1" smtClean="0"/>
              <a:t>and </a:t>
            </a:r>
            <a:r>
              <a:rPr lang="en-US" altLang="en-US" smtClean="0"/>
              <a:t>statement. </a:t>
            </a:r>
          </a:p>
          <a:p>
            <a:pPr marL="0" indent="0">
              <a:buFontTx/>
              <a:buNone/>
            </a:pPr>
            <a:endParaRPr lang="en-US" altLang="en-US" smtClean="0"/>
          </a:p>
          <a:p>
            <a:pPr marL="0" indent="0">
              <a:buFontTx/>
              <a:buNone/>
            </a:pPr>
            <a:r>
              <a:rPr lang="en-US" altLang="en-US" smtClean="0"/>
              <a:t>This similarity is not accidental. In a sense, universal statements are generalizations of </a:t>
            </a:r>
            <a:r>
              <a:rPr lang="en-US" altLang="en-US" i="1" smtClean="0"/>
              <a:t>and </a:t>
            </a:r>
            <a:r>
              <a:rPr lang="en-US" altLang="en-US" smtClean="0"/>
              <a:t>statements, and existential statements are generalizations of </a:t>
            </a:r>
            <a:r>
              <a:rPr lang="en-US" altLang="en-US" i="1" smtClean="0"/>
              <a:t>or </a:t>
            </a:r>
            <a:r>
              <a:rPr lang="en-US" altLang="en-US" smtClean="0"/>
              <a:t>statements.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317500" y="203200"/>
            <a:ext cx="8229600" cy="1143000"/>
          </a:xfrm>
        </p:spPr>
        <p:txBody>
          <a:bodyPr/>
          <a:lstStyle/>
          <a:p>
            <a:pPr eaLnBrk="1" hangingPunct="1"/>
            <a:r>
              <a:rPr lang="en-US" altLang="en-US" smtClean="0">
                <a:solidFill>
                  <a:schemeClr val="bg1"/>
                </a:solidFill>
              </a:rPr>
              <a:t>The Relation among ∀, ∃, ∧, and ∨</a:t>
            </a:r>
          </a:p>
        </p:txBody>
      </p:sp>
      <p:sp>
        <p:nvSpPr>
          <p:cNvPr id="18435" name="Rectangle 3"/>
          <p:cNvSpPr>
            <a:spLocks noGrp="1" noChangeArrowheads="1"/>
          </p:cNvSpPr>
          <p:nvPr>
            <p:ph type="body" idx="4294967295"/>
          </p:nvPr>
        </p:nvSpPr>
        <p:spPr/>
        <p:txBody>
          <a:bodyPr/>
          <a:lstStyle/>
          <a:p>
            <a:pPr marL="0" indent="0">
              <a:buFontTx/>
              <a:buNone/>
            </a:pPr>
            <a:r>
              <a:rPr lang="en-US" altLang="en-US" smtClean="0"/>
              <a:t>If </a:t>
            </a:r>
            <a:r>
              <a:rPr lang="en-US" altLang="en-US" i="1" smtClean="0"/>
              <a:t>Q</a:t>
            </a:r>
            <a:r>
              <a:rPr lang="en-US" altLang="en-US" smtClean="0"/>
              <a:t>(</a:t>
            </a:r>
            <a:r>
              <a:rPr lang="en-US" altLang="en-US" i="1" smtClean="0"/>
              <a:t>x</a:t>
            </a:r>
            <a:r>
              <a:rPr lang="en-US" altLang="en-US" smtClean="0"/>
              <a:t>)</a:t>
            </a:r>
            <a:r>
              <a:rPr lang="en-US" altLang="en-US" i="1" smtClean="0"/>
              <a:t> </a:t>
            </a:r>
            <a:r>
              <a:rPr lang="en-US" altLang="en-US" smtClean="0"/>
              <a:t>is a predicate and the domain </a:t>
            </a:r>
            <a:r>
              <a:rPr lang="en-US" altLang="en-US" i="1" smtClean="0"/>
              <a:t>D </a:t>
            </a:r>
            <a:r>
              <a:rPr lang="en-US" altLang="en-US" smtClean="0"/>
              <a:t>of </a:t>
            </a:r>
            <a:r>
              <a:rPr lang="en-US" altLang="en-US" i="1" smtClean="0"/>
              <a:t>x </a:t>
            </a:r>
            <a:r>
              <a:rPr lang="en-US" altLang="en-US" smtClean="0"/>
              <a:t>is the </a:t>
            </a:r>
            <a:br>
              <a:rPr lang="en-US" altLang="en-US" smtClean="0"/>
            </a:br>
            <a:r>
              <a:rPr lang="en-US" altLang="en-US" smtClean="0"/>
              <a:t>set {</a:t>
            </a:r>
            <a:r>
              <a:rPr lang="en-US" altLang="en-US" i="1" smtClean="0"/>
              <a:t>x</a:t>
            </a:r>
            <a:r>
              <a:rPr lang="en-US" altLang="en-US" baseline="-25000" smtClean="0"/>
              <a:t>1</a:t>
            </a:r>
            <a:r>
              <a:rPr lang="en-US" altLang="en-US" smtClean="0"/>
              <a:t>,</a:t>
            </a:r>
            <a:r>
              <a:rPr lang="en-US" altLang="en-US" i="1" smtClean="0"/>
              <a:t> x</a:t>
            </a:r>
            <a:r>
              <a:rPr lang="en-US" altLang="en-US" baseline="-25000" smtClean="0"/>
              <a:t>2</a:t>
            </a:r>
            <a:r>
              <a:rPr lang="en-US" altLang="en-US" smtClean="0"/>
              <a:t>,</a:t>
            </a:r>
            <a:r>
              <a:rPr lang="en-US" altLang="en-US" i="1" smtClean="0"/>
              <a:t> . . . </a:t>
            </a:r>
            <a:r>
              <a:rPr lang="en-US" altLang="en-US" smtClean="0"/>
              <a:t>,</a:t>
            </a:r>
            <a:r>
              <a:rPr lang="en-US" altLang="en-US" i="1" smtClean="0"/>
              <a:t> x</a:t>
            </a:r>
            <a:r>
              <a:rPr lang="en-US" altLang="en-US" i="1" baseline="-25000" smtClean="0"/>
              <a:t>n</a:t>
            </a:r>
            <a:r>
              <a:rPr lang="en-US" altLang="en-US" smtClean="0"/>
              <a:t>}, then the statements</a:t>
            </a:r>
          </a:p>
          <a:p>
            <a:pPr marL="0" indent="0">
              <a:buFontTx/>
              <a:buNone/>
            </a:pPr>
            <a:endParaRPr lang="en-US" altLang="en-US" smtClean="0"/>
          </a:p>
          <a:p>
            <a:pPr marL="0" indent="0">
              <a:buFontTx/>
              <a:buNone/>
            </a:pPr>
            <a:endParaRPr lang="en-US" altLang="en-US" smtClean="0"/>
          </a:p>
          <a:p>
            <a:pPr marL="0" indent="0">
              <a:buFontTx/>
              <a:buNone/>
            </a:pPr>
            <a:r>
              <a:rPr lang="en-US" altLang="en-US" smtClean="0"/>
              <a:t>and</a:t>
            </a:r>
          </a:p>
          <a:p>
            <a:pPr marL="0" indent="0">
              <a:buFontTx/>
              <a:buNone/>
            </a:pPr>
            <a:endParaRPr lang="en-US" altLang="en-US" smtClean="0"/>
          </a:p>
          <a:p>
            <a:pPr marL="0" indent="0">
              <a:buFontTx/>
              <a:buNone/>
            </a:pPr>
            <a:r>
              <a:rPr lang="en-US" altLang="en-US" smtClean="0"/>
              <a:t>are logically equivalent. </a:t>
            </a:r>
          </a:p>
          <a:p>
            <a:pPr marL="0" indent="0">
              <a:buFontTx/>
              <a:buNone/>
            </a:pPr>
            <a:endParaRPr lang="en-US" altLang="en-US" sz="1000" smtClean="0"/>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1088" y="2438400"/>
            <a:ext cx="1901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1763" y="3235325"/>
            <a:ext cx="38020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317500" y="203200"/>
            <a:ext cx="8229600" cy="1143000"/>
          </a:xfrm>
        </p:spPr>
        <p:txBody>
          <a:bodyPr/>
          <a:lstStyle/>
          <a:p>
            <a:pPr eaLnBrk="1" hangingPunct="1"/>
            <a:r>
              <a:rPr lang="en-US" altLang="en-US" smtClean="0">
                <a:solidFill>
                  <a:schemeClr val="bg1"/>
                </a:solidFill>
              </a:rPr>
              <a:t>The Relation among ∀, ∃, ∧, and ∨</a:t>
            </a:r>
          </a:p>
        </p:txBody>
      </p:sp>
      <p:sp>
        <p:nvSpPr>
          <p:cNvPr id="19459" name="Rectangle 3"/>
          <p:cNvSpPr>
            <a:spLocks noGrp="1" noChangeArrowheads="1"/>
          </p:cNvSpPr>
          <p:nvPr>
            <p:ph type="body" idx="4294967295"/>
          </p:nvPr>
        </p:nvSpPr>
        <p:spPr/>
        <p:txBody>
          <a:bodyPr/>
          <a:lstStyle/>
          <a:p>
            <a:pPr marL="0" indent="0">
              <a:buFontTx/>
              <a:buNone/>
            </a:pPr>
            <a:r>
              <a:rPr lang="en-US" altLang="en-US" smtClean="0"/>
              <a:t>Similarly, if </a:t>
            </a:r>
            <a:r>
              <a:rPr lang="en-US" altLang="en-US" i="1" smtClean="0"/>
              <a:t>Q</a:t>
            </a:r>
            <a:r>
              <a:rPr lang="en-US" altLang="en-US" smtClean="0"/>
              <a:t>(</a:t>
            </a:r>
            <a:r>
              <a:rPr lang="en-US" altLang="en-US" i="1" smtClean="0"/>
              <a:t>x</a:t>
            </a:r>
            <a:r>
              <a:rPr lang="en-US" altLang="en-US" smtClean="0"/>
              <a:t>)</a:t>
            </a:r>
            <a:r>
              <a:rPr lang="en-US" altLang="en-US" i="1" smtClean="0"/>
              <a:t> </a:t>
            </a:r>
            <a:r>
              <a:rPr lang="en-US" altLang="en-US" smtClean="0"/>
              <a:t>is a predicate and </a:t>
            </a:r>
            <a:r>
              <a:rPr lang="en-US" altLang="en-US" i="1" smtClean="0"/>
              <a:t>D </a:t>
            </a:r>
            <a:r>
              <a:rPr lang="en-US" altLang="en-US" smtClean="0"/>
              <a:t>= {</a:t>
            </a:r>
            <a:r>
              <a:rPr lang="en-US" altLang="en-US" i="1" smtClean="0"/>
              <a:t>x</a:t>
            </a:r>
            <a:r>
              <a:rPr lang="en-US" altLang="en-US" baseline="-25000" smtClean="0"/>
              <a:t>1</a:t>
            </a:r>
            <a:r>
              <a:rPr lang="en-US" altLang="en-US" smtClean="0"/>
              <a:t>,</a:t>
            </a:r>
            <a:r>
              <a:rPr lang="en-US" altLang="en-US" i="1" smtClean="0"/>
              <a:t> x</a:t>
            </a:r>
            <a:r>
              <a:rPr lang="en-US" altLang="en-US" baseline="-25000" smtClean="0"/>
              <a:t>2</a:t>
            </a:r>
            <a:r>
              <a:rPr lang="en-US" altLang="en-US" smtClean="0"/>
              <a:t>,</a:t>
            </a:r>
            <a:r>
              <a:rPr lang="en-US" altLang="en-US" i="1" smtClean="0"/>
              <a:t> . . . </a:t>
            </a:r>
            <a:r>
              <a:rPr lang="en-US" altLang="en-US" smtClean="0"/>
              <a:t>,</a:t>
            </a:r>
            <a:r>
              <a:rPr lang="en-US" altLang="en-US" i="1" smtClean="0"/>
              <a:t> x</a:t>
            </a:r>
            <a:r>
              <a:rPr lang="en-US" altLang="en-US" i="1" baseline="-25000" smtClean="0"/>
              <a:t>n</a:t>
            </a:r>
            <a:r>
              <a:rPr lang="en-US" altLang="en-US" smtClean="0"/>
              <a:t>}, then the statements</a:t>
            </a:r>
          </a:p>
          <a:p>
            <a:pPr marL="0" indent="0">
              <a:buFontTx/>
              <a:buNone/>
            </a:pPr>
            <a:endParaRPr lang="en-US" altLang="en-US" smtClean="0"/>
          </a:p>
          <a:p>
            <a:pPr marL="0" indent="0">
              <a:buFontTx/>
              <a:buNone/>
            </a:pPr>
            <a:endParaRPr lang="en-US" altLang="en-US" smtClean="0"/>
          </a:p>
          <a:p>
            <a:pPr marL="0" indent="0">
              <a:buFontTx/>
              <a:buNone/>
            </a:pPr>
            <a:r>
              <a:rPr lang="en-US" altLang="en-US" smtClean="0"/>
              <a:t>and </a:t>
            </a:r>
          </a:p>
          <a:p>
            <a:pPr marL="0" indent="0">
              <a:buFontTx/>
              <a:buNone/>
            </a:pPr>
            <a:endParaRPr lang="en-US" altLang="en-US" sz="1800" smtClean="0"/>
          </a:p>
          <a:p>
            <a:pPr marL="0" indent="0">
              <a:buFontTx/>
              <a:buNone/>
            </a:pPr>
            <a:r>
              <a:rPr lang="en-US" altLang="en-US" smtClean="0"/>
              <a:t>are logically equivalent.</a:t>
            </a:r>
          </a:p>
        </p:txBody>
      </p:sp>
      <p:pic>
        <p:nvPicPr>
          <p:cNvPr id="1946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6688" y="3175000"/>
            <a:ext cx="37306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0388" y="2339975"/>
            <a:ext cx="29432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1145</TotalTime>
  <Words>770</Words>
  <Application>Microsoft Office PowerPoint</Application>
  <PresentationFormat>全屏显示(4:3)</PresentationFormat>
  <Paragraphs>97</Paragraphs>
  <Slides>15</Slides>
  <Notes>0</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15</vt:i4>
      </vt:variant>
    </vt:vector>
  </HeadingPairs>
  <TitlesOfParts>
    <vt:vector size="18" baseType="lpstr">
      <vt:lpstr>Arial</vt:lpstr>
      <vt:lpstr>Symbol</vt:lpstr>
      <vt:lpstr>McKBAlgP8</vt:lpstr>
      <vt:lpstr>Negations of Quantified Statements</vt:lpstr>
      <vt:lpstr>Negations of Quantified Statements</vt:lpstr>
      <vt:lpstr>Negations of Quantified Statements</vt:lpstr>
      <vt:lpstr>Negations of Universal Conditional Statements</vt:lpstr>
      <vt:lpstr>Negations of Universal Conditional Statements</vt:lpstr>
      <vt:lpstr>Example 4 – Negating Universal Conditional Statements</vt:lpstr>
      <vt:lpstr>The Relation among ∀, ∃, ∧, and ∨</vt:lpstr>
      <vt:lpstr>The Relation among ∀, ∃, ∧, and ∨</vt:lpstr>
      <vt:lpstr>The Relation among ∀, ∃, ∧, and ∨</vt:lpstr>
      <vt:lpstr>Vacuous Truth of Universal Statements</vt:lpstr>
      <vt:lpstr>Variants of Universal Conditional Statements</vt:lpstr>
      <vt:lpstr>Example 5 – Contrapositive, Converse, and Inverse of a Universal Conditional Statement</vt:lpstr>
      <vt:lpstr>Example 5 – Solution</vt:lpstr>
      <vt:lpstr>Necessary and Sufficient Conditions, Only If</vt:lpstr>
      <vt:lpstr>Necessary and Sufficient Conditions, Only If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Kecheng Yang</cp:lastModifiedBy>
  <cp:revision>250</cp:revision>
  <dcterms:created xsi:type="dcterms:W3CDTF">2010-10-18T10:39:55Z</dcterms:created>
  <dcterms:modified xsi:type="dcterms:W3CDTF">2017-05-23T07:29:02Z</dcterms:modified>
</cp:coreProperties>
</file>