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24"/>
  </p:notesMasterIdLst>
  <p:handoutMasterIdLst>
    <p:handoutMasterId r:id="rId25"/>
  </p:handoutMasterIdLst>
  <p:sldIdLst>
    <p:sldId id="301" r:id="rId2"/>
    <p:sldId id="354" r:id="rId3"/>
    <p:sldId id="328" r:id="rId4"/>
    <p:sldId id="329" r:id="rId5"/>
    <p:sldId id="352" r:id="rId6"/>
    <p:sldId id="305" r:id="rId7"/>
    <p:sldId id="333" r:id="rId8"/>
    <p:sldId id="334" r:id="rId9"/>
    <p:sldId id="335" r:id="rId10"/>
    <p:sldId id="353" r:id="rId11"/>
    <p:sldId id="316" r:id="rId12"/>
    <p:sldId id="340" r:id="rId13"/>
    <p:sldId id="341" r:id="rId14"/>
    <p:sldId id="319" r:id="rId15"/>
    <p:sldId id="344" r:id="rId16"/>
    <p:sldId id="320" r:id="rId17"/>
    <p:sldId id="321" r:id="rId18"/>
    <p:sldId id="322" r:id="rId19"/>
    <p:sldId id="345" r:id="rId20"/>
    <p:sldId id="348" r:id="rId21"/>
    <p:sldId id="351" r:id="rId22"/>
    <p:sldId id="349" r:id="rId23"/>
  </p:sldIdLst>
  <p:sldSz cx="9144000" cy="6858000" type="screen4x3"/>
  <p:notesSz cx="6858000" cy="9144000"/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DB2B"/>
    <a:srgbClr val="00ADEE"/>
    <a:srgbClr val="16669E"/>
    <a:srgbClr val="E1332A"/>
    <a:srgbClr val="0D7295"/>
    <a:srgbClr val="C7EBFC"/>
    <a:srgbClr val="FFF8AA"/>
    <a:srgbClr val="9E0B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9139" autoAdjust="0"/>
  </p:normalViewPr>
  <p:slideViewPr>
    <p:cSldViewPr>
      <p:cViewPr varScale="1">
        <p:scale>
          <a:sx n="121" d="100"/>
          <a:sy n="121" d="100"/>
        </p:scale>
        <p:origin x="11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6F58B8D4-534E-4620-8495-D228A0AF77C2}" type="datetimeFigureOut">
              <a:rPr lang="en-US"/>
              <a:pPr>
                <a:defRPr/>
              </a:pPr>
              <a:t>5/23/2017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DA459E7-51B3-4FB0-A3C9-E1E9CE9754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9231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2F9CC0-DB2D-40EF-9F88-A33BFEAA3C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56020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1472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8550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4000" y="228600"/>
            <a:ext cx="2082800" cy="6489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228600"/>
            <a:ext cx="6096000" cy="6489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73542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203200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09136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84549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0316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90101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7053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36444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355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77648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7391400" y="6019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02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62088"/>
            <a:ext cx="8229600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8496300" y="63881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FB2EBBCD-897F-4015-A415-078A5014B77D}" type="slidenum">
              <a:rPr lang="en-US" altLang="en-US"/>
              <a:pPr eaLnBrk="1" hangingPunct="1">
                <a:spcBef>
                  <a:spcPct val="50000"/>
                </a:spcBef>
              </a:pPr>
              <a:t>‹#›</a:t>
            </a:fld>
            <a:endParaRPr lang="en-US" alt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304800" y="384175"/>
            <a:ext cx="8763000" cy="831850"/>
          </a:xfrm>
          <a:prstGeom prst="rect">
            <a:avLst/>
          </a:prstGeom>
          <a:solidFill>
            <a:srgbClr val="16669E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Diamond 12"/>
          <p:cNvSpPr/>
          <p:nvPr userDrawn="1"/>
        </p:nvSpPr>
        <p:spPr>
          <a:xfrm>
            <a:off x="12700" y="38100"/>
            <a:ext cx="609600" cy="609600"/>
          </a:xfrm>
          <a:prstGeom prst="diamond">
            <a:avLst/>
          </a:prstGeom>
          <a:solidFill>
            <a:srgbClr val="CBD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Diamond 13"/>
          <p:cNvSpPr/>
          <p:nvPr userDrawn="1"/>
        </p:nvSpPr>
        <p:spPr>
          <a:xfrm>
            <a:off x="127000" y="152400"/>
            <a:ext cx="381000" cy="381000"/>
          </a:xfrm>
          <a:prstGeom prst="diamond">
            <a:avLst/>
          </a:prstGeom>
          <a:solidFill>
            <a:srgbClr val="1666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>
          <a:solidFill>
            <a:srgbClr val="0073AE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rgbClr val="0073AE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Predicates and Quantified Statements 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dirty="0" smtClean="0"/>
              <a:t>In logic, predicates can be obtained by removing some or all of the nouns from a statement. For instance, </a:t>
            </a:r>
          </a:p>
          <a:p>
            <a:r>
              <a:rPr lang="en-US" altLang="en-US" dirty="0" smtClean="0"/>
              <a:t>let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 stand for “is a student at </a:t>
            </a:r>
            <a:r>
              <a:rPr lang="en-US" altLang="en-US" dirty="0" smtClean="0"/>
              <a:t>UNC”</a:t>
            </a:r>
            <a:endParaRPr lang="en-US" altLang="en-US" dirty="0" smtClean="0"/>
          </a:p>
          <a:p>
            <a:r>
              <a:rPr lang="en-US" altLang="en-US" dirty="0" smtClean="0"/>
              <a:t>let </a:t>
            </a:r>
            <a:r>
              <a:rPr lang="en-US" altLang="en-US" i="1" dirty="0" smtClean="0"/>
              <a:t>Q</a:t>
            </a:r>
            <a:r>
              <a:rPr lang="en-US" altLang="en-US" dirty="0" smtClean="0"/>
              <a:t> stand for “is a student at”</a:t>
            </a:r>
          </a:p>
          <a:p>
            <a:pPr marL="0" indent="0">
              <a:buNone/>
            </a:pPr>
            <a:r>
              <a:rPr lang="en-US" altLang="en-US" dirty="0" smtClean="0"/>
              <a:t>Then both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 and </a:t>
            </a:r>
            <a:r>
              <a:rPr lang="en-US" altLang="en-US" i="1" dirty="0" smtClean="0"/>
              <a:t>Q</a:t>
            </a:r>
            <a:r>
              <a:rPr lang="en-US" altLang="en-US" dirty="0" smtClean="0"/>
              <a:t> are </a:t>
            </a:r>
            <a:r>
              <a:rPr lang="en-US" altLang="en-US" i="1" dirty="0" smtClean="0"/>
              <a:t>predicate symbols</a:t>
            </a:r>
            <a:r>
              <a:rPr lang="en-US" altLang="en-US" dirty="0" smtClean="0"/>
              <a:t>.</a:t>
            </a:r>
          </a:p>
          <a:p>
            <a:pPr marL="0" indent="0">
              <a:buFontTx/>
              <a:buNone/>
            </a:pPr>
            <a:endParaRPr lang="en-US" altLang="en-US" dirty="0" smtClean="0"/>
          </a:p>
          <a:p>
            <a:pPr marL="0" indent="0">
              <a:buFontTx/>
              <a:buNone/>
            </a:pPr>
            <a:r>
              <a:rPr lang="en-US" altLang="en-US" dirty="0" smtClean="0"/>
              <a:t>The sentences “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is a student at </a:t>
            </a:r>
            <a:r>
              <a:rPr lang="en-US" altLang="en-US" dirty="0" smtClean="0"/>
              <a:t>UNC” </a:t>
            </a:r>
            <a:r>
              <a:rPr lang="en-US" altLang="en-US" dirty="0" smtClean="0"/>
              <a:t>and “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is a student at 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” are symbolized as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 and as </a:t>
            </a:r>
            <a:r>
              <a:rPr lang="en-US" altLang="en-US" i="1" dirty="0" smtClean="0"/>
              <a:t>Q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) respectively, where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and 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 are </a:t>
            </a:r>
            <a:r>
              <a:rPr lang="en-US" altLang="en-US" i="1" dirty="0" smtClean="0"/>
              <a:t>predicate variables</a:t>
            </a:r>
            <a:r>
              <a:rPr lang="en-US" altLang="en-US" dirty="0" smtClean="0"/>
              <a:t> that take values in appropriate sets. </a:t>
            </a:r>
          </a:p>
          <a:p>
            <a:pPr marL="0" indent="0">
              <a:buFontTx/>
              <a:buNone/>
            </a:pPr>
            <a:endParaRPr lang="en-US" altLang="en-US" sz="2000" dirty="0" smtClean="0"/>
          </a:p>
          <a:p>
            <a:pPr marL="0" indent="0">
              <a:buFontTx/>
              <a:buNone/>
            </a:pPr>
            <a:r>
              <a:rPr lang="en-US" altLang="en-US" dirty="0" smtClean="0"/>
              <a:t>When concrete values are substituted in place of predicate variables, a statement results.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500" smtClean="0"/>
              <a:t>Example 4 – </a:t>
            </a:r>
            <a:r>
              <a:rPr lang="en-US" altLang="en-US" sz="2500" i="1" smtClean="0"/>
              <a:t>Truth and Falsity of Existential Statements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b="1" dirty="0" smtClean="0"/>
              <a:t>b.</a:t>
            </a:r>
            <a:r>
              <a:rPr lang="en-US" altLang="en-US" dirty="0" smtClean="0"/>
              <a:t> Let </a:t>
            </a:r>
            <a:r>
              <a:rPr lang="en-US" altLang="en-US" i="1" dirty="0" smtClean="0"/>
              <a:t>E </a:t>
            </a:r>
            <a:r>
              <a:rPr lang="en-US" altLang="en-US" dirty="0" smtClean="0"/>
              <a:t>= {5, 6, 7, 8} and consider the statement</a:t>
            </a:r>
          </a:p>
          <a:p>
            <a:pPr marL="457200" indent="-45720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457200" indent="-457200" algn="ctr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∃</a:t>
            </a:r>
            <a:r>
              <a:rPr lang="en-US" altLang="en-US" i="1" dirty="0" smtClean="0"/>
              <a:t>m</a:t>
            </a:r>
            <a:r>
              <a:rPr lang="en-US" altLang="en-US" dirty="0" smtClean="0"/>
              <a:t> ∈ </a:t>
            </a:r>
            <a:r>
              <a:rPr lang="en-US" altLang="en-US" i="1" dirty="0" smtClean="0"/>
              <a:t>E</a:t>
            </a:r>
            <a:r>
              <a:rPr lang="en-US" altLang="en-US" dirty="0" smtClean="0"/>
              <a:t> such that </a:t>
            </a:r>
            <a:r>
              <a:rPr lang="en-US" altLang="en-US" i="1" dirty="0" smtClean="0"/>
              <a:t>m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 = </a:t>
            </a:r>
            <a:r>
              <a:rPr lang="en-US" altLang="en-US" i="1" dirty="0" smtClean="0"/>
              <a:t>m</a:t>
            </a:r>
            <a:r>
              <a:rPr lang="en-US" altLang="en-US" dirty="0" smtClean="0"/>
              <a:t>.</a:t>
            </a:r>
          </a:p>
          <a:p>
            <a:pPr marL="457200" indent="-457200" algn="ctr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457200" indent="-45720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    Show that this statement is false.</a:t>
            </a:r>
          </a:p>
        </p:txBody>
      </p:sp>
      <p:sp>
        <p:nvSpPr>
          <p:cNvPr id="2" name="Rectangle 1"/>
          <p:cNvSpPr/>
          <p:nvPr/>
        </p:nvSpPr>
        <p:spPr>
          <a:xfrm>
            <a:off x="762000" y="4191000"/>
            <a:ext cx="6248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6875" indent="-396875" eaLnBrk="1" hangingPunct="1">
              <a:buFontTx/>
              <a:buNone/>
              <a:tabLst>
                <a:tab pos="1371600" algn="l"/>
                <a:tab pos="1547813" algn="l"/>
              </a:tabLst>
              <a:defRPr/>
            </a:pPr>
            <a:r>
              <a:rPr lang="en-US" sz="2400" dirty="0" smtClean="0"/>
              <a:t>Solution: Note </a:t>
            </a:r>
            <a:r>
              <a:rPr lang="en-US" sz="2400" dirty="0"/>
              <a:t>that </a:t>
            </a:r>
            <a:r>
              <a:rPr lang="en-US" sz="2400" i="1" dirty="0"/>
              <a:t>m</a:t>
            </a:r>
            <a:r>
              <a:rPr lang="en-US" sz="2400" baseline="30000" dirty="0"/>
              <a:t>2</a:t>
            </a:r>
            <a:r>
              <a:rPr lang="en-US" sz="2400" i="1" dirty="0"/>
              <a:t> </a:t>
            </a:r>
            <a:r>
              <a:rPr lang="en-US" sz="2400" dirty="0"/>
              <a:t>=</a:t>
            </a:r>
            <a:r>
              <a:rPr lang="en-US" sz="2400" i="1" dirty="0"/>
              <a:t> m </a:t>
            </a:r>
            <a:r>
              <a:rPr lang="en-US" sz="2400" dirty="0"/>
              <a:t>is not true for </a:t>
            </a:r>
            <a:r>
              <a:rPr lang="en-US" sz="2400" dirty="0" smtClean="0"/>
              <a:t>any integers </a:t>
            </a:r>
            <a:r>
              <a:rPr lang="en-US" sz="2400" i="1" dirty="0" smtClean="0"/>
              <a:t>m </a:t>
            </a:r>
            <a:r>
              <a:rPr lang="en-US" sz="2400" dirty="0"/>
              <a:t>from 5 through 8:</a:t>
            </a:r>
          </a:p>
          <a:p>
            <a:pPr marL="396875" indent="-396875" eaLnBrk="1" hangingPunct="1">
              <a:buFontTx/>
              <a:buNone/>
              <a:tabLst>
                <a:tab pos="1371600" algn="l"/>
                <a:tab pos="1547813" algn="l"/>
              </a:tabLst>
              <a:defRPr/>
            </a:pPr>
            <a:endParaRPr lang="en-US" sz="2400" dirty="0"/>
          </a:p>
          <a:p>
            <a:pPr marL="396875" indent="-396875" eaLnBrk="1" hangingPunct="1">
              <a:buFontTx/>
              <a:buNone/>
              <a:tabLst>
                <a:tab pos="1371600" algn="l"/>
                <a:tab pos="1547813" algn="l"/>
              </a:tabLst>
              <a:defRPr/>
            </a:pPr>
            <a:endParaRPr lang="en-US" sz="2400" dirty="0"/>
          </a:p>
          <a:p>
            <a:pPr marL="396875" indent="-396875" eaLnBrk="1" hangingPunct="1">
              <a:buFontTx/>
              <a:buNone/>
              <a:tabLst>
                <a:tab pos="1371600" algn="l"/>
                <a:tab pos="1547813" algn="l"/>
              </a:tabLst>
              <a:defRPr/>
            </a:pPr>
            <a:r>
              <a:rPr lang="en-US" sz="2400" dirty="0" smtClean="0"/>
              <a:t>Thus </a:t>
            </a:r>
            <a:r>
              <a:rPr lang="en-US" sz="2400" dirty="0"/>
              <a:t>“∃</a:t>
            </a:r>
            <a:r>
              <a:rPr lang="en-US" sz="2400" i="1" dirty="0"/>
              <a:t>m</a:t>
            </a:r>
            <a:r>
              <a:rPr lang="en-US" sz="2400" dirty="0"/>
              <a:t> ∈ </a:t>
            </a:r>
            <a:r>
              <a:rPr lang="en-US" sz="2400" i="1" dirty="0"/>
              <a:t>E</a:t>
            </a:r>
            <a:r>
              <a:rPr lang="en-US" sz="2400" dirty="0"/>
              <a:t> such that </a:t>
            </a:r>
            <a:r>
              <a:rPr lang="en-US" sz="2400" i="1" dirty="0"/>
              <a:t>m</a:t>
            </a:r>
            <a:r>
              <a:rPr lang="en-US" sz="2400" baseline="30000" dirty="0"/>
              <a:t>2</a:t>
            </a:r>
            <a:r>
              <a:rPr lang="en-US" sz="2400" dirty="0"/>
              <a:t> = </a:t>
            </a:r>
            <a:r>
              <a:rPr lang="en-US" sz="2400" i="1" dirty="0"/>
              <a:t>m</a:t>
            </a:r>
            <a:r>
              <a:rPr lang="en-US" sz="2400" dirty="0"/>
              <a:t>” is false.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393" y="5105400"/>
            <a:ext cx="7162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75958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Equivalent Forms of Universal and Existential Statements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dirty="0" smtClean="0"/>
              <a:t>Observe that the two statements “∀ real numbers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, if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is an integer then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is rational” and “∀ integers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is rational” mean the same thing. </a:t>
            </a:r>
          </a:p>
          <a:p>
            <a:pPr marL="0" indent="0">
              <a:buFontTx/>
              <a:buNone/>
            </a:pPr>
            <a:endParaRPr lang="en-US" altLang="en-US" dirty="0" smtClean="0"/>
          </a:p>
          <a:p>
            <a:pPr marL="0" indent="0">
              <a:buFontTx/>
              <a:buNone/>
            </a:pPr>
            <a:r>
              <a:rPr lang="en-US" altLang="en-US" dirty="0" smtClean="0"/>
              <a:t>Both have informal translations “All integers are rational.” In fact, a statement of the form</a:t>
            </a:r>
          </a:p>
          <a:p>
            <a:pPr marL="0" indent="0">
              <a:buFontTx/>
              <a:buNone/>
            </a:pPr>
            <a:endParaRPr lang="en-US" altLang="en-US" dirty="0" smtClean="0"/>
          </a:p>
          <a:p>
            <a:pPr marL="0" indent="0">
              <a:buFontTx/>
              <a:buNone/>
            </a:pPr>
            <a:endParaRPr lang="en-US" altLang="en-US" sz="1200" dirty="0" smtClean="0"/>
          </a:p>
          <a:p>
            <a:pPr marL="0" indent="0">
              <a:buFontTx/>
              <a:buNone/>
            </a:pPr>
            <a:r>
              <a:rPr lang="en-US" altLang="en-US" dirty="0" smtClean="0"/>
              <a:t>can always be rewritten in the form</a:t>
            </a:r>
          </a:p>
          <a:p>
            <a:pPr marL="0" indent="0">
              <a:buFontTx/>
              <a:buNone/>
            </a:pPr>
            <a:endParaRPr lang="en-US" altLang="en-US" dirty="0" smtClean="0"/>
          </a:p>
          <a:p>
            <a:pPr marL="0" indent="0">
              <a:buFontTx/>
              <a:buNone/>
            </a:pPr>
            <a:endParaRPr lang="en-US" altLang="en-US" sz="1500" dirty="0" smtClean="0"/>
          </a:p>
          <a:p>
            <a:pPr marL="0" indent="0">
              <a:buFontTx/>
              <a:buNone/>
            </a:pPr>
            <a:r>
              <a:rPr lang="en-US" altLang="en-US" dirty="0" smtClean="0"/>
              <a:t>by narrowing </a:t>
            </a:r>
            <a:r>
              <a:rPr lang="en-US" altLang="en-US" i="1" dirty="0" smtClean="0"/>
              <a:t>U</a:t>
            </a:r>
            <a:r>
              <a:rPr lang="en-US" altLang="en-US" dirty="0" smtClean="0"/>
              <a:t> to be the domain </a:t>
            </a:r>
            <a:r>
              <a:rPr lang="en-US" altLang="en-US" i="1" dirty="0" smtClean="0"/>
              <a:t>D</a:t>
            </a:r>
            <a:r>
              <a:rPr lang="en-US" altLang="en-US" dirty="0" smtClean="0"/>
              <a:t> consisting of all values of the variable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that make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 true.</a:t>
            </a:r>
          </a:p>
        </p:txBody>
      </p:sp>
      <p:pic>
        <p:nvPicPr>
          <p:cNvPr id="3174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025" y="3905250"/>
            <a:ext cx="34099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300" y="5132388"/>
            <a:ext cx="2057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Equivalent Forms of Universal and Existential Statements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dirty="0" smtClean="0"/>
              <a:t>Conversely, a statement of the form</a:t>
            </a:r>
          </a:p>
          <a:p>
            <a:pPr marL="0" indent="0">
              <a:buFontTx/>
              <a:buNone/>
            </a:pPr>
            <a:endParaRPr lang="en-US" altLang="en-US" dirty="0" smtClean="0"/>
          </a:p>
          <a:p>
            <a:pPr marL="0" indent="0">
              <a:buFontTx/>
              <a:buNone/>
            </a:pPr>
            <a:endParaRPr lang="en-US" altLang="en-US" dirty="0" smtClean="0"/>
          </a:p>
          <a:p>
            <a:pPr marL="0" indent="0">
              <a:buFontTx/>
              <a:buNone/>
            </a:pPr>
            <a:r>
              <a:rPr lang="en-US" altLang="en-US" dirty="0" smtClean="0"/>
              <a:t>can be rewritten as</a:t>
            </a:r>
          </a:p>
          <a:p>
            <a:pPr marL="0" indent="0">
              <a:buFontTx/>
              <a:buNone/>
            </a:pPr>
            <a:endParaRPr lang="en-US" altLang="en-US" dirty="0" smtClean="0"/>
          </a:p>
          <a:p>
            <a:pPr marL="0" indent="0">
              <a:buFontTx/>
              <a:buNone/>
            </a:pPr>
            <a:endParaRPr lang="en-US" altLang="en-US" dirty="0" smtClean="0"/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r>
              <a:rPr lang="en-US" altLang="en-US" dirty="0"/>
              <a:t>“∀ integers </a:t>
            </a:r>
            <a:r>
              <a:rPr lang="en-US" altLang="en-US" i="1" dirty="0"/>
              <a:t>x</a:t>
            </a:r>
            <a:r>
              <a:rPr lang="en-US" altLang="en-US" dirty="0"/>
              <a:t>, </a:t>
            </a:r>
            <a:r>
              <a:rPr lang="en-US" altLang="en-US" i="1" dirty="0"/>
              <a:t>x</a:t>
            </a:r>
            <a:r>
              <a:rPr lang="en-US" altLang="en-US" dirty="0"/>
              <a:t> is rational</a:t>
            </a:r>
            <a:r>
              <a:rPr lang="en-US" altLang="en-US" dirty="0" smtClean="0"/>
              <a:t>”</a:t>
            </a:r>
          </a:p>
          <a:p>
            <a:pPr marL="0" indent="0">
              <a:buFontTx/>
              <a:buNone/>
            </a:pPr>
            <a:r>
              <a:rPr lang="en-US" altLang="en-US" dirty="0"/>
              <a:t>“∀ real numbers </a:t>
            </a:r>
            <a:r>
              <a:rPr lang="en-US" altLang="en-US" i="1" dirty="0"/>
              <a:t>x</a:t>
            </a:r>
            <a:r>
              <a:rPr lang="en-US" altLang="en-US" dirty="0"/>
              <a:t>, if </a:t>
            </a:r>
            <a:r>
              <a:rPr lang="en-US" altLang="en-US" i="1" dirty="0"/>
              <a:t>x</a:t>
            </a:r>
            <a:r>
              <a:rPr lang="en-US" altLang="en-US" dirty="0"/>
              <a:t> is an integer then </a:t>
            </a:r>
            <a:r>
              <a:rPr lang="en-US" altLang="en-US" i="1" dirty="0"/>
              <a:t>x</a:t>
            </a:r>
            <a:r>
              <a:rPr lang="en-US" altLang="en-US" dirty="0"/>
              <a:t> is rational”</a:t>
            </a:r>
          </a:p>
          <a:p>
            <a:pPr marL="0" indent="0">
              <a:buFontTx/>
              <a:buNone/>
            </a:pPr>
            <a:endParaRPr lang="en-US" altLang="en-US" dirty="0"/>
          </a:p>
        </p:txBody>
      </p:sp>
      <p:pic>
        <p:nvPicPr>
          <p:cNvPr id="3277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963" y="2071688"/>
            <a:ext cx="187166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975" y="3429000"/>
            <a:ext cx="34480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Equivalent Forms of Universal and Existential Statements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dirty="0" smtClean="0"/>
              <a:t>Similarly, a statement of the form </a:t>
            </a:r>
          </a:p>
          <a:p>
            <a:pPr marL="0" indent="0">
              <a:buFontTx/>
              <a:buNone/>
            </a:pPr>
            <a:r>
              <a:rPr lang="en-US" altLang="en-US" dirty="0" smtClean="0"/>
              <a:t>		“∃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such that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 and </a:t>
            </a:r>
            <a:r>
              <a:rPr lang="en-US" altLang="en-US" i="1" dirty="0" smtClean="0"/>
              <a:t>Q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)” </a:t>
            </a:r>
          </a:p>
          <a:p>
            <a:pPr marL="0" indent="0">
              <a:buFontTx/>
              <a:buNone/>
            </a:pPr>
            <a:r>
              <a:rPr lang="en-US" altLang="en-US" dirty="0" smtClean="0"/>
              <a:t>can </a:t>
            </a:r>
            <a:r>
              <a:rPr lang="en-US" altLang="en-US" dirty="0" smtClean="0"/>
              <a:t>be rewritten as </a:t>
            </a:r>
          </a:p>
          <a:p>
            <a:pPr marL="0" indent="0">
              <a:buFontTx/>
              <a:buNone/>
            </a:pPr>
            <a:r>
              <a:rPr lang="en-US" altLang="en-US" dirty="0" smtClean="0"/>
              <a:t>		“∃</a:t>
            </a:r>
            <a:r>
              <a:rPr lang="en-US" altLang="en-US" i="1" dirty="0" smtClean="0"/>
              <a:t>x</a:t>
            </a:r>
            <a:r>
              <a:rPr lang="el-GR" altLang="en-US" dirty="0" smtClean="0">
                <a:sym typeface="Symbol" panose="05050102010706020507" pitchFamily="18" charset="2"/>
              </a:rPr>
              <a:t></a:t>
            </a:r>
            <a:r>
              <a:rPr lang="en-US" altLang="en-US" i="1" dirty="0" smtClean="0">
                <a:sym typeface="Symbol" panose="05050102010706020507" pitchFamily="18" charset="2"/>
              </a:rPr>
              <a:t> </a:t>
            </a:r>
            <a:r>
              <a:rPr lang="en-US" altLang="en-US" i="1" dirty="0" smtClean="0"/>
              <a:t>D</a:t>
            </a:r>
            <a:r>
              <a:rPr lang="en-US" altLang="en-US" dirty="0" smtClean="0"/>
              <a:t> such that </a:t>
            </a:r>
            <a:r>
              <a:rPr lang="en-US" altLang="en-US" i="1" dirty="0" smtClean="0"/>
              <a:t>Q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),” </a:t>
            </a:r>
          </a:p>
          <a:p>
            <a:pPr marL="0" indent="0">
              <a:buFontTx/>
              <a:buNone/>
            </a:pPr>
            <a:r>
              <a:rPr lang="en-US" altLang="en-US" dirty="0" smtClean="0"/>
              <a:t>where </a:t>
            </a:r>
            <a:r>
              <a:rPr lang="en-US" altLang="en-US" i="1" dirty="0" smtClean="0"/>
              <a:t>D</a:t>
            </a:r>
            <a:r>
              <a:rPr lang="en-US" altLang="en-US" dirty="0" smtClean="0"/>
              <a:t> is the set of all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for which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 is true</a:t>
            </a:r>
            <a:r>
              <a:rPr lang="en-US" altLang="en-US" dirty="0" smtClean="0"/>
              <a:t>.</a:t>
            </a:r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r>
              <a:rPr lang="en-US" altLang="en-US" dirty="0" smtClean="0"/>
              <a:t>“</a:t>
            </a:r>
            <a:r>
              <a:rPr lang="en-US" altLang="zh-CN" dirty="0"/>
              <a:t>∃</a:t>
            </a:r>
            <a:r>
              <a:rPr lang="en-US" altLang="zh-CN" i="1" dirty="0"/>
              <a:t>n</a:t>
            </a:r>
            <a:r>
              <a:rPr lang="en-US" altLang="zh-CN" dirty="0"/>
              <a:t> such that </a:t>
            </a:r>
            <a:r>
              <a:rPr lang="en-US" altLang="zh-CN" i="1" dirty="0" smtClean="0"/>
              <a:t>n </a:t>
            </a:r>
            <a:r>
              <a:rPr lang="en-US" altLang="zh-CN" dirty="0" smtClean="0"/>
              <a:t>is a student at UNC and </a:t>
            </a:r>
            <a:r>
              <a:rPr lang="en-US" altLang="zh-CN" i="1" dirty="0" smtClean="0"/>
              <a:t>n</a:t>
            </a:r>
            <a:r>
              <a:rPr lang="en-US" altLang="zh-CN" dirty="0" smtClean="0"/>
              <a:t> is under 18</a:t>
            </a:r>
            <a:r>
              <a:rPr lang="en-US" altLang="en-US" dirty="0" smtClean="0"/>
              <a:t>”</a:t>
            </a:r>
          </a:p>
          <a:p>
            <a:pPr marL="0" indent="0">
              <a:buNone/>
            </a:pPr>
            <a:r>
              <a:rPr lang="en-US" altLang="en-US" dirty="0"/>
              <a:t>“</a:t>
            </a:r>
            <a:r>
              <a:rPr lang="en-US" altLang="zh-CN" dirty="0"/>
              <a:t>∃</a:t>
            </a:r>
            <a:r>
              <a:rPr lang="en-US" altLang="zh-CN" i="1" dirty="0" smtClean="0"/>
              <a:t>n</a:t>
            </a:r>
            <a:r>
              <a:rPr lang="el-GR" altLang="en-US" dirty="0">
                <a:sym typeface="Symbol" panose="05050102010706020507" pitchFamily="18" charset="2"/>
              </a:rPr>
              <a:t> </a:t>
            </a:r>
            <a:r>
              <a:rPr lang="el-GR" altLang="en-US" dirty="0" smtClean="0">
                <a:sym typeface="Symbol" panose="05050102010706020507" pitchFamily="18" charset="2"/>
              </a:rPr>
              <a:t>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i="1" dirty="0"/>
              <a:t>D</a:t>
            </a:r>
            <a:r>
              <a:rPr lang="en-US" altLang="zh-CN" dirty="0" smtClean="0"/>
              <a:t> </a:t>
            </a:r>
            <a:r>
              <a:rPr lang="en-US" altLang="zh-CN" dirty="0"/>
              <a:t>such that </a:t>
            </a:r>
            <a:r>
              <a:rPr lang="en-US" altLang="zh-CN" i="1" dirty="0" smtClean="0"/>
              <a:t>n</a:t>
            </a:r>
            <a:r>
              <a:rPr lang="en-US" altLang="zh-CN" dirty="0" smtClean="0"/>
              <a:t> </a:t>
            </a:r>
            <a:r>
              <a:rPr lang="en-US" altLang="zh-CN" dirty="0"/>
              <a:t>is under 18</a:t>
            </a:r>
            <a:r>
              <a:rPr lang="en-US" altLang="en-US" dirty="0" smtClean="0"/>
              <a:t>”</a:t>
            </a:r>
          </a:p>
          <a:p>
            <a:pPr marL="0" indent="0"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where </a:t>
            </a:r>
            <a:r>
              <a:rPr lang="en-US" altLang="en-US" i="1" dirty="0"/>
              <a:t>D</a:t>
            </a:r>
            <a:r>
              <a:rPr lang="en-US" altLang="en-US" dirty="0"/>
              <a:t> is the set of </a:t>
            </a:r>
            <a:r>
              <a:rPr lang="en-US" altLang="en-US" dirty="0" smtClean="0"/>
              <a:t>all UNC students.</a:t>
            </a:r>
            <a:endParaRPr lang="en-US" altLang="en-US" dirty="0"/>
          </a:p>
          <a:p>
            <a:pPr marL="0" indent="0">
              <a:buFontTx/>
              <a:buNone/>
            </a:pPr>
            <a:endParaRPr lang="en-US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Implicit Quantification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mtClean="0"/>
              <a:t>Mathematical writing contains many examples of implicitly quantified statements. Some occur, through the presence of the word </a:t>
            </a:r>
            <a:r>
              <a:rPr lang="en-US" altLang="en-US" i="1" smtClean="0"/>
              <a:t>a</a:t>
            </a:r>
            <a:r>
              <a:rPr lang="en-US" altLang="en-US" smtClean="0"/>
              <a:t> or </a:t>
            </a:r>
            <a:r>
              <a:rPr lang="en-US" altLang="en-US" i="1" smtClean="0"/>
              <a:t>an</a:t>
            </a:r>
            <a:r>
              <a:rPr lang="en-US" altLang="en-US" smtClean="0"/>
              <a:t>. Others occur in cases where the general context of a sentence supplies part of its meaning.</a:t>
            </a:r>
          </a:p>
          <a:p>
            <a:pPr marL="0" indent="0">
              <a:buFontTx/>
              <a:buNone/>
            </a:pPr>
            <a:endParaRPr lang="en-US" altLang="en-US" sz="1200" smtClean="0"/>
          </a:p>
          <a:p>
            <a:pPr marL="0" indent="0">
              <a:buFontTx/>
              <a:buNone/>
            </a:pPr>
            <a:r>
              <a:rPr lang="en-US" altLang="en-US" smtClean="0"/>
              <a:t>For example, in an algebra course in which the letter </a:t>
            </a:r>
            <a:r>
              <a:rPr lang="en-US" altLang="en-US" i="1" smtClean="0"/>
              <a:t>x</a:t>
            </a:r>
            <a:r>
              <a:rPr lang="en-US" altLang="en-US" smtClean="0"/>
              <a:t> is always used to indicate a real number, the predicate</a:t>
            </a:r>
          </a:p>
          <a:p>
            <a:pPr marL="0" indent="0" algn="ctr">
              <a:buFontTx/>
              <a:buNone/>
            </a:pPr>
            <a:endParaRPr lang="en-US" altLang="en-US" sz="1200" smtClean="0"/>
          </a:p>
          <a:p>
            <a:pPr marL="0" indent="0" algn="ctr">
              <a:buFontTx/>
              <a:buNone/>
            </a:pPr>
            <a:r>
              <a:rPr lang="en-US" altLang="en-US" smtClean="0"/>
              <a:t>If </a:t>
            </a:r>
            <a:r>
              <a:rPr lang="en-US" altLang="en-US" i="1" smtClean="0"/>
              <a:t>x</a:t>
            </a:r>
            <a:r>
              <a:rPr lang="en-US" altLang="en-US" smtClean="0"/>
              <a:t> &gt; 2 then </a:t>
            </a:r>
            <a:r>
              <a:rPr lang="en-US" altLang="en-US" i="1" smtClean="0"/>
              <a:t>x</a:t>
            </a:r>
            <a:r>
              <a:rPr lang="en-US" altLang="en-US" baseline="30000" smtClean="0"/>
              <a:t>2</a:t>
            </a:r>
            <a:r>
              <a:rPr lang="en-US" altLang="en-US" smtClean="0"/>
              <a:t> &gt; 4</a:t>
            </a:r>
          </a:p>
          <a:p>
            <a:pPr marL="0" indent="0" algn="ctr">
              <a:buFontTx/>
              <a:buNone/>
            </a:pPr>
            <a:endParaRPr lang="en-US" altLang="en-US" sz="1200" smtClean="0"/>
          </a:p>
          <a:p>
            <a:pPr marL="0" indent="0">
              <a:buFontTx/>
              <a:buNone/>
            </a:pPr>
            <a:r>
              <a:rPr lang="en-US" altLang="en-US" smtClean="0"/>
              <a:t>is interpreted to mean the same as the statement</a:t>
            </a:r>
          </a:p>
          <a:p>
            <a:pPr marL="0" indent="0" algn="ctr">
              <a:buFontTx/>
              <a:buNone/>
            </a:pPr>
            <a:endParaRPr lang="en-US" altLang="en-US" sz="1200" smtClean="0"/>
          </a:p>
          <a:p>
            <a:pPr marL="0" indent="0" algn="ctr">
              <a:buFontTx/>
              <a:buNone/>
            </a:pPr>
            <a:r>
              <a:rPr lang="en-US" altLang="en-US" smtClean="0"/>
              <a:t>∀ real numbers </a:t>
            </a:r>
            <a:r>
              <a:rPr lang="en-US" altLang="en-US" i="1" smtClean="0"/>
              <a:t>x</a:t>
            </a:r>
            <a:r>
              <a:rPr lang="en-US" altLang="en-US" smtClean="0"/>
              <a:t>, if </a:t>
            </a:r>
            <a:r>
              <a:rPr lang="en-US" altLang="en-US" i="1" smtClean="0"/>
              <a:t>x</a:t>
            </a:r>
            <a:r>
              <a:rPr lang="en-US" altLang="en-US" smtClean="0"/>
              <a:t> &gt; 2 then </a:t>
            </a:r>
            <a:r>
              <a:rPr lang="en-US" altLang="en-US" i="1" smtClean="0"/>
              <a:t>x</a:t>
            </a:r>
            <a:r>
              <a:rPr lang="en-US" altLang="en-US" baseline="30000" smtClean="0"/>
              <a:t>2</a:t>
            </a:r>
            <a:r>
              <a:rPr lang="en-US" altLang="en-US" smtClean="0"/>
              <a:t> &gt; 4.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Implicit Quantification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smtClean="0"/>
              <a:t>Mathematicians often use a double arrow to indicate implicit quantification symbolically.</a:t>
            </a:r>
          </a:p>
          <a:p>
            <a:pPr>
              <a:buFontTx/>
              <a:buNone/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r>
              <a:rPr lang="en-US" dirty="0" smtClean="0"/>
              <a:t>For instance, they might express the above statement as</a:t>
            </a:r>
          </a:p>
          <a:p>
            <a:pPr>
              <a:buFontTx/>
              <a:buNone/>
              <a:defRPr/>
            </a:pPr>
            <a:endParaRPr lang="en-US" sz="1200" i="1" dirty="0" smtClean="0"/>
          </a:p>
          <a:p>
            <a:pPr algn="ctr">
              <a:buFontTx/>
              <a:buNone/>
              <a:defRPr/>
            </a:pPr>
            <a:r>
              <a:rPr lang="en-US" i="1" dirty="0" smtClean="0"/>
              <a:t>x</a:t>
            </a:r>
            <a:r>
              <a:rPr lang="en-US" dirty="0" smtClean="0"/>
              <a:t> &gt; 2 ⇒ </a:t>
            </a:r>
            <a:r>
              <a:rPr lang="en-US" i="1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&gt; 4.</a:t>
            </a:r>
          </a:p>
        </p:txBody>
      </p:sp>
      <p:pic>
        <p:nvPicPr>
          <p:cNvPr id="3994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3962400"/>
            <a:ext cx="8331200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12 – </a:t>
            </a:r>
            <a:r>
              <a:rPr lang="en-US" altLang="en-US" i="1" smtClean="0"/>
              <a:t>Using ⇒ and ⇔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dirty="0" smtClean="0"/>
              <a:t>Let</a:t>
            </a:r>
          </a:p>
          <a:p>
            <a:pPr marL="457200" indent="-45720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i="1" dirty="0" smtClean="0"/>
              <a:t>			Q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be “</a:t>
            </a:r>
            <a:r>
              <a:rPr lang="en-US" i="1" dirty="0" smtClean="0"/>
              <a:t>n</a:t>
            </a:r>
            <a:r>
              <a:rPr lang="en-US" dirty="0" smtClean="0"/>
              <a:t> is a factor of 8,”</a:t>
            </a:r>
          </a:p>
          <a:p>
            <a:pPr marL="457200" indent="-45720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i="1" dirty="0" smtClean="0"/>
              <a:t>			R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be “</a:t>
            </a:r>
            <a:r>
              <a:rPr lang="en-US" i="1" dirty="0" smtClean="0"/>
              <a:t>n</a:t>
            </a:r>
            <a:r>
              <a:rPr lang="en-US" dirty="0" smtClean="0"/>
              <a:t> is a factor of 4,”</a:t>
            </a:r>
          </a:p>
          <a:p>
            <a:pPr marL="457200" indent="-45720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i="1" dirty="0" smtClean="0"/>
              <a:t>			S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be “</a:t>
            </a:r>
            <a:r>
              <a:rPr lang="en-US" i="1" dirty="0" smtClean="0"/>
              <a:t>n</a:t>
            </a:r>
            <a:r>
              <a:rPr lang="en-US" dirty="0" smtClean="0"/>
              <a:t> &lt; 5 and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sym typeface="Symbol"/>
              </a:rPr>
              <a:t></a:t>
            </a:r>
            <a:r>
              <a:rPr lang="en-US" dirty="0" smtClean="0"/>
              <a:t> 3,”</a:t>
            </a:r>
          </a:p>
          <a:p>
            <a:pPr marL="0" indent="0" eaLnBrk="1" hangingPunct="1">
              <a:lnSpc>
                <a:spcPct val="120000"/>
              </a:lnSpc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endParaRPr lang="en-US" sz="1200" dirty="0" smtClean="0"/>
          </a:p>
          <a:p>
            <a:pPr marL="0" indent="0" eaLnBrk="1" hangingPunct="1">
              <a:lnSpc>
                <a:spcPct val="120000"/>
              </a:lnSpc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dirty="0" smtClean="0"/>
              <a:t>and suppose the domain of </a:t>
            </a:r>
            <a:r>
              <a:rPr lang="en-US" i="1" dirty="0" smtClean="0"/>
              <a:t>n</a:t>
            </a:r>
            <a:r>
              <a:rPr lang="en-US" dirty="0" smtClean="0"/>
              <a:t> is </a:t>
            </a:r>
            <a:r>
              <a:rPr lang="en-US" b="1" dirty="0" smtClean="0"/>
              <a:t>Z</a:t>
            </a:r>
            <a:r>
              <a:rPr lang="en-US" baseline="30000" dirty="0" smtClean="0"/>
              <a:t>+</a:t>
            </a:r>
            <a:r>
              <a:rPr lang="en-US" dirty="0" smtClean="0"/>
              <a:t>, the set of positive integers. Use the ⇒ and ⇔ symbols to indicate true relationships among </a:t>
            </a:r>
            <a:r>
              <a:rPr lang="en-US" i="1" dirty="0" smtClean="0"/>
              <a:t>Q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), 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), and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).</a:t>
            </a:r>
          </a:p>
          <a:p>
            <a:pPr marL="0" indent="0" eaLnBrk="1" hangingPunct="1">
              <a:lnSpc>
                <a:spcPct val="120000"/>
              </a:lnSpc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12 – </a:t>
            </a:r>
            <a:r>
              <a:rPr lang="en-US" altLang="en-US" i="1" smtClean="0"/>
              <a:t>Solution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b="1" dirty="0" smtClean="0"/>
              <a:t>1.</a:t>
            </a:r>
            <a:r>
              <a:rPr lang="en-US" dirty="0" smtClean="0"/>
              <a:t> As noted in Example 2, the truth set of </a:t>
            </a:r>
            <a:r>
              <a:rPr lang="en-US" i="1" dirty="0" smtClean="0"/>
              <a:t>Q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is {1, 2, 4, 8}   </a:t>
            </a:r>
            <a:br>
              <a:rPr lang="en-US" dirty="0" smtClean="0"/>
            </a:br>
            <a:r>
              <a:rPr lang="en-US" dirty="0" smtClean="0"/>
              <a:t>    when the domain of</a:t>
            </a:r>
            <a:r>
              <a:rPr lang="en-US" i="1" dirty="0" smtClean="0"/>
              <a:t> n </a:t>
            </a:r>
            <a:r>
              <a:rPr lang="en-US" dirty="0" smtClean="0"/>
              <a:t>is</a:t>
            </a:r>
            <a:r>
              <a:rPr lang="en-US" b="1" dirty="0" smtClean="0"/>
              <a:t> Z</a:t>
            </a:r>
            <a:r>
              <a:rPr lang="en-US" baseline="30000" dirty="0" smtClean="0"/>
              <a:t>+</a:t>
            </a:r>
            <a:r>
              <a:rPr lang="en-US" dirty="0" smtClean="0"/>
              <a:t>. By similar reasoning the   </a:t>
            </a:r>
            <a:br>
              <a:rPr lang="en-US" dirty="0" smtClean="0"/>
            </a:br>
            <a:r>
              <a:rPr lang="en-US" dirty="0" smtClean="0"/>
              <a:t>    truth set of 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is {1, 2, 4}. </a:t>
            </a:r>
          </a:p>
          <a:p>
            <a:pPr marL="457200" indent="-45720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endParaRPr lang="en-US" dirty="0" smtClean="0"/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  <a:defRPr/>
            </a:pPr>
            <a:r>
              <a:rPr lang="en-US" dirty="0" smtClean="0"/>
              <a:t>    Thus it is true that every element in the truth set of 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</a:t>
            </a:r>
            <a:br>
              <a:rPr lang="en-US" dirty="0" smtClean="0"/>
            </a:br>
            <a:r>
              <a:rPr lang="en-US" dirty="0" smtClean="0"/>
              <a:t>    is in the truth set of </a:t>
            </a:r>
            <a:r>
              <a:rPr lang="en-US" i="1" dirty="0" smtClean="0"/>
              <a:t>Q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), or, equivalently, </a:t>
            </a:r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  <a:defRPr/>
            </a:pPr>
            <a:endParaRPr lang="en-US" sz="1200" dirty="0" smtClean="0"/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  <a:defRPr/>
            </a:pPr>
            <a:r>
              <a:rPr lang="en-US" dirty="0" smtClean="0"/>
              <a:t>	∀</a:t>
            </a:r>
            <a:r>
              <a:rPr lang="en-US" i="1" dirty="0" smtClean="0"/>
              <a:t>n</a:t>
            </a:r>
            <a:r>
              <a:rPr lang="en-US" dirty="0" smtClean="0"/>
              <a:t> in </a:t>
            </a:r>
            <a:r>
              <a:rPr lang="en-US" b="1" dirty="0" smtClean="0"/>
              <a:t>Z</a:t>
            </a:r>
            <a:r>
              <a:rPr lang="en-US" baseline="30000" dirty="0" smtClean="0"/>
              <a:t>+</a:t>
            </a:r>
            <a:r>
              <a:rPr lang="en-US" dirty="0" smtClean="0"/>
              <a:t>, 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→ </a:t>
            </a:r>
            <a:r>
              <a:rPr lang="en-US" i="1" dirty="0" smtClean="0"/>
              <a:t>Q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). </a:t>
            </a:r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  <a:defRPr/>
            </a:pPr>
            <a:endParaRPr lang="en-US" dirty="0" smtClean="0"/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  <a:defRPr/>
            </a:pPr>
            <a:r>
              <a:rPr lang="en-US" dirty="0" smtClean="0"/>
              <a:t>    So 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⇒ </a:t>
            </a:r>
            <a:r>
              <a:rPr lang="en-US" i="1" dirty="0" smtClean="0"/>
              <a:t>Q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), or, equivalently</a:t>
            </a:r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  <a:defRPr/>
            </a:pPr>
            <a:endParaRPr lang="en-US" sz="1200" dirty="0" smtClean="0"/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  <a:defRPr/>
            </a:pPr>
            <a:r>
              <a:rPr lang="en-US" dirty="0" smtClean="0"/>
              <a:t>	</a:t>
            </a:r>
            <a:r>
              <a:rPr lang="en-US" i="1" dirty="0" smtClean="0"/>
              <a:t>n</a:t>
            </a:r>
            <a:r>
              <a:rPr lang="en-US" dirty="0" smtClean="0"/>
              <a:t> is a factor of 4 ⇒ </a:t>
            </a:r>
            <a:r>
              <a:rPr lang="en-US" i="1" dirty="0" smtClean="0"/>
              <a:t>n</a:t>
            </a:r>
            <a:r>
              <a:rPr lang="en-US" dirty="0" smtClean="0"/>
              <a:t> is a factor of 8.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12 – </a:t>
            </a:r>
            <a:r>
              <a:rPr lang="en-US" altLang="en-US" i="1" smtClean="0"/>
              <a:t>Solution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b="1" smtClean="0"/>
              <a:t>2.</a:t>
            </a:r>
            <a:r>
              <a:rPr lang="en-US" altLang="en-US" smtClean="0"/>
              <a:t> The truth set of </a:t>
            </a:r>
            <a:r>
              <a:rPr lang="en-US" altLang="en-US" i="1" smtClean="0"/>
              <a:t>S</a:t>
            </a:r>
            <a:r>
              <a:rPr lang="en-US" altLang="en-US" smtClean="0"/>
              <a:t>(</a:t>
            </a:r>
            <a:r>
              <a:rPr lang="en-US" altLang="en-US" i="1" smtClean="0"/>
              <a:t>n</a:t>
            </a:r>
            <a:r>
              <a:rPr lang="en-US" altLang="en-US" smtClean="0"/>
              <a:t>) is {1, 2, 4}, which is identical to the  </a:t>
            </a:r>
            <a:br>
              <a:rPr lang="en-US" altLang="en-US" smtClean="0"/>
            </a:br>
            <a:r>
              <a:rPr lang="en-US" altLang="en-US" smtClean="0"/>
              <a:t>    truth set of </a:t>
            </a:r>
            <a:r>
              <a:rPr lang="en-US" altLang="en-US" i="1" smtClean="0"/>
              <a:t>R</a:t>
            </a:r>
            <a:r>
              <a:rPr lang="en-US" altLang="en-US" smtClean="0"/>
              <a:t>(</a:t>
            </a:r>
            <a:r>
              <a:rPr lang="en-US" altLang="en-US" i="1" smtClean="0"/>
              <a:t>n</a:t>
            </a:r>
            <a:r>
              <a:rPr lang="en-US" altLang="en-US" smtClean="0"/>
              <a:t>), or, equivalently, </a:t>
            </a:r>
          </a:p>
          <a:p>
            <a:pPr marL="0" indent="0">
              <a:buFontTx/>
              <a:buNone/>
            </a:pPr>
            <a:endParaRPr lang="en-US" altLang="en-US" sz="1200" smtClean="0"/>
          </a:p>
          <a:p>
            <a:pPr marL="0" indent="0">
              <a:buFontTx/>
              <a:buNone/>
            </a:pPr>
            <a:r>
              <a:rPr lang="en-US" altLang="en-US" smtClean="0"/>
              <a:t>		∀</a:t>
            </a:r>
            <a:r>
              <a:rPr lang="en-US" altLang="en-US" i="1" smtClean="0"/>
              <a:t>n</a:t>
            </a:r>
            <a:r>
              <a:rPr lang="en-US" altLang="en-US" smtClean="0"/>
              <a:t> in </a:t>
            </a:r>
            <a:r>
              <a:rPr lang="en-US" altLang="en-US" b="1" smtClean="0"/>
              <a:t>Z</a:t>
            </a:r>
            <a:r>
              <a:rPr lang="en-US" altLang="en-US" baseline="30000" smtClean="0"/>
              <a:t>+</a:t>
            </a:r>
            <a:r>
              <a:rPr lang="en-US" altLang="en-US" smtClean="0"/>
              <a:t>, </a:t>
            </a:r>
            <a:r>
              <a:rPr lang="en-US" altLang="en-US" i="1" smtClean="0"/>
              <a:t>R</a:t>
            </a:r>
            <a:r>
              <a:rPr lang="en-US" altLang="en-US" smtClean="0"/>
              <a:t>(</a:t>
            </a:r>
            <a:r>
              <a:rPr lang="en-US" altLang="en-US" i="1" smtClean="0"/>
              <a:t>n</a:t>
            </a:r>
            <a:r>
              <a:rPr lang="en-US" altLang="en-US" smtClean="0"/>
              <a:t>) ↔ </a:t>
            </a:r>
            <a:r>
              <a:rPr lang="en-US" altLang="en-US" i="1" smtClean="0"/>
              <a:t>S</a:t>
            </a:r>
            <a:r>
              <a:rPr lang="en-US" altLang="en-US" smtClean="0"/>
              <a:t>(</a:t>
            </a:r>
            <a:r>
              <a:rPr lang="en-US" altLang="en-US" i="1" smtClean="0"/>
              <a:t>n</a:t>
            </a:r>
            <a:r>
              <a:rPr lang="en-US" altLang="en-US" smtClean="0"/>
              <a:t>).      </a:t>
            </a:r>
          </a:p>
          <a:p>
            <a:pPr marL="0" indent="0">
              <a:buFontTx/>
              <a:buNone/>
            </a:pP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    So </a:t>
            </a:r>
            <a:r>
              <a:rPr lang="en-US" altLang="en-US" i="1" smtClean="0"/>
              <a:t>R</a:t>
            </a:r>
            <a:r>
              <a:rPr lang="en-US" altLang="en-US" smtClean="0"/>
              <a:t>(</a:t>
            </a:r>
            <a:r>
              <a:rPr lang="en-US" altLang="en-US" i="1" smtClean="0"/>
              <a:t>n</a:t>
            </a:r>
            <a:r>
              <a:rPr lang="en-US" altLang="en-US" smtClean="0"/>
              <a:t>) ⇔ </a:t>
            </a:r>
            <a:r>
              <a:rPr lang="en-US" altLang="en-US" i="1" smtClean="0"/>
              <a:t>S</a:t>
            </a:r>
            <a:r>
              <a:rPr lang="en-US" altLang="en-US" smtClean="0"/>
              <a:t>(</a:t>
            </a:r>
            <a:r>
              <a:rPr lang="en-US" altLang="en-US" i="1" smtClean="0"/>
              <a:t>n</a:t>
            </a:r>
            <a:r>
              <a:rPr lang="en-US" altLang="en-US" smtClean="0"/>
              <a:t>), or, equivalently, </a:t>
            </a:r>
          </a:p>
          <a:p>
            <a:pPr marL="0" indent="0">
              <a:buFontTx/>
              <a:buNone/>
            </a:pPr>
            <a:endParaRPr lang="en-US" altLang="en-US" sz="1200" smtClean="0"/>
          </a:p>
          <a:p>
            <a:pPr marL="0" indent="0">
              <a:buFontTx/>
              <a:buNone/>
            </a:pPr>
            <a:r>
              <a:rPr lang="en-US" altLang="en-US" smtClean="0"/>
              <a:t>		</a:t>
            </a:r>
            <a:r>
              <a:rPr lang="en-US" altLang="en-US" i="1" smtClean="0"/>
              <a:t>n</a:t>
            </a:r>
            <a:r>
              <a:rPr lang="en-US" altLang="en-US" smtClean="0"/>
              <a:t> is a factor of 4 ⇔ </a:t>
            </a:r>
            <a:r>
              <a:rPr lang="en-US" altLang="en-US" i="1" smtClean="0"/>
              <a:t>n</a:t>
            </a:r>
            <a:r>
              <a:rPr lang="en-US" altLang="en-US" smtClean="0"/>
              <a:t> &lt; 5 and </a:t>
            </a:r>
            <a:r>
              <a:rPr lang="en-US" altLang="en-US" i="1" smtClean="0"/>
              <a:t>n</a:t>
            </a:r>
            <a:r>
              <a:rPr lang="en-US" altLang="en-US" smtClean="0"/>
              <a:t> </a:t>
            </a:r>
            <a:r>
              <a:rPr lang="en-US" altLang="en-US" b="1" smtClean="0">
                <a:sym typeface="Symbol" panose="05050102010706020507" pitchFamily="18" charset="2"/>
              </a:rPr>
              <a:t></a:t>
            </a:r>
            <a:r>
              <a:rPr lang="en-US" altLang="en-US" smtClean="0"/>
              <a:t> 3. </a:t>
            </a:r>
          </a:p>
          <a:p>
            <a:pPr marL="0" indent="0">
              <a:buFontTx/>
              <a:buNone/>
            </a:pPr>
            <a:endParaRPr lang="en-US" altLang="en-US" sz="1200" smtClean="0"/>
          </a:p>
          <a:p>
            <a:pPr marL="0" indent="0">
              <a:buFontTx/>
              <a:buNone/>
            </a:pPr>
            <a:r>
              <a:rPr lang="en-US" altLang="en-US" smtClean="0"/>
              <a:t>    Moreover, since every element in the truth set of </a:t>
            </a:r>
            <a:r>
              <a:rPr lang="en-US" altLang="en-US" i="1" smtClean="0"/>
              <a:t>S</a:t>
            </a:r>
            <a:r>
              <a:rPr lang="en-US" altLang="en-US" smtClean="0"/>
              <a:t>(</a:t>
            </a:r>
            <a:r>
              <a:rPr lang="en-US" altLang="en-US" i="1" smtClean="0"/>
              <a:t>n</a:t>
            </a:r>
            <a:r>
              <a:rPr lang="en-US" altLang="en-US" smtClean="0"/>
              <a:t>) is   </a:t>
            </a:r>
            <a:br>
              <a:rPr lang="en-US" altLang="en-US" smtClean="0"/>
            </a:br>
            <a:r>
              <a:rPr lang="en-US" altLang="en-US" smtClean="0"/>
              <a:t>    in the truth set of </a:t>
            </a:r>
            <a:r>
              <a:rPr lang="en-US" altLang="en-US" i="1" smtClean="0"/>
              <a:t>Q</a:t>
            </a:r>
            <a:r>
              <a:rPr lang="en-US" altLang="en-US" smtClean="0"/>
              <a:t>(</a:t>
            </a:r>
            <a:r>
              <a:rPr lang="en-US" altLang="en-US" i="1" smtClean="0"/>
              <a:t>n</a:t>
            </a:r>
            <a:r>
              <a:rPr lang="en-US" altLang="en-US" smtClean="0"/>
              <a:t>), or, equivalently, </a:t>
            </a:r>
          </a:p>
          <a:p>
            <a:pPr marL="0" indent="0">
              <a:buFontTx/>
              <a:buNone/>
            </a:pPr>
            <a:r>
              <a:rPr lang="en-US" altLang="en-US" smtClean="0"/>
              <a:t>    ∀</a:t>
            </a:r>
            <a:r>
              <a:rPr lang="en-US" altLang="en-US" i="1" smtClean="0"/>
              <a:t>n</a:t>
            </a:r>
            <a:r>
              <a:rPr lang="en-US" altLang="en-US" smtClean="0"/>
              <a:t> in </a:t>
            </a:r>
            <a:r>
              <a:rPr lang="en-US" altLang="en-US" b="1" smtClean="0"/>
              <a:t>Z</a:t>
            </a:r>
            <a:r>
              <a:rPr lang="en-US" altLang="en-US" baseline="30000" smtClean="0"/>
              <a:t>+</a:t>
            </a:r>
            <a:r>
              <a:rPr lang="en-US" altLang="en-US" smtClean="0"/>
              <a:t>, </a:t>
            </a:r>
            <a:r>
              <a:rPr lang="en-US" altLang="en-US" i="1" smtClean="0"/>
              <a:t>S</a:t>
            </a:r>
            <a:r>
              <a:rPr lang="en-US" altLang="en-US" smtClean="0"/>
              <a:t>(</a:t>
            </a:r>
            <a:r>
              <a:rPr lang="en-US" altLang="en-US" i="1" smtClean="0"/>
              <a:t>n</a:t>
            </a:r>
            <a:r>
              <a:rPr lang="en-US" altLang="en-US" smtClean="0"/>
              <a:t>) → </a:t>
            </a:r>
            <a:r>
              <a:rPr lang="en-US" altLang="en-US" i="1" smtClean="0"/>
              <a:t>Q</a:t>
            </a:r>
            <a:r>
              <a:rPr lang="en-US" altLang="en-US" smtClean="0"/>
              <a:t>(</a:t>
            </a:r>
            <a:r>
              <a:rPr lang="en-US" altLang="en-US" i="1" smtClean="0"/>
              <a:t>n</a:t>
            </a:r>
            <a:r>
              <a:rPr lang="en-US" altLang="en-US" smtClean="0"/>
              <a:t>), then </a:t>
            </a:r>
            <a:r>
              <a:rPr lang="en-US" altLang="en-US" i="1" smtClean="0"/>
              <a:t>S</a:t>
            </a:r>
            <a:r>
              <a:rPr lang="en-US" altLang="en-US" smtClean="0"/>
              <a:t>(</a:t>
            </a:r>
            <a:r>
              <a:rPr lang="en-US" altLang="en-US" i="1" smtClean="0"/>
              <a:t>n</a:t>
            </a:r>
            <a:r>
              <a:rPr lang="en-US" altLang="en-US" smtClean="0"/>
              <a:t>) ⇒ </a:t>
            </a:r>
            <a:r>
              <a:rPr lang="en-US" altLang="en-US" i="1" smtClean="0"/>
              <a:t>Q</a:t>
            </a:r>
            <a:r>
              <a:rPr lang="en-US" altLang="en-US" smtClean="0"/>
              <a:t>(</a:t>
            </a:r>
            <a:r>
              <a:rPr lang="en-US" altLang="en-US" i="1" smtClean="0"/>
              <a:t>n</a:t>
            </a:r>
            <a:r>
              <a:rPr lang="en-US" altLang="en-US" smtClean="0"/>
              <a:t>), or, equivalently,</a:t>
            </a:r>
          </a:p>
          <a:p>
            <a:pPr marL="0" indent="0">
              <a:buFontTx/>
              <a:buNone/>
            </a:pPr>
            <a:r>
              <a:rPr lang="en-US" altLang="en-US" sz="1200" smtClean="0"/>
              <a:t>		</a:t>
            </a:r>
          </a:p>
          <a:p>
            <a:pPr marL="0" indent="0">
              <a:buFontTx/>
              <a:buNone/>
            </a:pPr>
            <a:r>
              <a:rPr lang="en-US" altLang="en-US" smtClean="0"/>
              <a:t>		</a:t>
            </a:r>
            <a:r>
              <a:rPr lang="en-US" altLang="en-US" i="1" smtClean="0"/>
              <a:t>n</a:t>
            </a:r>
            <a:r>
              <a:rPr lang="en-US" altLang="en-US" smtClean="0"/>
              <a:t> &lt; 5 and </a:t>
            </a:r>
            <a:r>
              <a:rPr lang="en-US" altLang="en-US" i="1" smtClean="0"/>
              <a:t>n</a:t>
            </a:r>
            <a:r>
              <a:rPr lang="en-US" altLang="en-US" smtClean="0"/>
              <a:t> </a:t>
            </a:r>
            <a:r>
              <a:rPr lang="en-US" altLang="en-US" b="1" smtClean="0">
                <a:sym typeface="Symbol" panose="05050102010706020507" pitchFamily="18" charset="2"/>
              </a:rPr>
              <a:t></a:t>
            </a:r>
            <a:r>
              <a:rPr lang="en-US" altLang="en-US" smtClean="0"/>
              <a:t> 3 ⇒ </a:t>
            </a:r>
            <a:r>
              <a:rPr lang="en-US" altLang="en-US" i="1" smtClean="0"/>
              <a:t>n</a:t>
            </a:r>
            <a:r>
              <a:rPr lang="en-US" altLang="en-US" smtClean="0"/>
              <a:t> is a factor of 8.</a:t>
            </a:r>
          </a:p>
        </p:txBody>
      </p:sp>
      <p:sp>
        <p:nvSpPr>
          <p:cNvPr id="43012" name="Rectangle 7"/>
          <p:cNvSpPr>
            <a:spLocks noChangeArrowheads="1"/>
          </p:cNvSpPr>
          <p:nvPr/>
        </p:nvSpPr>
        <p:spPr bwMode="auto">
          <a:xfrm>
            <a:off x="8289925" y="84296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8"/>
          <p:cNvSpPr>
            <a:spLocks noChangeArrowheads="1"/>
          </p:cNvSpPr>
          <p:nvPr/>
        </p:nvSpPr>
        <p:spPr bwMode="auto">
          <a:xfrm>
            <a:off x="838200" y="3276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>
                <a:solidFill>
                  <a:srgbClr val="00ADEE"/>
                </a:solidFill>
              </a:rPr>
              <a:t>Tarski’s World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内容占位符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>
                    <a:solidFill>
                      <a:srgbClr val="C00000"/>
                    </a:solidFill>
                  </a:rPr>
                  <a:t>Predicate</a:t>
                </a:r>
                <a:r>
                  <a:rPr lang="en-US" altLang="zh-CN" dirty="0" smtClean="0"/>
                  <a:t> = predicate symbol + predicate variable(s) </a:t>
                </a:r>
                <a:br>
                  <a:rPr lang="en-US" altLang="zh-CN" dirty="0" smtClean="0"/>
                </a:br>
                <a:r>
                  <a:rPr lang="en-US" altLang="zh-CN" dirty="0" smtClean="0"/>
                  <a:t>	P(x) is a predicate</a:t>
                </a:r>
              </a:p>
              <a:p>
                <a:r>
                  <a:rPr lang="en-US" altLang="zh-CN" dirty="0" smtClean="0">
                    <a:solidFill>
                      <a:srgbClr val="C00000"/>
                    </a:solidFill>
                  </a:rPr>
                  <a:t>Domain</a:t>
                </a:r>
                <a:r>
                  <a:rPr lang="en-US" altLang="zh-CN" dirty="0" smtClean="0"/>
                  <a:t> of a predicate variable: the set of all values that may be substituted in place of the variable.</a:t>
                </a:r>
              </a:p>
              <a:p>
                <a:r>
                  <a:rPr lang="en-US" altLang="zh-CN" sz="2000" dirty="0" smtClean="0"/>
                  <a:t>Suppose P(x) </a:t>
                </a:r>
                <a:r>
                  <a:rPr lang="en-US" altLang="en-US" sz="2000" dirty="0" smtClean="0"/>
                  <a:t>stands </a:t>
                </a:r>
                <a:r>
                  <a:rPr lang="en-US" altLang="en-US" sz="2000" dirty="0"/>
                  <a:t>for “is a student at </a:t>
                </a:r>
                <a:r>
                  <a:rPr lang="en-US" altLang="en-US" sz="2000" dirty="0" smtClean="0"/>
                  <a:t>UNC”</a:t>
                </a:r>
                <a:r>
                  <a:rPr lang="en-US" altLang="en-US" sz="2000" dirty="0"/>
                  <a:t/>
                </a:r>
                <a:br>
                  <a:rPr lang="en-US" altLang="en-US" sz="2000" dirty="0"/>
                </a:br>
                <a:r>
                  <a:rPr lang="en-US" altLang="en-US" sz="2000" dirty="0" smtClean="0"/>
                  <a:t>The domain of x could be “the set of all human beings”</a:t>
                </a:r>
              </a:p>
              <a:p>
                <a:r>
                  <a:rPr lang="en-US" altLang="en-US" sz="2000" dirty="0" smtClean="0"/>
                  <a:t>Suppose P(x) stands for “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US" alt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sz="2000" dirty="0" smtClean="0"/>
                  <a:t>”</a:t>
                </a:r>
                <a:br>
                  <a:rPr lang="en-US" altLang="en-US" sz="2000" dirty="0" smtClean="0"/>
                </a:br>
                <a:r>
                  <a:rPr lang="en-US" altLang="en-US" sz="2000" dirty="0" smtClean="0"/>
                  <a:t>The domain of x could be the set of real numbers, </a:t>
                </a:r>
                <a:r>
                  <a:rPr lang="en-US" altLang="en-US" sz="2000" b="1" dirty="0" smtClean="0"/>
                  <a:t>R</a:t>
                </a:r>
                <a:r>
                  <a:rPr lang="en-US" altLang="en-US" sz="2000" dirty="0" smtClean="0"/>
                  <a:t>.</a:t>
                </a:r>
              </a:p>
              <a:p>
                <a:endParaRPr lang="en-US" altLang="en-US" dirty="0"/>
              </a:p>
              <a:p>
                <a:r>
                  <a:rPr lang="en-US" altLang="en-US" dirty="0" smtClean="0">
                    <a:solidFill>
                      <a:srgbClr val="C00000"/>
                    </a:solidFill>
                  </a:rPr>
                  <a:t>Truth set </a:t>
                </a:r>
                <a:r>
                  <a:rPr lang="en-US" altLang="en-US" dirty="0" smtClean="0"/>
                  <a:t>of P(x): the set of all elements in x’s domain that make P(x) true.</a:t>
                </a:r>
              </a:p>
              <a:p>
                <a:r>
                  <a:rPr lang="en-US" altLang="en-US" sz="2000" dirty="0" smtClean="0"/>
                  <a:t>In the first example: “the set of all UNC students”</a:t>
                </a:r>
              </a:p>
              <a:p>
                <a:r>
                  <a:rPr lang="en-US" altLang="en-US" sz="2000" dirty="0" smtClean="0"/>
                  <a:t>In the second example: “{</a:t>
                </a:r>
                <a14:m>
                  <m:oMath xmlns:m="http://schemas.openxmlformats.org/officeDocument/2006/math">
                    <m:r>
                      <a:rPr lang="en-US" alt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>
                      <a:rPr lang="en-US" alt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| </m:t>
                    </m:r>
                    <m:r>
                      <a:rPr lang="en-US" alt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&gt;1∨</m:t>
                    </m:r>
                    <m:r>
                      <a:rPr lang="en-US" alt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en-US" altLang="en-US" sz="2000" dirty="0" smtClean="0"/>
                  <a:t>}”</a:t>
                </a:r>
                <a:endParaRPr lang="en-US" altLang="en-US" sz="2000" dirty="0"/>
              </a:p>
            </p:txBody>
          </p:sp>
        </mc:Choice>
        <mc:Fallback>
          <p:sp>
            <p:nvSpPr>
              <p:cNvPr id="2" name="内容占位符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63" t="-81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Predicates and Domain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9830233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300" smtClean="0"/>
              <a:t>Example 13 – </a:t>
            </a:r>
            <a:r>
              <a:rPr lang="en-US" altLang="en-US" sz="3300" i="1" smtClean="0"/>
              <a:t>Investigating Tarski’s World</a:t>
            </a:r>
            <a:endParaRPr lang="en-US" altLang="en-US" sz="3300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dirty="0" smtClean="0"/>
              <a:t>Triangle(</a:t>
            </a:r>
            <a:r>
              <a:rPr lang="en-US" altLang="en-US" sz="2000" i="1" dirty="0" smtClean="0"/>
              <a:t>x</a:t>
            </a:r>
            <a:r>
              <a:rPr lang="en-US" altLang="en-US" sz="2000" dirty="0" smtClean="0"/>
              <a:t>),</a:t>
            </a:r>
            <a:r>
              <a:rPr lang="en-US" altLang="en-US" sz="2000" i="1" dirty="0" smtClean="0"/>
              <a:t> </a:t>
            </a:r>
            <a:r>
              <a:rPr lang="en-US" altLang="en-US" sz="2000" dirty="0" smtClean="0"/>
              <a:t>meaning “</a:t>
            </a:r>
            <a:r>
              <a:rPr lang="en-US" altLang="en-US" sz="2000" i="1" dirty="0" smtClean="0"/>
              <a:t>x </a:t>
            </a:r>
            <a:r>
              <a:rPr lang="en-US" altLang="en-US" sz="2000" dirty="0" smtClean="0"/>
              <a:t>is a triangle,”</a:t>
            </a:r>
          </a:p>
          <a:p>
            <a:r>
              <a:rPr lang="en-US" altLang="en-US" sz="2000" dirty="0" smtClean="0"/>
              <a:t>Blue(</a:t>
            </a:r>
            <a:r>
              <a:rPr lang="en-US" altLang="en-US" sz="2000" i="1" dirty="0" smtClean="0"/>
              <a:t>y</a:t>
            </a:r>
            <a:r>
              <a:rPr lang="en-US" altLang="en-US" sz="2000" dirty="0" smtClean="0"/>
              <a:t>), meaning “</a:t>
            </a:r>
            <a:r>
              <a:rPr lang="en-US" altLang="en-US" sz="2000" i="1" dirty="0" smtClean="0"/>
              <a:t>y</a:t>
            </a:r>
            <a:r>
              <a:rPr lang="en-US" altLang="en-US" sz="2000" dirty="0" smtClean="0"/>
              <a:t> is blue,”</a:t>
            </a:r>
          </a:p>
          <a:p>
            <a:r>
              <a:rPr lang="en-US" altLang="en-US" sz="2000" dirty="0" err="1" smtClean="0"/>
              <a:t>RightOf</a:t>
            </a:r>
            <a:r>
              <a:rPr lang="en-US" altLang="en-US" sz="2000" dirty="0" smtClean="0"/>
              <a:t>(</a:t>
            </a:r>
            <a:r>
              <a:rPr lang="en-US" altLang="en-US" sz="2000" i="1" dirty="0" smtClean="0"/>
              <a:t>x</a:t>
            </a:r>
            <a:r>
              <a:rPr lang="en-US" altLang="en-US" sz="2000" dirty="0" smtClean="0"/>
              <a:t>, </a:t>
            </a:r>
            <a:r>
              <a:rPr lang="en-US" altLang="en-US" sz="2000" i="1" dirty="0" smtClean="0"/>
              <a:t>y</a:t>
            </a:r>
            <a:r>
              <a:rPr lang="en-US" altLang="en-US" sz="2000" dirty="0" smtClean="0"/>
              <a:t>), meaning “</a:t>
            </a:r>
            <a:r>
              <a:rPr lang="en-US" altLang="en-US" sz="2000" i="1" dirty="0" smtClean="0"/>
              <a:t>x </a:t>
            </a:r>
            <a:r>
              <a:rPr lang="en-US" altLang="en-US" sz="2000" dirty="0" smtClean="0"/>
              <a:t>is to the right of </a:t>
            </a:r>
            <a:r>
              <a:rPr lang="en-US" altLang="en-US" sz="2000" i="1" dirty="0" smtClean="0"/>
              <a:t>y</a:t>
            </a:r>
            <a:r>
              <a:rPr lang="en-US" altLang="en-US" sz="2000" dirty="0" smtClean="0"/>
              <a:t> (but possibly in a different row).”</a:t>
            </a:r>
          </a:p>
          <a:p>
            <a:pPr marL="0" indent="0">
              <a:buNone/>
            </a:pPr>
            <a:r>
              <a:rPr lang="en-US" altLang="en-US" sz="2000" dirty="0" smtClean="0"/>
              <a:t>Individual </a:t>
            </a:r>
            <a:r>
              <a:rPr lang="en-US" altLang="en-US" sz="2000" dirty="0" smtClean="0"/>
              <a:t>objects can be given names such as </a:t>
            </a:r>
            <a:r>
              <a:rPr lang="en-US" altLang="en-US" sz="2000" i="1" dirty="0" smtClean="0"/>
              <a:t>a</a:t>
            </a:r>
            <a:r>
              <a:rPr lang="en-US" altLang="en-US" sz="2000" dirty="0" smtClean="0"/>
              <a:t>, </a:t>
            </a:r>
            <a:r>
              <a:rPr lang="en-US" altLang="en-US" sz="2000" i="1" dirty="0" smtClean="0"/>
              <a:t>b</a:t>
            </a:r>
            <a:r>
              <a:rPr lang="en-US" altLang="en-US" sz="2000" dirty="0" smtClean="0"/>
              <a:t>, or </a:t>
            </a:r>
            <a:r>
              <a:rPr lang="en-US" altLang="en-US" sz="2000" i="1" dirty="0" smtClean="0"/>
              <a:t>c</a:t>
            </a:r>
            <a:r>
              <a:rPr lang="en-US" altLang="en-US" sz="2000" dirty="0" smtClean="0"/>
              <a:t>.</a:t>
            </a:r>
          </a:p>
          <a:p>
            <a:pPr marL="0" indent="0">
              <a:buNone/>
            </a:pPr>
            <a:endParaRPr lang="en-US" altLang="en-US" sz="2000" dirty="0"/>
          </a:p>
          <a:p>
            <a:pPr marL="0" indent="0">
              <a:buNone/>
            </a:pPr>
            <a:r>
              <a:rPr lang="en-US" altLang="en-US" sz="2000" dirty="0" smtClean="0"/>
              <a:t>Three colors:</a:t>
            </a:r>
            <a:br>
              <a:rPr lang="en-US" altLang="en-US" sz="2000" dirty="0" smtClean="0"/>
            </a:br>
            <a:r>
              <a:rPr lang="en-US" altLang="en-US" sz="2000" dirty="0" smtClean="0"/>
              <a:t>	blue, black, grey</a:t>
            </a:r>
          </a:p>
          <a:p>
            <a:pPr marL="0" indent="0">
              <a:buNone/>
            </a:pPr>
            <a:endParaRPr lang="en-US" altLang="en-US" sz="2000" dirty="0"/>
          </a:p>
          <a:p>
            <a:pPr marL="0" indent="0">
              <a:buNone/>
            </a:pPr>
            <a:r>
              <a:rPr lang="en-US" altLang="en-US" sz="2000" dirty="0" smtClean="0"/>
              <a:t>Three shapes:</a:t>
            </a:r>
          </a:p>
          <a:p>
            <a:pPr marL="0" indent="0">
              <a:buNone/>
            </a:pPr>
            <a:r>
              <a:rPr lang="en-US" altLang="en-US" sz="2000" dirty="0"/>
              <a:t>	</a:t>
            </a:r>
            <a:r>
              <a:rPr lang="en-US" altLang="en-US" sz="2000" dirty="0" smtClean="0"/>
              <a:t>triangle, circle, square</a:t>
            </a:r>
            <a:endParaRPr lang="en-US" altLang="en-US" sz="2000" dirty="0" smtClean="0"/>
          </a:p>
        </p:txBody>
      </p:sp>
      <p:sp>
        <p:nvSpPr>
          <p:cNvPr id="47108" name="Rectangle 7"/>
          <p:cNvSpPr>
            <a:spLocks noChangeArrowheads="1"/>
          </p:cNvSpPr>
          <p:nvPr/>
        </p:nvSpPr>
        <p:spPr bwMode="auto">
          <a:xfrm>
            <a:off x="8289925" y="84296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352800"/>
            <a:ext cx="3187700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300" smtClean="0"/>
              <a:t>Example 13 – </a:t>
            </a:r>
            <a:r>
              <a:rPr lang="en-US" altLang="en-US" sz="3300" i="1" smtClean="0"/>
              <a:t>Investigating Tarski’s World</a:t>
            </a:r>
            <a:endParaRPr lang="en-US" altLang="en-US" sz="330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62088"/>
            <a:ext cx="5105400" cy="525621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dirty="0" smtClean="0"/>
              <a:t>Determine the truth or falsity of each of the following statements. The domain for all variables is the set of objects in the Tarski world shown above.</a:t>
            </a:r>
          </a:p>
          <a:p>
            <a:pPr marL="0" indent="0">
              <a:buFontTx/>
              <a:buNone/>
            </a:pPr>
            <a:endParaRPr lang="en-US" altLang="en-US" dirty="0" smtClean="0"/>
          </a:p>
          <a:p>
            <a:pPr marL="0" indent="0">
              <a:buFontTx/>
              <a:buNone/>
            </a:pPr>
            <a:r>
              <a:rPr lang="en-US" altLang="en-US" b="1" dirty="0" smtClean="0"/>
              <a:t>a.</a:t>
            </a:r>
            <a:r>
              <a:rPr lang="en-US" altLang="en-US" dirty="0" smtClean="0"/>
              <a:t> ∀</a:t>
            </a:r>
            <a:r>
              <a:rPr lang="en-US" altLang="en-US" i="1" dirty="0" smtClean="0"/>
              <a:t>t</a:t>
            </a:r>
            <a:r>
              <a:rPr lang="en-US" altLang="en-US" dirty="0" smtClean="0"/>
              <a:t>, Triangle(</a:t>
            </a:r>
            <a:r>
              <a:rPr lang="en-US" altLang="en-US" i="1" dirty="0" smtClean="0"/>
              <a:t>t</a:t>
            </a:r>
            <a:r>
              <a:rPr lang="en-US" altLang="en-US" dirty="0" smtClean="0"/>
              <a:t>) → Blue(</a:t>
            </a:r>
            <a:r>
              <a:rPr lang="en-US" altLang="en-US" i="1" dirty="0" smtClean="0"/>
              <a:t>t</a:t>
            </a:r>
            <a:r>
              <a:rPr lang="en-US" altLang="en-US" dirty="0" smtClean="0"/>
              <a:t>).</a:t>
            </a:r>
          </a:p>
          <a:p>
            <a:pPr marL="0" indent="0">
              <a:buFontTx/>
              <a:buNone/>
            </a:pPr>
            <a:r>
              <a:rPr lang="en-US" altLang="en-US" b="1" dirty="0" smtClean="0"/>
              <a:t>b.</a:t>
            </a:r>
            <a:r>
              <a:rPr lang="en-US" altLang="en-US" dirty="0" smtClean="0"/>
              <a:t> ∀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, Blue(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 → Triangle(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).</a:t>
            </a:r>
          </a:p>
          <a:p>
            <a:pPr marL="0" indent="0">
              <a:buFontTx/>
              <a:buNone/>
            </a:pPr>
            <a:r>
              <a:rPr lang="en-US" altLang="en-US" b="1" dirty="0" smtClean="0"/>
              <a:t>c.</a:t>
            </a:r>
            <a:r>
              <a:rPr lang="en-US" altLang="en-US" dirty="0" smtClean="0"/>
              <a:t> ∃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 such that </a:t>
            </a:r>
          </a:p>
          <a:p>
            <a:pPr marL="0" indent="0">
              <a:buFontTx/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Square(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) ∧ </a:t>
            </a:r>
            <a:r>
              <a:rPr lang="en-US" altLang="en-US" dirty="0" err="1" smtClean="0"/>
              <a:t>RightOf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d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).</a:t>
            </a:r>
          </a:p>
          <a:p>
            <a:pPr marL="0" indent="0">
              <a:buFontTx/>
              <a:buNone/>
            </a:pPr>
            <a:r>
              <a:rPr lang="en-US" altLang="en-US" b="1" dirty="0" smtClean="0"/>
              <a:t>d.</a:t>
            </a:r>
            <a:r>
              <a:rPr lang="en-US" altLang="en-US" dirty="0" smtClean="0"/>
              <a:t> ∃</a:t>
            </a:r>
            <a:r>
              <a:rPr lang="en-US" altLang="en-US" i="1" dirty="0" smtClean="0"/>
              <a:t>z</a:t>
            </a:r>
            <a:r>
              <a:rPr lang="en-US" altLang="en-US" dirty="0" smtClean="0"/>
              <a:t> such that Square(</a:t>
            </a:r>
            <a:r>
              <a:rPr lang="en-US" altLang="en-US" i="1" dirty="0" smtClean="0"/>
              <a:t>z</a:t>
            </a:r>
            <a:r>
              <a:rPr lang="en-US" altLang="en-US" dirty="0" smtClean="0"/>
              <a:t>) ∧ Gray(</a:t>
            </a:r>
            <a:r>
              <a:rPr lang="en-US" altLang="en-US" i="1" dirty="0" smtClean="0"/>
              <a:t>z</a:t>
            </a:r>
            <a:r>
              <a:rPr lang="en-US" altLang="en-US" dirty="0" smtClean="0"/>
              <a:t>).</a:t>
            </a:r>
          </a:p>
        </p:txBody>
      </p:sp>
      <p:sp>
        <p:nvSpPr>
          <p:cNvPr id="48132" name="Rectangle 7"/>
          <p:cNvSpPr>
            <a:spLocks noChangeArrowheads="1"/>
          </p:cNvSpPr>
          <p:nvPr/>
        </p:nvSpPr>
        <p:spPr bwMode="auto">
          <a:xfrm>
            <a:off x="8289925" y="84296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100" y="2273300"/>
            <a:ext cx="3187700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13 – </a:t>
            </a:r>
            <a:r>
              <a:rPr lang="en-US" altLang="en-US" i="1" smtClean="0"/>
              <a:t>Solution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b="1" dirty="0" smtClean="0"/>
              <a:t>a.</a:t>
            </a:r>
            <a:r>
              <a:rPr lang="en-US" dirty="0" smtClean="0"/>
              <a:t> This statement is true: All the triangles are blue.</a:t>
            </a:r>
          </a:p>
          <a:p>
            <a:pPr marL="457200" indent="-457200" eaLnBrk="1" hangingPunct="1">
              <a:buFontTx/>
              <a:buAutoNum type="alphaLcPeriod"/>
              <a:tabLst>
                <a:tab pos="457200" algn="l"/>
                <a:tab pos="1371600" algn="l"/>
                <a:tab pos="1547813" algn="l"/>
              </a:tabLst>
              <a:defRPr/>
            </a:pPr>
            <a:endParaRPr lang="en-US" dirty="0" smtClean="0"/>
          </a:p>
          <a:p>
            <a:pPr marL="350838" indent="-350838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b="1" dirty="0" smtClean="0"/>
              <a:t>b. </a:t>
            </a:r>
            <a:r>
              <a:rPr lang="en-US" dirty="0" smtClean="0"/>
              <a:t>This statement is false. As a counterexample, note that </a:t>
            </a:r>
            <a:r>
              <a:rPr lang="en-US" i="1" dirty="0" smtClean="0"/>
              <a:t>e</a:t>
            </a:r>
            <a:r>
              <a:rPr lang="en-US" dirty="0" smtClean="0"/>
              <a:t>   is blue and it is not a triangle.</a:t>
            </a: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endParaRPr lang="en-US" dirty="0" smtClean="0"/>
          </a:p>
          <a:p>
            <a:pPr marL="350838" indent="-350838" eaLnBrk="1" hangingPunct="1">
              <a:buFontTx/>
              <a:buNone/>
              <a:tabLst>
                <a:tab pos="350838" algn="l"/>
                <a:tab pos="457200" algn="l"/>
                <a:tab pos="1371600" algn="l"/>
                <a:tab pos="1547813" algn="l"/>
              </a:tabLst>
              <a:defRPr/>
            </a:pPr>
            <a:r>
              <a:rPr lang="en-US" b="1" dirty="0" smtClean="0"/>
              <a:t>c.</a:t>
            </a:r>
            <a:r>
              <a:rPr lang="en-US" dirty="0" smtClean="0"/>
              <a:t> This statement is true because </a:t>
            </a:r>
            <a:r>
              <a:rPr lang="en-US" i="1" dirty="0" smtClean="0"/>
              <a:t>e</a:t>
            </a:r>
            <a:r>
              <a:rPr lang="en-US" dirty="0" smtClean="0"/>
              <a:t> and </a:t>
            </a:r>
            <a:r>
              <a:rPr lang="en-US" i="1" dirty="0" smtClean="0"/>
              <a:t>h</a:t>
            </a:r>
            <a:r>
              <a:rPr lang="en-US" dirty="0" smtClean="0"/>
              <a:t> are both square   and </a:t>
            </a:r>
            <a:r>
              <a:rPr lang="en-US" i="1" dirty="0" smtClean="0"/>
              <a:t>d</a:t>
            </a:r>
            <a:r>
              <a:rPr lang="en-US" dirty="0" smtClean="0"/>
              <a:t> is to their right.</a:t>
            </a: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endParaRPr lang="en-US" dirty="0" smtClean="0"/>
          </a:p>
          <a:p>
            <a:pPr marL="396875" indent="-396875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b="1" dirty="0" smtClean="0"/>
              <a:t>d.</a:t>
            </a:r>
            <a:r>
              <a:rPr lang="en-US" dirty="0" smtClean="0"/>
              <a:t> This statement is false: All the squares are either blue or black.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Universal Quantifier: ∀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267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462088"/>
                <a:ext cx="8763000" cy="5256212"/>
              </a:xfrm>
            </p:spPr>
            <p:txBody>
              <a:bodyPr/>
              <a:lstStyle/>
              <a:p>
                <a:pPr marL="0" indent="0">
                  <a:buFontTx/>
                  <a:buNone/>
                </a:pPr>
                <a:r>
                  <a:rPr lang="en-US" altLang="en-US" dirty="0" smtClean="0">
                    <a:solidFill>
                      <a:srgbClr val="C00000"/>
                    </a:solidFill>
                  </a:rPr>
                  <a:t>Quantifiers</a:t>
                </a:r>
                <a:r>
                  <a:rPr lang="en-US" altLang="en-US" dirty="0" smtClean="0"/>
                  <a:t> are words that refer to quantities such as “some” or “all” and tell for how many elements a given predicate is true.</a:t>
                </a:r>
              </a:p>
              <a:p>
                <a:pPr marL="0" indent="0">
                  <a:buFontTx/>
                  <a:buNone/>
                </a:pPr>
                <a:r>
                  <a:rPr lang="en-US" altLang="en-US" dirty="0" smtClean="0">
                    <a:solidFill>
                      <a:srgbClr val="C00000"/>
                    </a:solidFill>
                  </a:rPr>
                  <a:t>∀</a:t>
                </a:r>
                <a:r>
                  <a:rPr lang="en-US" altLang="en-US" dirty="0" smtClean="0"/>
                  <a:t> denotes “</a:t>
                </a:r>
                <a:r>
                  <a:rPr lang="en-US" altLang="en-US" dirty="0" smtClean="0">
                    <a:solidFill>
                      <a:srgbClr val="C00000"/>
                    </a:solidFill>
                  </a:rPr>
                  <a:t>for all</a:t>
                </a:r>
                <a:r>
                  <a:rPr lang="en-US" altLang="en-US" dirty="0" smtClean="0"/>
                  <a:t>”</a:t>
                </a:r>
                <a:endParaRPr lang="en-US" altLang="en-US" dirty="0"/>
              </a:p>
              <a:p>
                <a:pPr marL="0" indent="0">
                  <a:buFontTx/>
                  <a:buNone/>
                </a:pPr>
                <a:endParaRPr lang="en-US" altLang="en-US" dirty="0" smtClean="0"/>
              </a:p>
              <a:p>
                <a:pPr marL="0" indent="0">
                  <a:buFontTx/>
                  <a:buNone/>
                </a:pPr>
                <a:endParaRPr lang="en-US" altLang="en-US" dirty="0"/>
              </a:p>
              <a:p>
                <a:pPr marL="0" indent="0">
                  <a:buFontTx/>
                  <a:buNone/>
                </a:pPr>
                <a:endParaRPr lang="en-US" altLang="en-US" dirty="0" smtClean="0"/>
              </a:p>
              <a:p>
                <a:pPr marL="0" indent="0">
                  <a:buFontTx/>
                  <a:buNone/>
                </a:pPr>
                <a:endParaRPr lang="en-US" altLang="en-US" dirty="0"/>
              </a:p>
              <a:p>
                <a:pPr marL="0" indent="0">
                  <a:buFontTx/>
                  <a:buNone/>
                </a:pPr>
                <a:endParaRPr lang="en-US" altLang="zh-CN" dirty="0" smtClean="0"/>
              </a:p>
              <a:p>
                <a:pPr marL="0" indent="0">
                  <a:buFontTx/>
                  <a:buNone/>
                </a:pPr>
                <a:r>
                  <a:rPr lang="en-US" altLang="zh-CN" dirty="0" smtClean="0"/>
                  <a:t>Suppose Q(x</a:t>
                </a:r>
                <a:r>
                  <a:rPr lang="en-US" altLang="zh-CN" dirty="0"/>
                  <a:t>) </a:t>
                </a:r>
                <a:r>
                  <a:rPr lang="en-US" altLang="en-US" dirty="0"/>
                  <a:t>stands for “is a student at UNC</a:t>
                </a:r>
                <a:r>
                  <a:rPr lang="en-US" altLang="en-US" dirty="0" smtClean="0"/>
                  <a:t>”</a:t>
                </a:r>
              </a:p>
              <a:p>
                <a:pPr marL="0" indent="0">
                  <a:buFontTx/>
                  <a:buNone/>
                </a:pPr>
                <a:r>
                  <a:rPr lang="en-US" altLang="en-US" dirty="0" smtClean="0"/>
                  <a:t>Let D be </a:t>
                </a:r>
                <a:r>
                  <a:rPr lang="en-US" altLang="en-US" dirty="0"/>
                  <a:t>“the set of all UNC </a:t>
                </a:r>
                <a:r>
                  <a:rPr lang="en-US" altLang="en-US" dirty="0" smtClean="0"/>
                  <a:t>students,” “</a:t>
                </a:r>
                <a14:m>
                  <m:oMath xmlns:m="http://schemas.openxmlformats.org/officeDocument/2006/math">
                    <m:r>
                      <a:rPr lang="en-US" alt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dirty="0" smtClean="0"/>
                  <a:t>” is true.</a:t>
                </a:r>
                <a:r>
                  <a:rPr lang="en-US" altLang="en-US" dirty="0"/>
                  <a:t/>
                </a:r>
                <a:br>
                  <a:rPr lang="en-US" altLang="en-US" dirty="0"/>
                </a:br>
                <a:r>
                  <a:rPr lang="en-US" altLang="en-US" dirty="0"/>
                  <a:t>Let D be </a:t>
                </a:r>
                <a:r>
                  <a:rPr lang="en-US" altLang="en-US" dirty="0" smtClean="0"/>
                  <a:t>“</a:t>
                </a:r>
                <a:r>
                  <a:rPr lang="en-US" altLang="en-US" dirty="0"/>
                  <a:t>the set of all human beings</a:t>
                </a:r>
                <a:r>
                  <a:rPr lang="en-US" altLang="en-US" dirty="0" smtClean="0"/>
                  <a:t>,” “</a:t>
                </a:r>
                <a14:m>
                  <m:oMath xmlns:m="http://schemas.openxmlformats.org/officeDocument/2006/math">
                    <m:r>
                      <a:rPr lang="en-US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US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  <m:r>
                      <a:rPr lang="en-US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dirty="0" smtClean="0"/>
                  <a:t>”</a:t>
                </a:r>
                <a:r>
                  <a:rPr lang="en-US" altLang="en-US" dirty="0"/>
                  <a:t> is </a:t>
                </a:r>
                <a:r>
                  <a:rPr lang="en-US" altLang="en-US" dirty="0" smtClean="0"/>
                  <a:t>false.</a:t>
                </a:r>
              </a:p>
              <a:p>
                <a:pPr marL="0" indent="0">
                  <a:buFontTx/>
                  <a:buNone/>
                </a:pPr>
                <a:r>
                  <a:rPr lang="en-US" altLang="en-US" dirty="0"/>
                  <a:t>	</a:t>
                </a:r>
                <a:r>
                  <a:rPr lang="en-US" altLang="en-US" dirty="0" smtClean="0"/>
                  <a:t>--My father is a counterexample.</a:t>
                </a:r>
                <a:endParaRPr lang="en-US" altLang="en-US" dirty="0"/>
              </a:p>
            </p:txBody>
          </p:sp>
        </mc:Choice>
        <mc:Fallback>
          <p:sp>
            <p:nvSpPr>
              <p:cNvPr id="1126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462088"/>
                <a:ext cx="8763000" cy="5256212"/>
              </a:xfrm>
              <a:blipFill rotWithShape="0">
                <a:blip r:embed="rId2"/>
                <a:stretch>
                  <a:fillRect l="-1043" t="-812" r="-556" b="-58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19400"/>
            <a:ext cx="824865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600" dirty="0" smtClean="0"/>
              <a:t>Example 3 – </a:t>
            </a:r>
            <a:r>
              <a:rPr lang="en-US" altLang="en-US" sz="2600" i="1" dirty="0" smtClean="0"/>
              <a:t>Truth and Falsity of Universal Statements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+mj-lt"/>
              <a:buAutoNum type="alphaLcPeriod"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dirty="0" smtClean="0"/>
              <a:t>Let </a:t>
            </a:r>
            <a:r>
              <a:rPr lang="en-US" i="1" dirty="0" smtClean="0"/>
              <a:t>D</a:t>
            </a:r>
            <a:r>
              <a:rPr lang="en-US" dirty="0" smtClean="0"/>
              <a:t> = {1, 2, 3, 4, 5}, and consider the statement</a:t>
            </a:r>
          </a:p>
          <a:p>
            <a:pPr marL="457200" indent="-45720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endParaRPr lang="en-US" dirty="0" smtClean="0"/>
          </a:p>
          <a:p>
            <a:pPr marL="457200" indent="-45720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dirty="0" smtClean="0"/>
              <a:t>    Show that this statement is true.</a:t>
            </a:r>
          </a:p>
          <a:p>
            <a:pPr marL="0" indent="0" eaLnBrk="1" hangingPunct="1"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endParaRPr lang="en-US" dirty="0" smtClean="0"/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775" y="1905000"/>
            <a:ext cx="20764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762000" y="3581400"/>
            <a:ext cx="6858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sz="2400" dirty="0" smtClean="0"/>
              <a:t>Solution: Check </a:t>
            </a:r>
            <a:r>
              <a:rPr lang="en-US" sz="2400" dirty="0"/>
              <a:t>that “</a:t>
            </a:r>
            <a:r>
              <a:rPr lang="en-US" sz="24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≥ </a:t>
            </a:r>
            <a:r>
              <a:rPr lang="en-US" sz="2400" i="1" dirty="0"/>
              <a:t>x</a:t>
            </a:r>
            <a:r>
              <a:rPr lang="en-US" sz="2400" dirty="0"/>
              <a:t>” is true for each individual </a:t>
            </a:r>
            <a:r>
              <a:rPr lang="en-US" sz="2400" i="1" dirty="0"/>
              <a:t>x</a:t>
            </a:r>
            <a:r>
              <a:rPr lang="en-US" sz="2400" dirty="0"/>
              <a:t> in </a:t>
            </a:r>
            <a:r>
              <a:rPr lang="en-US" sz="2400" i="1" dirty="0" smtClean="0"/>
              <a:t>D</a:t>
            </a:r>
            <a:r>
              <a:rPr lang="en-US" sz="2400" dirty="0" smtClean="0"/>
              <a:t>.</a:t>
            </a:r>
          </a:p>
          <a:p>
            <a:pPr marL="457200" indent="-45720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endParaRPr lang="en-US" sz="2400" dirty="0"/>
          </a:p>
          <a:p>
            <a:pPr marL="457200" indent="-45720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endParaRPr lang="en-US" sz="2400" dirty="0" smtClean="0"/>
          </a:p>
          <a:p>
            <a:pPr marL="457200" indent="-45720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sz="2400" dirty="0" smtClean="0"/>
              <a:t>Hence </a:t>
            </a:r>
            <a:r>
              <a:rPr lang="en-US" sz="2400" dirty="0"/>
              <a:t>“∀</a:t>
            </a:r>
            <a:r>
              <a:rPr lang="en-US" sz="2400" i="1" dirty="0"/>
              <a:t>x </a:t>
            </a:r>
            <a:r>
              <a:rPr lang="en-US" sz="2400" dirty="0"/>
              <a:t>∈ </a:t>
            </a:r>
            <a:r>
              <a:rPr lang="en-US" sz="2400" i="1" dirty="0"/>
              <a:t>D</a:t>
            </a:r>
            <a:r>
              <a:rPr lang="en-US" sz="2400" dirty="0"/>
              <a:t>, </a:t>
            </a:r>
            <a:r>
              <a:rPr lang="en-US" sz="24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≥ </a:t>
            </a:r>
            <a:r>
              <a:rPr lang="en-US" sz="2400" i="1" dirty="0"/>
              <a:t>x</a:t>
            </a:r>
            <a:r>
              <a:rPr lang="en-US" sz="2400" dirty="0"/>
              <a:t>” is true.</a:t>
            </a: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525" y="4419600"/>
            <a:ext cx="7026275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+mj-lt"/>
              <a:buAutoNum type="alphaLcPeriod" startAt="2"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dirty="0"/>
              <a:t>Consider the statement</a:t>
            </a: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endParaRPr lang="en-US" dirty="0"/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dirty="0"/>
              <a:t>    Find a counterexample to show that this statement is    </a:t>
            </a:r>
            <a:br>
              <a:rPr lang="en-US" dirty="0"/>
            </a:br>
            <a:r>
              <a:rPr lang="en-US" dirty="0"/>
              <a:t>    false.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/>
              <a:t>Example 3 – </a:t>
            </a:r>
            <a:r>
              <a:rPr lang="en-US" altLang="en-US" sz="2400" i="1" dirty="0"/>
              <a:t>Truth and Falsity of Universal Statements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905000"/>
            <a:ext cx="2105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8200" y="3733800"/>
            <a:ext cx="6858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6875" indent="-396875" eaLnBrk="1" hangingPunct="1">
              <a:buFontTx/>
              <a:buNone/>
              <a:tabLst>
                <a:tab pos="1371600" algn="l"/>
                <a:tab pos="1547813" algn="l"/>
              </a:tabLst>
              <a:defRPr/>
            </a:pPr>
            <a:r>
              <a:rPr lang="en-US" sz="2400" dirty="0" smtClean="0"/>
              <a:t>Solution:</a:t>
            </a:r>
            <a:r>
              <a:rPr lang="en-US" sz="2400" i="1" dirty="0" smtClean="0"/>
              <a:t> </a:t>
            </a:r>
            <a:r>
              <a:rPr lang="en-US" sz="2400" dirty="0"/>
              <a:t>Take </a:t>
            </a:r>
            <a:r>
              <a:rPr lang="en-US" sz="2400" i="1" dirty="0"/>
              <a:t>x</a:t>
            </a:r>
            <a:r>
              <a:rPr lang="en-US" sz="2400" dirty="0"/>
              <a:t> </a:t>
            </a:r>
            <a:r>
              <a:rPr lang="en-US" sz="2400" dirty="0" smtClean="0"/>
              <a:t>= 1/2. </a:t>
            </a:r>
            <a:r>
              <a:rPr lang="en-US" sz="2400" dirty="0"/>
              <a:t>Then </a:t>
            </a:r>
            <a:r>
              <a:rPr lang="en-US" sz="2400" i="1" dirty="0"/>
              <a:t>x</a:t>
            </a:r>
            <a:r>
              <a:rPr lang="en-US" sz="2400" dirty="0"/>
              <a:t> is in </a:t>
            </a:r>
            <a:r>
              <a:rPr lang="en-US" sz="2400" b="1" dirty="0"/>
              <a:t>R</a:t>
            </a:r>
            <a:r>
              <a:rPr lang="en-US" sz="2400" dirty="0"/>
              <a:t> (since </a:t>
            </a:r>
            <a:r>
              <a:rPr lang="en-US" sz="2400" dirty="0" smtClean="0"/>
              <a:t>1/2 is a </a:t>
            </a:r>
            <a:r>
              <a:rPr lang="en-US" sz="2400" dirty="0"/>
              <a:t>real number) </a:t>
            </a:r>
            <a:r>
              <a:rPr lang="en-US" sz="2400" dirty="0" smtClean="0"/>
              <a:t>and</a:t>
            </a:r>
          </a:p>
          <a:p>
            <a:pPr marL="396875" indent="-396875" eaLnBrk="1" hangingPunct="1">
              <a:buFontTx/>
              <a:buNone/>
              <a:tabLst>
                <a:tab pos="1371600" algn="l"/>
                <a:tab pos="1547813" algn="l"/>
              </a:tabLst>
              <a:defRPr/>
            </a:pPr>
            <a:endParaRPr lang="en-US" sz="2400" dirty="0"/>
          </a:p>
          <a:p>
            <a:pPr marL="396875" indent="-396875" eaLnBrk="1" hangingPunct="1">
              <a:buFontTx/>
              <a:buNone/>
              <a:tabLst>
                <a:tab pos="1371600" algn="l"/>
                <a:tab pos="1547813" algn="l"/>
              </a:tabLst>
              <a:defRPr/>
            </a:pPr>
            <a:endParaRPr lang="en-US" sz="2400" dirty="0" smtClean="0"/>
          </a:p>
          <a:p>
            <a:pPr marL="396875" indent="-396875" eaLnBrk="1" hangingPunct="1">
              <a:buFontTx/>
              <a:buNone/>
              <a:tabLst>
                <a:tab pos="1371600" algn="l"/>
                <a:tab pos="1547813" algn="l"/>
              </a:tabLst>
              <a:defRPr/>
            </a:pPr>
            <a:endParaRPr lang="en-US" sz="2400" dirty="0"/>
          </a:p>
          <a:p>
            <a:pPr marL="396875" indent="-396875" eaLnBrk="1" hangingPunct="1">
              <a:buFontTx/>
              <a:buNone/>
              <a:tabLst>
                <a:tab pos="1371600" algn="l"/>
                <a:tab pos="1547813" algn="l"/>
              </a:tabLst>
              <a:defRPr/>
            </a:pPr>
            <a:r>
              <a:rPr lang="pt-BR" sz="2400" dirty="0" smtClean="0"/>
              <a:t>Hence </a:t>
            </a:r>
            <a:r>
              <a:rPr lang="pt-BR" sz="2400" dirty="0"/>
              <a:t>“∀</a:t>
            </a:r>
            <a:r>
              <a:rPr lang="pt-BR" sz="2400" i="1" dirty="0"/>
              <a:t>x</a:t>
            </a:r>
            <a:r>
              <a:rPr lang="pt-BR" sz="2400" dirty="0"/>
              <a:t> ∈ </a:t>
            </a:r>
            <a:r>
              <a:rPr lang="pt-BR" sz="2400" b="1" dirty="0"/>
              <a:t>R</a:t>
            </a:r>
            <a:r>
              <a:rPr lang="pt-BR" sz="2400" dirty="0"/>
              <a:t>, </a:t>
            </a:r>
            <a:r>
              <a:rPr lang="pt-BR" sz="2400" i="1" dirty="0"/>
              <a:t>x</a:t>
            </a:r>
            <a:r>
              <a:rPr lang="pt-BR" sz="2400" baseline="30000" dirty="0"/>
              <a:t>2</a:t>
            </a:r>
            <a:r>
              <a:rPr lang="pt-BR" sz="2400" dirty="0"/>
              <a:t> ≥ </a:t>
            </a:r>
            <a:r>
              <a:rPr lang="pt-BR" sz="2400" i="1" dirty="0"/>
              <a:t>x</a:t>
            </a:r>
            <a:r>
              <a:rPr lang="pt-BR" sz="2400" dirty="0"/>
              <a:t>” is false.</a:t>
            </a:r>
            <a:endParaRPr lang="en-US" sz="2400" dirty="0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913" y="4648200"/>
            <a:ext cx="2162175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28144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Existential Quantifier: ∃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dirty="0" smtClean="0"/>
              <a:t>The symbol ∃ denotes “there exists” and is called the </a:t>
            </a:r>
            <a:r>
              <a:rPr lang="en-US" altLang="en-US" b="1" dirty="0" smtClean="0"/>
              <a:t>existential quantifier. </a:t>
            </a:r>
            <a:r>
              <a:rPr lang="en-US" altLang="en-US" dirty="0" smtClean="0"/>
              <a:t>For example, the sentence “There is a student in Math 140” can be written as</a:t>
            </a:r>
          </a:p>
          <a:p>
            <a:pPr marL="0" indent="0">
              <a:buFontTx/>
              <a:buNone/>
            </a:pPr>
            <a:endParaRPr lang="en-US" altLang="en-US" sz="1200" dirty="0" smtClean="0"/>
          </a:p>
          <a:p>
            <a:pPr marL="0" indent="0" algn="ctr">
              <a:buFontTx/>
              <a:buNone/>
            </a:pPr>
            <a:r>
              <a:rPr lang="en-US" altLang="en-US" dirty="0" smtClean="0"/>
              <a:t>∃ a person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 such that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 is a student in Math 140,</a:t>
            </a:r>
          </a:p>
          <a:p>
            <a:pPr marL="0" indent="0" algn="ctr">
              <a:buFontTx/>
              <a:buNone/>
            </a:pPr>
            <a:endParaRPr lang="en-US" altLang="en-US" sz="1200" dirty="0" smtClean="0"/>
          </a:p>
          <a:p>
            <a:pPr marL="0" indent="0">
              <a:buFontTx/>
              <a:buNone/>
            </a:pPr>
            <a:r>
              <a:rPr lang="en-US" altLang="en-US" dirty="0" smtClean="0"/>
              <a:t>or, more formally,</a:t>
            </a:r>
          </a:p>
          <a:p>
            <a:pPr marL="0" indent="0">
              <a:buFontTx/>
              <a:buNone/>
            </a:pPr>
            <a:endParaRPr lang="en-US" altLang="en-US" sz="1200" dirty="0" smtClean="0"/>
          </a:p>
          <a:p>
            <a:pPr marL="0" indent="0">
              <a:buFontTx/>
              <a:buNone/>
            </a:pPr>
            <a:r>
              <a:rPr lang="en-US" altLang="en-US" dirty="0" smtClean="0"/>
              <a:t>        ∃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 ∈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 such that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 is a student in Math 140,</a:t>
            </a:r>
          </a:p>
          <a:p>
            <a:pPr marL="0" indent="0">
              <a:buFontTx/>
              <a:buNone/>
            </a:pPr>
            <a:endParaRPr lang="en-US" altLang="en-US" sz="1200" dirty="0" smtClean="0"/>
          </a:p>
          <a:p>
            <a:pPr marL="0" indent="0">
              <a:buFontTx/>
              <a:buNone/>
            </a:pPr>
            <a:r>
              <a:rPr lang="en-US" altLang="en-US" dirty="0" smtClean="0"/>
              <a:t>where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 is the set of all people. </a:t>
            </a:r>
          </a:p>
          <a:p>
            <a:pPr marL="0" indent="0">
              <a:buFontTx/>
              <a:buNone/>
            </a:pPr>
            <a:r>
              <a:rPr lang="en-US" altLang="en-US" dirty="0" smtClean="0"/>
              <a:t>The domain of the predicate variable is generally indicated either between the ∃ symbol and the variable name or immediately following the variable name.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Existential Quantifier: ∃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mtClean="0"/>
              <a:t>The words </a:t>
            </a:r>
            <a:r>
              <a:rPr lang="en-US" altLang="en-US" i="1" smtClean="0"/>
              <a:t>such</a:t>
            </a:r>
            <a:r>
              <a:rPr lang="en-US" altLang="en-US" smtClean="0"/>
              <a:t> </a:t>
            </a:r>
            <a:r>
              <a:rPr lang="en-US" altLang="en-US" i="1" smtClean="0"/>
              <a:t>that</a:t>
            </a:r>
            <a:r>
              <a:rPr lang="en-US" altLang="en-US" smtClean="0"/>
              <a:t> are inserted just before the predicate. Some other expressions that can be used in place of </a:t>
            </a:r>
            <a:r>
              <a:rPr lang="en-US" altLang="en-US" i="1" smtClean="0"/>
              <a:t>there exists </a:t>
            </a:r>
            <a:r>
              <a:rPr lang="en-US" altLang="en-US" smtClean="0"/>
              <a:t>are</a:t>
            </a:r>
            <a:r>
              <a:rPr lang="en-US" altLang="en-US" i="1" smtClean="0"/>
              <a:t> there is a</a:t>
            </a:r>
            <a:r>
              <a:rPr lang="en-US" altLang="en-US" smtClean="0"/>
              <a:t>,</a:t>
            </a:r>
            <a:r>
              <a:rPr lang="en-US" altLang="en-US" i="1" smtClean="0"/>
              <a:t> we can find a</a:t>
            </a:r>
            <a:r>
              <a:rPr lang="en-US" altLang="en-US" smtClean="0"/>
              <a:t>,</a:t>
            </a:r>
            <a:r>
              <a:rPr lang="en-US" altLang="en-US" i="1" smtClean="0"/>
              <a:t> there is at least one</a:t>
            </a:r>
            <a:r>
              <a:rPr lang="en-US" altLang="en-US" smtClean="0"/>
              <a:t>,</a:t>
            </a:r>
            <a:r>
              <a:rPr lang="en-US" altLang="en-US" i="1" smtClean="0"/>
              <a:t> for some</a:t>
            </a:r>
            <a:r>
              <a:rPr lang="en-US" altLang="en-US" smtClean="0"/>
              <a:t>,</a:t>
            </a:r>
            <a:r>
              <a:rPr lang="en-US" altLang="en-US" i="1" smtClean="0"/>
              <a:t> </a:t>
            </a:r>
            <a:r>
              <a:rPr lang="en-US" altLang="en-US" smtClean="0"/>
              <a:t>and </a:t>
            </a:r>
            <a:r>
              <a:rPr lang="en-US" altLang="en-US" i="1" smtClean="0"/>
              <a:t>for at least one</a:t>
            </a:r>
            <a:r>
              <a:rPr lang="en-US" altLang="en-US" smtClean="0"/>
              <a:t>. </a:t>
            </a:r>
          </a:p>
          <a:p>
            <a:pPr marL="0" indent="0">
              <a:buFontTx/>
              <a:buNone/>
            </a:pPr>
            <a:endParaRPr lang="en-US" altLang="en-US" smtClean="0"/>
          </a:p>
          <a:p>
            <a:pPr marL="0" indent="0">
              <a:buFontTx/>
              <a:buNone/>
            </a:pPr>
            <a:r>
              <a:rPr lang="en-US" altLang="en-US" smtClean="0"/>
              <a:t>In a sentence such as “∃ integers </a:t>
            </a:r>
            <a:r>
              <a:rPr lang="en-US" altLang="en-US" i="1" smtClean="0"/>
              <a:t>m</a:t>
            </a:r>
            <a:r>
              <a:rPr lang="en-US" altLang="en-US" smtClean="0"/>
              <a:t> and </a:t>
            </a:r>
            <a:r>
              <a:rPr lang="en-US" altLang="en-US" i="1" smtClean="0"/>
              <a:t>n</a:t>
            </a:r>
            <a:r>
              <a:rPr lang="en-US" altLang="en-US" smtClean="0"/>
              <a:t> such that          </a:t>
            </a:r>
            <a:r>
              <a:rPr lang="en-US" altLang="en-US" i="1" smtClean="0"/>
              <a:t>m</a:t>
            </a:r>
            <a:r>
              <a:rPr lang="en-US" altLang="en-US" smtClean="0"/>
              <a:t> + </a:t>
            </a:r>
            <a:r>
              <a:rPr lang="en-US" altLang="en-US" i="1" smtClean="0"/>
              <a:t>n</a:t>
            </a:r>
            <a:r>
              <a:rPr lang="en-US" altLang="en-US" smtClean="0"/>
              <a:t> = </a:t>
            </a:r>
            <a:r>
              <a:rPr lang="en-US" altLang="en-US" i="1" smtClean="0"/>
              <a:t>m</a:t>
            </a:r>
            <a:r>
              <a:rPr lang="en-US" altLang="en-US" smtClean="0"/>
              <a:t> </a:t>
            </a:r>
            <a:r>
              <a:rPr lang="en-US" altLang="en-US" sz="2000" b="1" smtClean="0">
                <a:sym typeface="Wingdings 2" panose="05020102010507070707" pitchFamily="18" charset="2"/>
              </a:rPr>
              <a:t></a:t>
            </a:r>
            <a:r>
              <a:rPr lang="en-US" altLang="en-US" smtClean="0">
                <a:sym typeface="Wingdings 2" panose="05020102010507070707" pitchFamily="18" charset="2"/>
              </a:rPr>
              <a:t> </a:t>
            </a:r>
            <a:r>
              <a:rPr lang="en-US" altLang="en-US" i="1" smtClean="0"/>
              <a:t>n</a:t>
            </a:r>
            <a:r>
              <a:rPr lang="en-US" altLang="en-US" smtClean="0"/>
              <a:t>,” the ∃ symbol is understood to refer to both </a:t>
            </a:r>
            <a:r>
              <a:rPr lang="en-US" altLang="en-US" i="1" smtClean="0"/>
              <a:t>m</a:t>
            </a:r>
            <a:r>
              <a:rPr lang="en-US" altLang="en-US" smtClean="0"/>
              <a:t> and </a:t>
            </a:r>
            <a:r>
              <a:rPr lang="en-US" altLang="en-US" i="1" smtClean="0"/>
              <a:t>n</a:t>
            </a:r>
            <a:r>
              <a:rPr lang="en-US" altLang="en-US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Existential Quantifier: ∃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43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462088"/>
                <a:ext cx="8534400" cy="525621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en-US" dirty="0" smtClean="0">
                    <a:solidFill>
                      <a:srgbClr val="C00000"/>
                    </a:solidFill>
                  </a:rPr>
                  <a:t>∃</a:t>
                </a:r>
                <a:r>
                  <a:rPr lang="en-US" altLang="en-US" dirty="0" smtClean="0"/>
                  <a:t> </a:t>
                </a:r>
                <a:r>
                  <a:rPr lang="en-US" altLang="en-US" dirty="0"/>
                  <a:t>denotes </a:t>
                </a:r>
                <a:r>
                  <a:rPr lang="en-US" altLang="en-US" dirty="0" smtClean="0"/>
                  <a:t>“</a:t>
                </a:r>
                <a:r>
                  <a:rPr lang="en-US" altLang="en-US" dirty="0" smtClean="0">
                    <a:solidFill>
                      <a:srgbClr val="C00000"/>
                    </a:solidFill>
                  </a:rPr>
                  <a:t>there exists</a:t>
                </a:r>
                <a:r>
                  <a:rPr lang="en-US" altLang="en-US" dirty="0" smtClean="0"/>
                  <a:t>”</a:t>
                </a:r>
              </a:p>
              <a:p>
                <a:pPr marL="0" indent="0">
                  <a:buNone/>
                </a:pPr>
                <a:endParaRPr lang="en-US" altLang="en-US" dirty="0"/>
              </a:p>
              <a:p>
                <a:pPr marL="0" indent="0">
                  <a:buNone/>
                </a:pPr>
                <a:endParaRPr lang="en-US" altLang="en-US" dirty="0" smtClean="0"/>
              </a:p>
              <a:p>
                <a:pPr marL="0" indent="0">
                  <a:buNone/>
                </a:pPr>
                <a:endParaRPr lang="en-US" altLang="en-US" dirty="0"/>
              </a:p>
              <a:p>
                <a:pPr marL="0" indent="0">
                  <a:buNone/>
                </a:pPr>
                <a:endParaRPr lang="en-US" altLang="en-US" dirty="0" smtClean="0"/>
              </a:p>
              <a:p>
                <a:pPr marL="0" indent="0">
                  <a:buNone/>
                </a:pPr>
                <a:r>
                  <a:rPr lang="en-US" altLang="zh-CN" dirty="0"/>
                  <a:t>Suppose Q(x) </a:t>
                </a:r>
                <a:r>
                  <a:rPr lang="en-US" altLang="en-US" dirty="0"/>
                  <a:t>stands for “is a student at UNC”</a:t>
                </a:r>
              </a:p>
              <a:p>
                <a:pPr marL="0" indent="0">
                  <a:buNone/>
                </a:pPr>
                <a:r>
                  <a:rPr lang="en-US" altLang="en-US" dirty="0"/>
                  <a:t>Let D be “</a:t>
                </a:r>
                <a:r>
                  <a:rPr lang="en-US" altLang="en-US" dirty="0"/>
                  <a:t>the set of all human beings</a:t>
                </a:r>
                <a:r>
                  <a:rPr lang="en-US" altLang="en-US" dirty="0"/>
                  <a:t>,” </a:t>
                </a:r>
                <a:r>
                  <a:rPr lang="en-US" altLang="en-US" dirty="0" smtClean="0"/>
                  <a:t/>
                </a:r>
                <a:br>
                  <a:rPr lang="en-US" altLang="en-US" dirty="0" smtClean="0"/>
                </a:br>
                <a:r>
                  <a:rPr lang="en-US" altLang="en-US" dirty="0" smtClean="0"/>
                  <a:t>				“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en-US" dirty="0"/>
                      <m:t>∃</m:t>
                    </m:r>
                    <m:r>
                      <a:rPr lang="en-US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such</m:t>
                    </m:r>
                    <m:r>
                      <m:rPr>
                        <m:nor/>
                      </m:rPr>
                      <a:rPr lang="en-US" alt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that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  <m:r>
                      <a:rPr lang="en-US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dirty="0"/>
                  <a:t>”</a:t>
                </a:r>
                <a:r>
                  <a:rPr lang="en-US" altLang="en-US" dirty="0"/>
                  <a:t> is </a:t>
                </a:r>
                <a:r>
                  <a:rPr lang="en-US" altLang="en-US" dirty="0" smtClean="0"/>
                  <a:t>true.</a:t>
                </a:r>
                <a:endParaRPr lang="en-US" altLang="en-US" dirty="0"/>
              </a:p>
              <a:p>
                <a:pPr marL="0" indent="0">
                  <a:buNone/>
                </a:pPr>
                <a:r>
                  <a:rPr lang="en-US" altLang="en-US" dirty="0"/>
                  <a:t>Let D be “the set of </a:t>
                </a:r>
                <a:r>
                  <a:rPr lang="en-US" altLang="en-US" dirty="0" smtClean="0"/>
                  <a:t>students at Duke,” </a:t>
                </a:r>
              </a:p>
              <a:p>
                <a:pPr marL="0" indent="0">
                  <a:buNone/>
                </a:pPr>
                <a:r>
                  <a:rPr lang="en-US" altLang="en-US" dirty="0"/>
                  <a:t>	</a:t>
                </a:r>
                <a:r>
                  <a:rPr lang="en-US" altLang="en-US" dirty="0" smtClean="0"/>
                  <a:t>			“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en-US" dirty="0"/>
                      <m:t>∃</m:t>
                    </m:r>
                    <m:r>
                      <a:rPr lang="en-US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such</m:t>
                    </m:r>
                    <m:r>
                      <m:rPr>
                        <m:nor/>
                      </m:rPr>
                      <a:rPr lang="en-US" alt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that</m:t>
                    </m:r>
                    <m:r>
                      <m:rPr>
                        <m:nor/>
                      </m:rPr>
                      <a:rPr lang="en-US" altLang="en-US" i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  <m:r>
                      <a:rPr lang="en-US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dirty="0"/>
                  <a:t>” is </a:t>
                </a:r>
                <a:r>
                  <a:rPr lang="en-US" altLang="en-US" dirty="0" smtClean="0"/>
                  <a:t>false.</a:t>
                </a:r>
                <a:endParaRPr lang="en-US" altLang="en-US" dirty="0"/>
              </a:p>
              <a:p>
                <a:pPr marL="0" indent="0">
                  <a:buNone/>
                </a:pPr>
                <a:endParaRPr lang="en-US" altLang="en-US" dirty="0"/>
              </a:p>
              <a:p>
                <a:pPr marL="0" indent="0">
                  <a:buFontTx/>
                  <a:buNone/>
                </a:pPr>
                <a:endParaRPr lang="en-US" altLang="en-US" dirty="0" smtClean="0"/>
              </a:p>
            </p:txBody>
          </p:sp>
        </mc:Choice>
        <mc:Fallback>
          <p:sp>
            <p:nvSpPr>
              <p:cNvPr id="1843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462088"/>
                <a:ext cx="8534400" cy="5256212"/>
              </a:xfrm>
              <a:blipFill rotWithShape="0">
                <a:blip r:embed="rId2"/>
                <a:stretch>
                  <a:fillRect l="-1071" t="-92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43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8289925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500" smtClean="0"/>
              <a:t>Example 4 – </a:t>
            </a:r>
            <a:r>
              <a:rPr lang="en-US" altLang="en-US" sz="2500" i="1" smtClean="0"/>
              <a:t>Truth and Falsity of Existential Statements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b="1" dirty="0" smtClean="0"/>
              <a:t>a.</a:t>
            </a:r>
            <a:r>
              <a:rPr lang="en-US" altLang="en-US" dirty="0" smtClean="0"/>
              <a:t> Consider the statement</a:t>
            </a:r>
          </a:p>
          <a:p>
            <a:pPr marL="457200" indent="-45720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457200" indent="-457200" algn="ctr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∃</a:t>
            </a:r>
            <a:r>
              <a:rPr lang="en-US" altLang="en-US" i="1" dirty="0" smtClean="0"/>
              <a:t>m </a:t>
            </a:r>
            <a:r>
              <a:rPr lang="en-US" altLang="en-US" dirty="0" smtClean="0"/>
              <a:t>∈ </a:t>
            </a:r>
            <a:r>
              <a:rPr lang="en-US" altLang="en-US" b="1" dirty="0" smtClean="0"/>
              <a:t>Z</a:t>
            </a:r>
            <a:r>
              <a:rPr lang="en-US" altLang="en-US" baseline="30000" dirty="0" smtClean="0"/>
              <a:t>+</a:t>
            </a:r>
            <a:r>
              <a:rPr lang="en-US" altLang="en-US" dirty="0" smtClean="0"/>
              <a:t> such that </a:t>
            </a:r>
            <a:r>
              <a:rPr lang="en-US" altLang="en-US" i="1" dirty="0" smtClean="0"/>
              <a:t>m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 </a:t>
            </a:r>
            <a:r>
              <a:rPr lang="en-US" altLang="en-US" dirty="0" smtClean="0"/>
              <a:t>= </a:t>
            </a:r>
            <a:r>
              <a:rPr lang="en-US" altLang="en-US" i="1" dirty="0" smtClean="0"/>
              <a:t>m</a:t>
            </a:r>
            <a:r>
              <a:rPr lang="en-US" altLang="en-US" dirty="0" smtClean="0"/>
              <a:t>.</a:t>
            </a:r>
          </a:p>
          <a:p>
            <a:pPr marL="457200" indent="-457200" algn="ctr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457200" indent="-45720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    Show that this statement is true.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4343400"/>
            <a:ext cx="7467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Solution: Observe </a:t>
            </a:r>
            <a:r>
              <a:rPr lang="en-US" sz="2400" dirty="0"/>
              <a:t>that 1</a:t>
            </a:r>
            <a:r>
              <a:rPr lang="en-US" sz="2400" baseline="30000" dirty="0"/>
              <a:t>2</a:t>
            </a:r>
            <a:r>
              <a:rPr lang="en-US" sz="2400" dirty="0"/>
              <a:t> = 1. Thus “</a:t>
            </a:r>
            <a:r>
              <a:rPr lang="en-US" sz="2400" i="1" dirty="0"/>
              <a:t>m</a:t>
            </a:r>
            <a:r>
              <a:rPr lang="en-US" sz="2400" baseline="30000" dirty="0"/>
              <a:t>2</a:t>
            </a:r>
            <a:r>
              <a:rPr lang="en-US" sz="2400" dirty="0"/>
              <a:t> = </a:t>
            </a:r>
            <a:r>
              <a:rPr lang="en-US" sz="2400" i="1" dirty="0"/>
              <a:t>m</a:t>
            </a:r>
            <a:r>
              <a:rPr lang="en-US" sz="2400" dirty="0"/>
              <a:t>” is true for at </a:t>
            </a:r>
            <a:r>
              <a:rPr lang="en-US" sz="2400" dirty="0" smtClean="0"/>
              <a:t>least one </a:t>
            </a:r>
            <a:r>
              <a:rPr lang="en-US" sz="2400" dirty="0"/>
              <a:t>integer </a:t>
            </a:r>
            <a:r>
              <a:rPr lang="en-US" sz="2400" i="1" dirty="0"/>
              <a:t>m</a:t>
            </a:r>
            <a:r>
              <a:rPr lang="en-US" sz="2400" dirty="0"/>
              <a:t>. Hence “∃</a:t>
            </a:r>
            <a:r>
              <a:rPr lang="en-US" sz="2400" i="1" dirty="0"/>
              <a:t>m</a:t>
            </a:r>
            <a:r>
              <a:rPr lang="en-US" sz="2400" dirty="0"/>
              <a:t> ∈ </a:t>
            </a:r>
            <a:r>
              <a:rPr lang="en-US" sz="2400" b="1" dirty="0"/>
              <a:t>Z</a:t>
            </a:r>
            <a:r>
              <a:rPr lang="en-US" sz="2400" dirty="0"/>
              <a:t> such that </a:t>
            </a:r>
            <a:r>
              <a:rPr lang="en-US" sz="2400" i="1" dirty="0"/>
              <a:t>m</a:t>
            </a:r>
            <a:r>
              <a:rPr lang="en-US" sz="2400" baseline="30000" dirty="0"/>
              <a:t>2</a:t>
            </a:r>
            <a:r>
              <a:rPr lang="en-US" sz="2400" dirty="0"/>
              <a:t> = </a:t>
            </a:r>
            <a:r>
              <a:rPr lang="en-US" sz="2400" i="1" dirty="0"/>
              <a:t>m</a:t>
            </a:r>
            <a:r>
              <a:rPr lang="en-US" sz="2400" dirty="0"/>
              <a:t>” is true.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McKBAlgP8">
  <a:themeElements>
    <a:clrScheme name="McKBAlgP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cKBAlgP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cKBAlgP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McKBAlgP8</Template>
  <TotalTime>1498</TotalTime>
  <Words>1245</Words>
  <Application>Microsoft Office PowerPoint</Application>
  <PresentationFormat>全屏显示(4:3)</PresentationFormat>
  <Paragraphs>193</Paragraphs>
  <Slides>22</Slides>
  <Notes>0</Notes>
  <HiddenSlides>5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7" baseType="lpstr">
      <vt:lpstr>Arial</vt:lpstr>
      <vt:lpstr>Cambria Math</vt:lpstr>
      <vt:lpstr>Symbol</vt:lpstr>
      <vt:lpstr>Wingdings 2</vt:lpstr>
      <vt:lpstr>McKBAlgP8</vt:lpstr>
      <vt:lpstr>Predicates and Quantified Statements I</vt:lpstr>
      <vt:lpstr>Predicates and Domain</vt:lpstr>
      <vt:lpstr>The Universal Quantifier: ∀</vt:lpstr>
      <vt:lpstr>Example 3 – Truth and Falsity of Universal Statements</vt:lpstr>
      <vt:lpstr>Example 3 – Truth and Falsity of Universal Statements</vt:lpstr>
      <vt:lpstr>The Existential Quantifier: ∃</vt:lpstr>
      <vt:lpstr>The Existential Quantifier: ∃</vt:lpstr>
      <vt:lpstr>The Existential Quantifier: ∃</vt:lpstr>
      <vt:lpstr>Example 4 – Truth and Falsity of Existential Statements</vt:lpstr>
      <vt:lpstr>Example 4 – Truth and Falsity of Existential Statements</vt:lpstr>
      <vt:lpstr>Equivalent Forms of Universal and Existential Statements</vt:lpstr>
      <vt:lpstr>Equivalent Forms of Universal and Existential Statements</vt:lpstr>
      <vt:lpstr>Equivalent Forms of Universal and Existential Statements</vt:lpstr>
      <vt:lpstr>Implicit Quantification</vt:lpstr>
      <vt:lpstr>Implicit Quantification</vt:lpstr>
      <vt:lpstr>Example 12 – Using ⇒ and ⇔</vt:lpstr>
      <vt:lpstr>Example 12 – Solution</vt:lpstr>
      <vt:lpstr>Example 12 – Solution</vt:lpstr>
      <vt:lpstr>PowerPoint 演示文稿</vt:lpstr>
      <vt:lpstr>Example 13 – Investigating Tarski’s World</vt:lpstr>
      <vt:lpstr>Example 13 – Investigating Tarski’s World</vt:lpstr>
      <vt:lpstr>Example 13 – Solution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gchaudhari</dc:creator>
  <cp:lastModifiedBy>Kecheng Yang</cp:lastModifiedBy>
  <cp:revision>380</cp:revision>
  <dcterms:created xsi:type="dcterms:W3CDTF">2010-10-18T10:39:55Z</dcterms:created>
  <dcterms:modified xsi:type="dcterms:W3CDTF">2017-05-23T06:23:50Z</dcterms:modified>
</cp:coreProperties>
</file>