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373" r:id="rId2"/>
    <p:sldId id="364" r:id="rId3"/>
    <p:sldId id="310" r:id="rId4"/>
    <p:sldId id="375" r:id="rId5"/>
    <p:sldId id="376" r:id="rId6"/>
    <p:sldId id="322" r:id="rId7"/>
    <p:sldId id="366" r:id="rId8"/>
    <p:sldId id="377" r:id="rId9"/>
    <p:sldId id="347" r:id="rId10"/>
    <p:sldId id="349" r:id="rId11"/>
    <p:sldId id="354" r:id="rId12"/>
    <p:sldId id="357" r:id="rId13"/>
    <p:sldId id="361" r:id="rId14"/>
    <p:sldId id="360" r:id="rId15"/>
    <p:sldId id="353" r:id="rId16"/>
    <p:sldId id="372" r:id="rId17"/>
    <p:sldId id="379" r:id="rId18"/>
    <p:sldId id="380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8942" autoAdjust="0"/>
  </p:normalViewPr>
  <p:slideViewPr>
    <p:cSldViewPr>
      <p:cViewPr varScale="1">
        <p:scale>
          <a:sx n="121" d="100"/>
          <a:sy n="121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F2579B-0E37-4E42-B852-F3DBEE8CA538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F19882-F308-4157-999E-6D91CA89D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7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EDA443-E26A-4818-81A6-3455AF8EA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18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64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81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8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50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450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61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96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77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48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5707C2B-8B8C-4D04-B0D5-BE40FBCCD487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Truth Table to Statement Form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4234"/>
              </p:ext>
            </p:extLst>
          </p:nvPr>
        </p:nvGraphicFramePr>
        <p:xfrm>
          <a:off x="838200" y="1828800"/>
          <a:ext cx="2667000" cy="332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7500" y="5174592"/>
            <a:ext cx="783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Disjunctive Normal Form (DNF) or </a:t>
            </a:r>
            <a:r>
              <a:rPr lang="en-US" altLang="en-US" dirty="0"/>
              <a:t>sum-of-products form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(</a:t>
            </a:r>
            <a:r>
              <a:rPr lang="en-US" altLang="zh-CN" i="1" dirty="0" err="1" smtClean="0">
                <a:sym typeface="Symbol" panose="05050102010706020507" pitchFamily="18" charset="2"/>
              </a:rPr>
              <a:t>p</a:t>
            </a:r>
            <a:r>
              <a:rPr lang="en-US" altLang="zh-CN" dirty="0" err="1" smtClean="0">
                <a:sym typeface="Symbol" panose="05050102010706020507" pitchFamily="18" charset="2"/>
              </a:rPr>
              <a:t>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err="1" smtClean="0">
                <a:sym typeface="Symbol" panose="05050102010706020507" pitchFamily="18" charset="2"/>
              </a:rPr>
              <a:t></a:t>
            </a:r>
            <a:r>
              <a:rPr lang="en-US" altLang="zh-CN" i="1" dirty="0" err="1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smtClean="0">
                <a:sym typeface="Symbol" panose="05050102010706020507" pitchFamily="18" charset="2"/>
              </a:rPr>
              <a:t>p</a:t>
            </a:r>
            <a:r>
              <a:rPr lang="en-US" altLang="zh-CN" dirty="0" smtClean="0">
                <a:sym typeface="Symbol" panose="05050102010706020507" pitchFamily="18" charset="2"/>
              </a:rPr>
              <a:t>~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err="1" smtClean="0">
                <a:sym typeface="Symbol" panose="05050102010706020507" pitchFamily="18" charset="2"/>
              </a:rPr>
              <a:t></a:t>
            </a:r>
            <a:r>
              <a:rPr lang="en-US" altLang="zh-CN" i="1" dirty="0" err="1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smtClean="0">
                <a:sym typeface="Symbol" panose="05050102010706020507" pitchFamily="18" charset="2"/>
              </a:rPr>
              <a:t>p</a:t>
            </a:r>
            <a:r>
              <a:rPr lang="en-US" altLang="zh-CN" dirty="0" smtClean="0">
                <a:sym typeface="Symbol" panose="05050102010706020507" pitchFamily="18" charset="2"/>
              </a:rPr>
              <a:t>~</a:t>
            </a:r>
            <a:r>
              <a:rPr lang="en-US" altLang="zh-CN" i="1" dirty="0" smtClean="0">
                <a:sym typeface="Symbol" panose="05050102010706020507" pitchFamily="18" charset="2"/>
              </a:rPr>
              <a:t>q</a:t>
            </a:r>
            <a:r>
              <a:rPr lang="en-US" altLang="zh-CN" dirty="0" smtClean="0">
                <a:sym typeface="Symbol" panose="05050102010706020507" pitchFamily="18" charset="2"/>
              </a:rPr>
              <a:t>~</a:t>
            </a:r>
            <a:r>
              <a:rPr lang="en-US" altLang="zh-CN" i="1" dirty="0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</a:t>
            </a:r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 smtClean="0">
              <a:sym typeface="Symbol" panose="05050102010706020507" pitchFamily="18" charset="2"/>
            </a:endParaRPr>
          </a:p>
          <a:p>
            <a:r>
              <a:rPr lang="en-US" altLang="zh-CN" dirty="0" smtClean="0">
                <a:sym typeface="Symbol" panose="05050102010706020507" pitchFamily="18" charset="2"/>
              </a:rPr>
              <a:t>Conjunctive Normal Form (</a:t>
            </a:r>
            <a:r>
              <a:rPr lang="en-US" altLang="zh-CN" dirty="0">
                <a:sym typeface="Symbol" panose="05050102010706020507" pitchFamily="18" charset="2"/>
              </a:rPr>
              <a:t>CNF</a:t>
            </a:r>
            <a:r>
              <a:rPr lang="en-US" altLang="zh-CN" dirty="0" smtClean="0">
                <a:sym typeface="Symbol" panose="05050102010706020507" pitchFamily="18" charset="2"/>
              </a:rPr>
              <a:t>) or </a:t>
            </a:r>
            <a:r>
              <a:rPr lang="en-US" altLang="zh-CN" dirty="0">
                <a:sym typeface="Symbol" panose="05050102010706020507" pitchFamily="18" charset="2"/>
              </a:rPr>
              <a:t>product-of-sums form</a:t>
            </a:r>
          </a:p>
          <a:p>
            <a:r>
              <a:rPr lang="en-US" altLang="zh-CN" dirty="0" smtClean="0"/>
              <a:t>	(~</a:t>
            </a:r>
            <a:r>
              <a:rPr lang="en-US" altLang="zh-CN" i="1" dirty="0" smtClean="0">
                <a:sym typeface="Symbol" panose="05050102010706020507" pitchFamily="18" charset="2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 smtClean="0">
                <a:sym typeface="Symbol" panose="05050102010706020507" pitchFamily="18" charset="2"/>
              </a:rPr>
              <a:t>~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i="1" dirty="0" err="1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sym typeface="Symbol" panose="05050102010706020507" pitchFamily="18" charset="2"/>
              </a:rPr>
              <a:t>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smtClean="0">
                <a:sym typeface="Symbol" panose="05050102010706020507" pitchFamily="18" charset="2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 smtClean="0">
                <a:sym typeface="Symbol" panose="05050102010706020507" pitchFamily="18" charset="2"/>
              </a:rPr>
              <a:t>~</a:t>
            </a:r>
            <a:r>
              <a:rPr lang="en-US" altLang="zh-CN" i="1" dirty="0" smtClean="0">
                <a:sym typeface="Symbol" panose="05050102010706020507" pitchFamily="18" charset="2"/>
              </a:rPr>
              <a:t>q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 smtClean="0">
                <a:sym typeface="Symbol" panose="05050102010706020507" pitchFamily="18" charset="2"/>
              </a:rPr>
              <a:t>~</a:t>
            </a:r>
            <a:r>
              <a:rPr lang="en-US" altLang="zh-CN" i="1" dirty="0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sym typeface="Symbol" panose="05050102010706020507" pitchFamily="18" charset="2"/>
              </a:rPr>
              <a:t>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smtClean="0">
                <a:sym typeface="Symbol" panose="05050102010706020507" pitchFamily="18" charset="2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 smtClean="0">
                <a:sym typeface="Symbol" panose="05050102010706020507" pitchFamily="18" charset="2"/>
              </a:rPr>
              <a:t>~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i="1" dirty="0" err="1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sym typeface="Symbol" panose="05050102010706020507" pitchFamily="18" charset="2"/>
              </a:rPr>
              <a:t>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err="1" smtClean="0">
                <a:sym typeface="Symbol" panose="05050102010706020507" pitchFamily="18" charset="2"/>
              </a:rPr>
              <a:t>p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dirty="0" smtClean="0">
                <a:sym typeface="Symbol" panose="05050102010706020507" pitchFamily="18" charset="2"/>
              </a:rPr>
              <a:t>~</a:t>
            </a:r>
            <a:r>
              <a:rPr lang="en-US" altLang="zh-CN" i="1" dirty="0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 </a:t>
            </a:r>
            <a:r>
              <a:rPr lang="en-US" altLang="zh-CN" dirty="0">
                <a:sym typeface="Symbol" panose="05050102010706020507" pitchFamily="18" charset="2"/>
              </a:rPr>
              <a:t> 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en-US" altLang="zh-CN" i="1" dirty="0" err="1" smtClean="0">
                <a:sym typeface="Symbol" panose="05050102010706020507" pitchFamily="18" charset="2"/>
              </a:rPr>
              <a:t>p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i="1" dirty="0" err="1" smtClean="0">
                <a:sym typeface="Symbol" panose="05050102010706020507" pitchFamily="18" charset="2"/>
              </a:rPr>
              <a:t>q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i="1" dirty="0" err="1" smtClean="0">
                <a:sym typeface="Symbol" panose="05050102010706020507" pitchFamily="18" charset="2"/>
              </a:rPr>
              <a:t>r</a:t>
            </a:r>
            <a:r>
              <a:rPr lang="en-US" altLang="zh-CN" dirty="0" smtClean="0">
                <a:sym typeface="Symbol" panose="05050102010706020507" pitchFamily="18" charset="2"/>
              </a:rPr>
              <a:t>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2871951" y="1752600"/>
            <a:ext cx="6096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4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Consider the two combinational circuits shown below.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Simplifying Combinational Circuits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362200"/>
            <a:ext cx="6245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041775" y="4572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(a)</a:t>
            </a: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33975"/>
            <a:ext cx="2206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4048125" y="58197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(b)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Circuit (a): ((</a:t>
            </a:r>
            <a:r>
              <a:rPr lang="en-US" altLang="en-US" i="1" dirty="0" smtClean="0"/>
              <a:t>P </a:t>
            </a:r>
            <a:r>
              <a:rPr lang="en-US" altLang="en-US" dirty="0" smtClean="0"/>
              <a:t>∧ ∼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) ∨ (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∧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)) ∧ </a:t>
            </a:r>
            <a:r>
              <a:rPr lang="en-US" altLang="en-US" i="1" dirty="0" smtClean="0"/>
              <a:t>Q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Circuit (b):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∧ </a:t>
            </a:r>
            <a:r>
              <a:rPr lang="en-US" altLang="en-US" i="1" dirty="0" smtClean="0"/>
              <a:t>Q</a:t>
            </a:r>
            <a:endParaRPr lang="en-US" altLang="en-US" dirty="0" smtClean="0"/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6 – </a:t>
            </a:r>
            <a:r>
              <a:rPr lang="en-US" altLang="en-US" i="1" smtClean="0"/>
              <a:t>Solution</a:t>
            </a:r>
            <a:endParaRPr lang="en-US" altLang="en-US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4432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4149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61483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905375"/>
            <a:ext cx="5153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591175"/>
            <a:ext cx="510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Another way to simplify a circuit is to find an equivalent circuit that uses the fewest </a:t>
            </a:r>
            <a:r>
              <a:rPr lang="en-US" altLang="en-US" i="1" dirty="0" smtClean="0"/>
              <a:t>different kinds </a:t>
            </a:r>
            <a:r>
              <a:rPr lang="en-US" altLang="en-US" dirty="0" smtClean="0"/>
              <a:t>of logic gates.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Two gates not previously introduced are particularly</a:t>
            </a:r>
            <a:br>
              <a:rPr lang="en-US" altLang="en-US" dirty="0" smtClean="0"/>
            </a:br>
            <a:r>
              <a:rPr lang="en-US" altLang="en-US" dirty="0" smtClean="0"/>
              <a:t>useful for this: NAND-gates and NOR-gates. </a:t>
            </a:r>
          </a:p>
          <a:p>
            <a:pPr marL="342900" indent="-342900"/>
            <a:r>
              <a:rPr lang="en-US" altLang="en-US" dirty="0" smtClean="0"/>
              <a:t>NAND-gate: acts like an AND-gate followed by a NOT-gate; represented by a </a:t>
            </a:r>
            <a:r>
              <a:rPr lang="en-US" altLang="en-US" i="1" dirty="0" err="1" smtClean="0"/>
              <a:t>Sheffer</a:t>
            </a:r>
            <a:r>
              <a:rPr lang="en-US" altLang="en-US" i="1" dirty="0" smtClean="0"/>
              <a:t> stroke</a:t>
            </a:r>
            <a:r>
              <a:rPr lang="en-US" altLang="en-US" dirty="0" smtClean="0"/>
              <a:t> “|”.</a:t>
            </a:r>
          </a:p>
          <a:p>
            <a:pPr marL="342900" indent="-342900"/>
            <a:r>
              <a:rPr lang="en-US" altLang="en-US" dirty="0" smtClean="0"/>
              <a:t>NOR-gate: acts like an OR-gate followed by a</a:t>
            </a:r>
            <a:br>
              <a:rPr lang="en-US" altLang="en-US" dirty="0" smtClean="0"/>
            </a:br>
            <a:r>
              <a:rPr lang="en-US" altLang="en-US" dirty="0" smtClean="0"/>
              <a:t>NOT-gate; represented by </a:t>
            </a:r>
            <a:r>
              <a:rPr lang="en-US" altLang="en-US" dirty="0"/>
              <a:t>a </a:t>
            </a:r>
            <a:r>
              <a:rPr lang="en-US" altLang="en-US" i="1" dirty="0"/>
              <a:t>Peirce arrow </a:t>
            </a:r>
            <a:r>
              <a:rPr lang="en-US" altLang="en-US" dirty="0" smtClean="0"/>
              <a:t>“</a:t>
            </a:r>
            <a:r>
              <a:rPr lang="en-US" altLang="en-US" dirty="0"/>
              <a:t>↓</a:t>
            </a:r>
            <a:r>
              <a:rPr lang="en-US" altLang="en-US" dirty="0" smtClean="0"/>
              <a:t>”.</a:t>
            </a:r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NAND and NOR Gates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00700"/>
            <a:ext cx="58054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NAND and NOR Gates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6388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It can be shown that any Boolean expression is equivalent to one written entirely with Sheffer strokes or entirely with Peirce arrows. 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Thus any digital logic circuit is equivalent to one that uses only NAND-gates or only NOR-gates.</a:t>
            </a:r>
          </a:p>
        </p:txBody>
      </p:sp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NAND and NOR Gates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 smtClean="0"/>
              <a:t>Example 7 – </a:t>
            </a:r>
            <a:r>
              <a:rPr lang="en-US" altLang="en-US" sz="2300" i="1" dirty="0" smtClean="0"/>
              <a:t>Rewriting Expressions Using the </a:t>
            </a:r>
            <a:r>
              <a:rPr lang="en-US" altLang="en-US" sz="2300" i="1" dirty="0" err="1" smtClean="0"/>
              <a:t>Sheffer</a:t>
            </a:r>
            <a:r>
              <a:rPr lang="en-US" altLang="en-US" sz="2300" i="1" dirty="0" smtClean="0"/>
              <a:t> Stroke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Use logical equivalences to show that</a:t>
            </a:r>
          </a:p>
          <a:p>
            <a:pPr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-3896" r="73605"/>
          <a:stretch>
            <a:fillRect/>
          </a:stretch>
        </p:blipFill>
        <p:spPr bwMode="auto">
          <a:xfrm>
            <a:off x="3127374" y="2266156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/>
          <a:stretch>
            <a:fillRect/>
          </a:stretch>
        </p:blipFill>
        <p:spPr bwMode="auto">
          <a:xfrm>
            <a:off x="1306512" y="3352800"/>
            <a:ext cx="57800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962400"/>
            <a:ext cx="39290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595312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Use logical equivalences to show that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Example 7 – </a:t>
            </a:r>
            <a:r>
              <a:rPr lang="en-US" altLang="en-US" sz="2000" i="1" dirty="0"/>
              <a:t>Rewriting Expressions Using the </a:t>
            </a:r>
            <a:r>
              <a:rPr lang="en-US" altLang="en-US" sz="2000" i="1" dirty="0" err="1"/>
              <a:t>Sheffer</a:t>
            </a:r>
            <a:r>
              <a:rPr lang="en-US" altLang="en-US" sz="2000" i="1" dirty="0"/>
              <a:t> Stroke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/>
          <a:stretch>
            <a:fillRect/>
          </a:stretch>
        </p:blipFill>
        <p:spPr bwMode="auto">
          <a:xfrm>
            <a:off x="2785269" y="1950819"/>
            <a:ext cx="357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/>
          <a:stretch>
            <a:fillRect/>
          </a:stretch>
        </p:blipFill>
        <p:spPr bwMode="auto">
          <a:xfrm>
            <a:off x="859631" y="2509345"/>
            <a:ext cx="7424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3084020"/>
            <a:ext cx="5826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3" y="3728545"/>
            <a:ext cx="46624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3" y="4409583"/>
            <a:ext cx="53800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" y="5093796"/>
            <a:ext cx="822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rgbClr val="0073AE"/>
                </a:solidFill>
                <a:latin typeface="+mn-lt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kern="0" dirty="0" smtClean="0"/>
              <a:t>Use logical equivalences to show that</a:t>
            </a:r>
          </a:p>
          <a:p>
            <a:pPr>
              <a:buFontTx/>
              <a:buNone/>
            </a:pPr>
            <a:endParaRPr lang="en-US" kern="0" dirty="0"/>
          </a:p>
        </p:txBody>
      </p:sp>
      <p:sp>
        <p:nvSpPr>
          <p:cNvPr id="10" name="矩形 9"/>
          <p:cNvSpPr/>
          <p:nvPr/>
        </p:nvSpPr>
        <p:spPr>
          <a:xfrm>
            <a:off x="5943600" y="5194169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ym typeface="Symbol" panose="05050102010706020507" pitchFamily="18" charset="2"/>
              </a:rPr>
              <a:t>P</a:t>
            </a:r>
            <a:r>
              <a:rPr lang="en-US" altLang="zh-CN" dirty="0" smtClean="0">
                <a:sym typeface="Symbol" panose="05050102010706020507" pitchFamily="18" charset="2"/>
              </a:rPr>
              <a:t>Q</a:t>
            </a:r>
            <a:r>
              <a:rPr lang="en-US" altLang="zh-CN" dirty="0"/>
              <a:t> </a:t>
            </a:r>
            <a:r>
              <a:rPr lang="en-US" altLang="zh-CN" dirty="0" smtClean="0"/>
              <a:t>≡ (P|Q)|(P|Q)</a:t>
            </a:r>
            <a:endParaRPr lang="zh-CN" alt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7200" y="5778009"/>
            <a:ext cx="822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rgbClr val="0073AE"/>
                </a:solidFill>
                <a:latin typeface="+mn-lt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kern="0" dirty="0" smtClean="0"/>
              <a:t>NAND ( | ) is </a:t>
            </a:r>
            <a:r>
              <a:rPr lang="en-US" altLang="en-US" i="1" kern="0" dirty="0" smtClean="0"/>
              <a:t>functionally complete</a:t>
            </a:r>
            <a:r>
              <a:rPr lang="en-US" altLang="en-US" kern="0" dirty="0" smtClean="0"/>
              <a:t>.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5781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of Logical Equivalences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number of logical equivalences are summarized in Theorem 2.1.1 for future reference.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74900"/>
            <a:ext cx="8121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2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of Rules of Inference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Table 2.3.1 summarizes some of the most important rules of inference.</a:t>
            </a:r>
            <a:endParaRPr lang="en-US" altLang="en-US" i="1" dirty="0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438400"/>
            <a:ext cx="788828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3810000" y="6324600"/>
            <a:ext cx="139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Table 2.3.1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3581400" y="60198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Valid Argument Forms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1923" y="2960441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1923" y="3738412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1923" y="4285142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71193" y="4285142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51923" y="4812354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1193" y="4808843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1923" y="5598611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960441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2956213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3740188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54580" y="4800600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349276"/>
            <a:ext cx="306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ym typeface="Symbol" panose="05050102010706020507" pitchFamily="18" charset="2"/>
              </a:rPr>
              <a:t>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2960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More complicated circuits correspond to more complicated </a:t>
            </a:r>
            <a:br>
              <a:rPr lang="en-US" altLang="en-US" dirty="0" smtClean="0"/>
            </a:br>
            <a:r>
              <a:rPr lang="en-US" altLang="en-US" dirty="0" smtClean="0"/>
              <a:t>logical expressions.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Electrical engineers continue to use the language of logic </a:t>
            </a:r>
            <a:br>
              <a:rPr lang="en-US" altLang="en-US" dirty="0" smtClean="0"/>
            </a:br>
            <a:r>
              <a:rPr lang="en-US" altLang="en-US" dirty="0" smtClean="0"/>
              <a:t>when they refer to values of signals produced by an</a:t>
            </a:r>
            <a:br>
              <a:rPr lang="en-US" altLang="en-US" dirty="0" smtClean="0"/>
            </a:br>
            <a:r>
              <a:rPr lang="en-US" altLang="en-US" dirty="0" smtClean="0"/>
              <a:t>electronic switch as being “true” (1) or “false” (0).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The symbols 0 and 1 are called </a:t>
            </a:r>
            <a:r>
              <a:rPr lang="en-US" altLang="en-US" b="1" dirty="0" smtClean="0"/>
              <a:t>bits, </a:t>
            </a:r>
            <a:r>
              <a:rPr lang="en-US" altLang="en-US" dirty="0" smtClean="0"/>
              <a:t>short for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inary dig</a:t>
            </a:r>
            <a:r>
              <a:rPr lang="en-US" altLang="en-US" i="1" dirty="0" smtClean="0"/>
              <a:t>its</a:t>
            </a:r>
            <a:r>
              <a:rPr lang="en-US" altLang="en-US" dirty="0" smtClean="0"/>
              <a:t>.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Application: Digital Logic Circuits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62088"/>
            <a:ext cx="4038600" cy="52562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An efficient method for designing more complicated circuits is to build them by connecting less complicated black box circuits. Three such circuits are NOT-, AND-, and OR-gates.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9" b="49966"/>
          <a:stretch>
            <a:fillRect/>
          </a:stretch>
        </p:blipFill>
        <p:spPr bwMode="auto">
          <a:xfrm>
            <a:off x="139152" y="4495801"/>
            <a:ext cx="4246289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19600" y="1719591"/>
            <a:ext cx="4568825" cy="4605009"/>
            <a:chOff x="2362200" y="1576234"/>
            <a:chExt cx="4949952" cy="4867330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38"/>
            <a:stretch>
              <a:fillRect/>
            </a:stretch>
          </p:blipFill>
          <p:spPr bwMode="auto">
            <a:xfrm>
              <a:off x="2362200" y="1576234"/>
              <a:ext cx="4949952" cy="55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3"/>
            <a:stretch>
              <a:fillRect/>
            </a:stretch>
          </p:blipFill>
          <p:spPr bwMode="auto">
            <a:xfrm>
              <a:off x="2362200" y="2023111"/>
              <a:ext cx="4949952" cy="4420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 ≡ ~P </a:t>
            </a:r>
            <a:r>
              <a:rPr lang="en-US" altLang="zh-CN" dirty="0" smtClean="0">
                <a:sym typeface="Symbol" panose="05050102010706020507" pitchFamily="18" charset="2"/>
              </a:rPr>
              <a:t> Q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Circuits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Logic</a:t>
            </a:r>
            <a:endParaRPr lang="zh-CN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/>
          <a:stretch>
            <a:fillRect/>
          </a:stretch>
        </p:blipFill>
        <p:spPr bwMode="auto">
          <a:xfrm>
            <a:off x="685800" y="1981200"/>
            <a:ext cx="74977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7" y="2362200"/>
            <a:ext cx="331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4979987" y="1977232"/>
            <a:ext cx="32768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signals: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4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A dot indicates a soldering of two wires.</a:t>
            </a:r>
          </a:p>
          <a:p>
            <a:pPr marL="342900" indent="-342900"/>
            <a:r>
              <a:rPr lang="en-US" altLang="en-US" dirty="0"/>
              <a:t>Wires that cross without a dot are assumed not to touch.</a:t>
            </a: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Circuits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Logic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66989"/>
            <a:ext cx="44116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6667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3733800" y="4624389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901280" y="5363671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4446293" y="5357518"/>
            <a:ext cx="8835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(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6265438" y="4800117"/>
            <a:ext cx="16385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(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50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In logic, variables such as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represent statements, </a:t>
            </a:r>
            <a:br>
              <a:rPr lang="en-US" altLang="en-US" dirty="0" smtClean="0"/>
            </a:br>
            <a:r>
              <a:rPr lang="en-US" altLang="en-US" dirty="0" smtClean="0"/>
              <a:t>and a statement can have one of only two truth values:</a:t>
            </a:r>
            <a:br>
              <a:rPr lang="en-US" altLang="en-US" dirty="0" smtClean="0"/>
            </a:br>
            <a:r>
              <a:rPr lang="en-US" altLang="en-US" dirty="0" smtClean="0"/>
              <a:t>T(true) or F(false). </a:t>
            </a:r>
          </a:p>
          <a:p>
            <a:pPr>
              <a:buFontTx/>
              <a:buNone/>
            </a:pPr>
            <a:endParaRPr lang="en-US" altLang="en-US" sz="1800" dirty="0" smtClean="0"/>
          </a:p>
          <a:p>
            <a:pPr>
              <a:buFontTx/>
              <a:buNone/>
            </a:pPr>
            <a:r>
              <a:rPr lang="en-US" altLang="en-US" dirty="0" smtClean="0"/>
              <a:t>A statement form is an expression, such as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∧ (∼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∨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), composed of statement variables and logical connectives.</a:t>
            </a:r>
          </a:p>
          <a:p>
            <a:pPr>
              <a:buFontTx/>
              <a:buNone/>
            </a:pPr>
            <a:endParaRPr lang="en-US" altLang="en-US" sz="1800" dirty="0" smtClean="0"/>
          </a:p>
          <a:p>
            <a:pPr>
              <a:buFontTx/>
              <a:buNone/>
            </a:pPr>
            <a:r>
              <a:rPr lang="en-US" altLang="en-US" dirty="0" smtClean="0"/>
              <a:t>Any variable, such as a statement variable or an input signal, that can take one of only two values is called a </a:t>
            </a:r>
            <a:r>
              <a:rPr lang="en-US" altLang="en-US" b="1" dirty="0" smtClean="0"/>
              <a:t>Boolean variable.</a:t>
            </a:r>
            <a:r>
              <a:rPr lang="en-US" altLang="en-US" dirty="0" smtClean="0"/>
              <a:t> An expression composed of Boolean variables and the connectives ∼, ∧, and ∨ is called a </a:t>
            </a:r>
            <a:r>
              <a:rPr lang="en-US" altLang="en-US" b="1" dirty="0" smtClean="0"/>
              <a:t>Boolean expression.</a:t>
            </a:r>
            <a:endParaRPr lang="en-US" altLang="en-US" dirty="0" smtClean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smtClean="0"/>
              <a:t>The Boolean Expression Corresponding to a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Focuses attention on the relation between the </a:t>
            </a:r>
            <a:r>
              <a:rPr lang="en-US" altLang="en-US" b="1" dirty="0" smtClean="0"/>
              <a:t>input </a:t>
            </a:r>
            <a:r>
              <a:rPr lang="en-US" altLang="en-US" dirty="0" smtClean="0"/>
              <a:t>and 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b="1" dirty="0" smtClean="0"/>
              <a:t>output </a:t>
            </a:r>
            <a:r>
              <a:rPr lang="en-US" altLang="en-US" dirty="0" smtClean="0"/>
              <a:t>signals.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The operation is completely specified by constructing an </a:t>
            </a:r>
            <a:r>
              <a:rPr lang="en-US" altLang="en-US" b="1" dirty="0" smtClean="0"/>
              <a:t>input/output table</a:t>
            </a:r>
            <a:r>
              <a:rPr lang="en-US" altLang="en-US" dirty="0" smtClean="0"/>
              <a:t> that lists all possible input signals together with their corresponding output signals.</a:t>
            </a:r>
          </a:p>
          <a:p>
            <a:pPr>
              <a:buFontTx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Black Boxes and Gates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362200"/>
            <a:ext cx="6157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000" dirty="0" smtClean="0"/>
              <a:t>S ≡ (</a:t>
            </a:r>
            <a:r>
              <a:rPr lang="en-US" altLang="zh-CN" sz="2000" dirty="0" smtClean="0">
                <a:sym typeface="Symbol" panose="05050102010706020507" pitchFamily="18" charset="2"/>
              </a:rPr>
              <a:t>PQR)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 (P~QR)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zh-CN" sz="2000" dirty="0" smtClean="0">
                <a:sym typeface="Symbol" panose="05050102010706020507" pitchFamily="18" charset="2"/>
              </a:rPr>
              <a:t>(P</a:t>
            </a:r>
            <a:r>
              <a:rPr lang="en-US" altLang="zh-CN" sz="2000" dirty="0">
                <a:sym typeface="Symbol" panose="05050102010706020507" pitchFamily="18" charset="2"/>
              </a:rPr>
              <a:t>~Q</a:t>
            </a:r>
            <a:r>
              <a:rPr lang="en-US" altLang="zh-CN" sz="2000" dirty="0" smtClean="0">
                <a:sym typeface="Symbol" panose="05050102010706020507" pitchFamily="18" charset="2"/>
              </a:rPr>
              <a:t>~R)</a:t>
            </a:r>
          </a:p>
          <a:p>
            <a:endParaRPr lang="en-US" altLang="zh-CN" sz="2000" dirty="0" smtClean="0">
              <a:sym typeface="Symbol" panose="05050102010706020507" pitchFamily="18" charset="2"/>
            </a:endParaRPr>
          </a:p>
          <a:p>
            <a:r>
              <a:rPr lang="en-US" altLang="zh-CN" sz="2000" dirty="0" smtClean="0"/>
              <a:t>S ≡ (~</a:t>
            </a:r>
            <a:r>
              <a:rPr lang="en-US" altLang="zh-CN" sz="2000" dirty="0" smtClean="0">
                <a:sym typeface="Symbol" panose="05050102010706020507" pitchFamily="18" charset="2"/>
              </a:rPr>
              <a:t>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~Q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R</a:t>
            </a:r>
            <a:r>
              <a:rPr lang="en-US" altLang="zh-CN" sz="2000" dirty="0">
                <a:sym typeface="Symbol" panose="05050102010706020507" pitchFamily="18" charset="2"/>
              </a:rPr>
              <a:t>) </a:t>
            </a:r>
            <a:r>
              <a:rPr lang="en-US" altLang="zh-CN" sz="2000" dirty="0" smtClean="0">
                <a:sym typeface="Symbol" panose="05050102010706020507" pitchFamily="18" charset="2"/>
              </a:rPr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(</a:t>
            </a:r>
            <a:r>
              <a:rPr lang="en-US" altLang="zh-CN" sz="2000" dirty="0" smtClean="0">
                <a:sym typeface="Symbol" panose="05050102010706020507" pitchFamily="18" charset="2"/>
              </a:rPr>
              <a:t>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~Q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~R)</a:t>
            </a:r>
            <a:r>
              <a:rPr lang="en-US" altLang="zh-CN" sz="2000" dirty="0">
                <a:sym typeface="Symbol" panose="05050102010706020507" pitchFamily="18" charset="2"/>
              </a:rPr>
              <a:t>  (P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>
                <a:sym typeface="Symbol" panose="05050102010706020507" pitchFamily="18" charset="2"/>
              </a:rPr>
              <a:t>~Q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R)</a:t>
            </a:r>
            <a:r>
              <a:rPr lang="en-US" altLang="zh-CN" sz="2000" dirty="0">
                <a:sym typeface="Symbol" panose="05050102010706020507" pitchFamily="18" charset="2"/>
              </a:rPr>
              <a:t>  (P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>
                <a:sym typeface="Symbol" panose="05050102010706020507" pitchFamily="18" charset="2"/>
              </a:rPr>
              <a:t>~R</a:t>
            </a:r>
            <a:r>
              <a:rPr lang="en-US" altLang="zh-CN" sz="2000" dirty="0" smtClean="0">
                <a:sym typeface="Symbol" panose="05050102010706020507" pitchFamily="18" charset="2"/>
              </a:rPr>
              <a:t>) </a:t>
            </a:r>
            <a:r>
              <a:rPr lang="en-US" altLang="zh-CN" sz="2000" dirty="0">
                <a:sym typeface="Symbol" panose="05050102010706020507" pitchFamily="18" charset="2"/>
              </a:rPr>
              <a:t> (P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Q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zh-CN" sz="2000" dirty="0" smtClean="0">
                <a:sym typeface="Symbol" panose="05050102010706020507" pitchFamily="18" charset="2"/>
              </a:rPr>
              <a:t>R</a:t>
            </a:r>
            <a:r>
              <a:rPr lang="en-US" altLang="zh-CN" sz="2000" dirty="0">
                <a:sym typeface="Symbol" panose="05050102010706020507" pitchFamily="18" charset="2"/>
              </a:rPr>
              <a:t>)</a:t>
            </a:r>
            <a:endParaRPr lang="en-US" altLang="zh-CN" sz="20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Black Boxes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5302"/>
            <a:ext cx="29035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10845"/>
              </p:ext>
            </p:extLst>
          </p:nvPr>
        </p:nvGraphicFramePr>
        <p:xfrm>
          <a:off x="1143000" y="1717403"/>
          <a:ext cx="2667000" cy="332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zh-CN" alt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71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86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/>
              <a:t>Then draw the diagram for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 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(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 ~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 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 ~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 ~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56406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5 – </a:t>
            </a:r>
            <a:r>
              <a:rPr lang="en-US" altLang="en-US" i="1" smtClean="0"/>
              <a:t>Solution</a:t>
            </a: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2093</TotalTime>
  <Words>577</Words>
  <Application>Microsoft Office PowerPoint</Application>
  <PresentationFormat>全屏显示(4:3)</PresentationFormat>
  <Paragraphs>185</Paragraphs>
  <Slides>18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 New Roman</vt:lpstr>
      <vt:lpstr>McKBAlgP8</vt:lpstr>
      <vt:lpstr>Truth Table to Statement Form</vt:lpstr>
      <vt:lpstr>Application: Digital Logic Circuits</vt:lpstr>
      <vt:lpstr>Gates</vt:lpstr>
      <vt:lpstr>Circuits v.s. Logic</vt:lpstr>
      <vt:lpstr>Circuits v.s. Logic</vt:lpstr>
      <vt:lpstr>The Boolean Expression Corresponding to a Circuit</vt:lpstr>
      <vt:lpstr>Black Boxes and Gates</vt:lpstr>
      <vt:lpstr>Black Boxes</vt:lpstr>
      <vt:lpstr>Example 5 – Solution</vt:lpstr>
      <vt:lpstr>Simplifying Combinational Circuits</vt:lpstr>
      <vt:lpstr>Example 6 – Solution</vt:lpstr>
      <vt:lpstr>NAND and NOR Gates</vt:lpstr>
      <vt:lpstr>NAND and NOR Gates</vt:lpstr>
      <vt:lpstr>NAND and NOR Gates</vt:lpstr>
      <vt:lpstr>Example 7 – Rewriting Expressions Using the Sheffer Stroke</vt:lpstr>
      <vt:lpstr>Example 7 – Rewriting Expressions Using the Sheffer Stroke</vt:lpstr>
      <vt:lpstr>Summary of Logical Equivalences</vt:lpstr>
      <vt:lpstr>Summary of Rules of Inference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386</cp:revision>
  <dcterms:created xsi:type="dcterms:W3CDTF">2010-10-18T10:39:55Z</dcterms:created>
  <dcterms:modified xsi:type="dcterms:W3CDTF">2017-05-22T15:23:57Z</dcterms:modified>
</cp:coreProperties>
</file>