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42"/>
  </p:notesMasterIdLst>
  <p:handoutMasterIdLst>
    <p:handoutMasterId r:id="rId43"/>
  </p:handoutMasterIdLst>
  <p:sldIdLst>
    <p:sldId id="301" r:id="rId2"/>
    <p:sldId id="315" r:id="rId3"/>
    <p:sldId id="355" r:id="rId4"/>
    <p:sldId id="317" r:id="rId5"/>
    <p:sldId id="319" r:id="rId6"/>
    <p:sldId id="296" r:id="rId7"/>
    <p:sldId id="357" r:id="rId8"/>
    <p:sldId id="304" r:id="rId9"/>
    <p:sldId id="305" r:id="rId10"/>
    <p:sldId id="320" r:id="rId11"/>
    <p:sldId id="321" r:id="rId12"/>
    <p:sldId id="322" r:id="rId13"/>
    <p:sldId id="307" r:id="rId14"/>
    <p:sldId id="309" r:id="rId15"/>
    <p:sldId id="323" r:id="rId16"/>
    <p:sldId id="325" r:id="rId17"/>
    <p:sldId id="326" r:id="rId18"/>
    <p:sldId id="327" r:id="rId19"/>
    <p:sldId id="328" r:id="rId20"/>
    <p:sldId id="329" r:id="rId21"/>
    <p:sldId id="330" r:id="rId22"/>
    <p:sldId id="331" r:id="rId23"/>
    <p:sldId id="332" r:id="rId24"/>
    <p:sldId id="334" r:id="rId25"/>
    <p:sldId id="335" r:id="rId26"/>
    <p:sldId id="336" r:id="rId27"/>
    <p:sldId id="338" r:id="rId28"/>
    <p:sldId id="312" r:id="rId29"/>
    <p:sldId id="339" r:id="rId30"/>
    <p:sldId id="340" r:id="rId31"/>
    <p:sldId id="343" r:id="rId32"/>
    <p:sldId id="354" r:id="rId33"/>
    <p:sldId id="356" r:id="rId34"/>
    <p:sldId id="353" r:id="rId35"/>
    <p:sldId id="344" r:id="rId36"/>
    <p:sldId id="347" r:id="rId37"/>
    <p:sldId id="348" r:id="rId38"/>
    <p:sldId id="349" r:id="rId39"/>
    <p:sldId id="350" r:id="rId40"/>
    <p:sldId id="351" r:id="rId41"/>
  </p:sldIdLst>
  <p:sldSz cx="9144000" cy="6858000" type="screen4x3"/>
  <p:notesSz cx="6858000" cy="9144000"/>
  <p:custDataLst>
    <p:tags r:id="rId4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B2B"/>
    <a:srgbClr val="00ADEE"/>
    <a:srgbClr val="16669E"/>
    <a:srgbClr val="E1332A"/>
    <a:srgbClr val="0D7295"/>
    <a:srgbClr val="C7EBFC"/>
    <a:srgbClr val="FFF8AA"/>
    <a:srgbClr val="9E0B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9139" autoAdjust="0"/>
  </p:normalViewPr>
  <p:slideViewPr>
    <p:cSldViewPr>
      <p:cViewPr varScale="1">
        <p:scale>
          <a:sx n="121" d="100"/>
          <a:sy n="121" d="100"/>
        </p:scale>
        <p:origin x="1176" y="10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00C8F0CE-C112-47D9-A0A9-86068F1A6B4C}" type="datetimeFigureOut">
              <a:rPr lang="en-US"/>
              <a:pPr>
                <a:defRPr/>
              </a:pPr>
              <a:t>5/22/2017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4CCFB4-6E3E-44CF-AB80-99AAC9FAD3CA}" type="slidenum">
              <a:rPr lang="en-US" altLang="en-US"/>
              <a:pPr/>
              <a:t>‹#›</a:t>
            </a:fld>
            <a:endParaRPr lang="en-US" altLang="en-US"/>
          </a:p>
        </p:txBody>
      </p:sp>
    </p:spTree>
    <p:extLst>
      <p:ext uri="{BB962C8B-B14F-4D97-AF65-F5344CB8AC3E}">
        <p14:creationId xmlns:p14="http://schemas.microsoft.com/office/powerpoint/2010/main" val="3730424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74DC526-F084-40C2-BB09-A7CCB5EBEFF6}" type="slidenum">
              <a:rPr lang="en-US" altLang="en-US"/>
              <a:pPr/>
              <a:t>‹#›</a:t>
            </a:fld>
            <a:endParaRPr lang="en-US" altLang="en-US"/>
          </a:p>
        </p:txBody>
      </p:sp>
    </p:spTree>
    <p:extLst>
      <p:ext uri="{BB962C8B-B14F-4D97-AF65-F5344CB8AC3E}">
        <p14:creationId xmlns:p14="http://schemas.microsoft.com/office/powerpoint/2010/main" val="42804151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423059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3977830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8600"/>
            <a:ext cx="2082800" cy="6489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0960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599850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317500" y="203200"/>
            <a:ext cx="8229600" cy="114300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4050264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137988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4491310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9190750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987132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2228158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612589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978597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7391400" y="6019800"/>
            <a:ext cx="1219200" cy="366713"/>
          </a:xfrm>
          <a:prstGeom prst="rect">
            <a:avLst/>
          </a:prstGeom>
          <a:noFill/>
          <a:ln w="9525">
            <a:noFill/>
            <a:miter lim="800000"/>
            <a:headEnd/>
            <a:tailEnd/>
          </a:ln>
          <a:effectLst/>
        </p:spPr>
        <p:txBody>
          <a:bodyPr>
            <a:spAutoFit/>
          </a:bodyPr>
          <a:lstStyle/>
          <a:p>
            <a:pPr algn="r">
              <a:spcBef>
                <a:spcPct val="50000"/>
              </a:spcBef>
              <a:defRPr/>
            </a:pPr>
            <a:endParaRPr lang="en-US"/>
          </a:p>
        </p:txBody>
      </p:sp>
      <p:sp>
        <p:nvSpPr>
          <p:cNvPr id="1027" name="Rectangle 13"/>
          <p:cNvSpPr>
            <a:spLocks noGrp="1" noChangeArrowheads="1"/>
          </p:cNvSpPr>
          <p:nvPr>
            <p:ph type="body" idx="1"/>
          </p:nvPr>
        </p:nvSpPr>
        <p:spPr bwMode="auto">
          <a:xfrm>
            <a:off x="457200" y="1462088"/>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4110" name="Rectangle 1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111" name="Rectangle 1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114" name="Text Box 18"/>
          <p:cNvSpPr txBox="1">
            <a:spLocks noChangeArrowheads="1"/>
          </p:cNvSpPr>
          <p:nvPr/>
        </p:nvSpPr>
        <p:spPr bwMode="auto">
          <a:xfrm>
            <a:off x="8496300" y="6388100"/>
            <a:ext cx="6477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fld id="{4D719630-2BD3-430B-ADD3-A08C0F634FDC}" type="slidenum">
              <a:rPr lang="en-US" altLang="en-US"/>
              <a:pPr eaLnBrk="1" hangingPunct="1">
                <a:spcBef>
                  <a:spcPct val="50000"/>
                </a:spcBef>
              </a:pPr>
              <a:t>‹#›</a:t>
            </a:fld>
            <a:endParaRPr lang="en-US" altLang="en-US"/>
          </a:p>
        </p:txBody>
      </p:sp>
      <p:sp>
        <p:nvSpPr>
          <p:cNvPr id="4115" name="Rectangle 1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endParaRPr lang="en-US"/>
          </a:p>
        </p:txBody>
      </p:sp>
      <p:sp>
        <p:nvSpPr>
          <p:cNvPr id="1032" name="Rectangle 12"/>
          <p:cNvSpPr>
            <a:spLocks noGrp="1" noChangeArrowheads="1"/>
          </p:cNvSpPr>
          <p:nvPr>
            <p:ph type="title"/>
          </p:nvPr>
        </p:nvSpPr>
        <p:spPr bwMode="auto">
          <a:xfrm>
            <a:off x="762000" y="152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 name="Rectangle 9"/>
          <p:cNvSpPr/>
          <p:nvPr userDrawn="1"/>
        </p:nvSpPr>
        <p:spPr>
          <a:xfrm>
            <a:off x="304800" y="384175"/>
            <a:ext cx="8763000" cy="831850"/>
          </a:xfrm>
          <a:prstGeom prst="rect">
            <a:avLst/>
          </a:prstGeom>
          <a:solidFill>
            <a:srgbClr val="16669E"/>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Diamond 12"/>
          <p:cNvSpPr/>
          <p:nvPr userDrawn="1"/>
        </p:nvSpPr>
        <p:spPr>
          <a:xfrm>
            <a:off x="12700" y="38100"/>
            <a:ext cx="609600" cy="609600"/>
          </a:xfrm>
          <a:prstGeom prst="diamond">
            <a:avLst/>
          </a:prstGeom>
          <a:solidFill>
            <a:srgbClr val="CBDB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iamond 13"/>
          <p:cNvSpPr/>
          <p:nvPr userDrawn="1"/>
        </p:nvSpPr>
        <p:spPr>
          <a:xfrm>
            <a:off x="127000" y="152400"/>
            <a:ext cx="381000" cy="381000"/>
          </a:xfrm>
          <a:prstGeom prst="diamond">
            <a:avLst/>
          </a:prstGeom>
          <a:solidFill>
            <a:srgbClr val="1666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itchFamily="34" charset="0"/>
        </a:defRPr>
      </a:lvl2pPr>
      <a:lvl3pPr algn="l" rtl="0" eaLnBrk="0" fontAlgn="base" hangingPunct="0">
        <a:spcBef>
          <a:spcPct val="0"/>
        </a:spcBef>
        <a:spcAft>
          <a:spcPct val="0"/>
        </a:spcAft>
        <a:defRPr sz="4000">
          <a:solidFill>
            <a:schemeClr val="tx1"/>
          </a:solidFill>
          <a:latin typeface="Arial" pitchFamily="34" charset="0"/>
        </a:defRPr>
      </a:lvl3pPr>
      <a:lvl4pPr algn="l" rtl="0" eaLnBrk="0" fontAlgn="base" hangingPunct="0">
        <a:spcBef>
          <a:spcPct val="0"/>
        </a:spcBef>
        <a:spcAft>
          <a:spcPct val="0"/>
        </a:spcAft>
        <a:defRPr sz="4000">
          <a:solidFill>
            <a:schemeClr val="tx1"/>
          </a:solidFill>
          <a:latin typeface="Arial" pitchFamily="34" charset="0"/>
        </a:defRPr>
      </a:lvl4pPr>
      <a:lvl5pPr algn="l" rtl="0" eaLnBrk="0" fontAlgn="base" hangingPunct="0">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27.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Valid and Invalid Arguments</a:t>
            </a:r>
          </a:p>
        </p:txBody>
      </p:sp>
      <p:sp>
        <p:nvSpPr>
          <p:cNvPr id="4099" name="Rectangle 3"/>
          <p:cNvSpPr>
            <a:spLocks noGrp="1" noChangeArrowheads="1"/>
          </p:cNvSpPr>
          <p:nvPr>
            <p:ph type="body" idx="1"/>
          </p:nvPr>
        </p:nvSpPr>
        <p:spPr/>
        <p:txBody>
          <a:bodyPr/>
          <a:lstStyle/>
          <a:p>
            <a:pPr marL="0" indent="0"/>
            <a:r>
              <a:rPr lang="en-US" altLang="en-US" dirty="0" smtClean="0"/>
              <a:t>In mathematics and logic an </a:t>
            </a:r>
            <a:r>
              <a:rPr lang="en-US" altLang="en-US" i="1" dirty="0" smtClean="0"/>
              <a:t>argument</a:t>
            </a:r>
            <a:r>
              <a:rPr lang="en-US" altLang="en-US" dirty="0" smtClean="0"/>
              <a:t> is a sequence of statements ending in a conclusion. </a:t>
            </a:r>
            <a:r>
              <a:rPr lang="en-US" altLang="en-US" dirty="0"/>
              <a:t>W</a:t>
            </a:r>
            <a:r>
              <a:rPr lang="en-US" altLang="en-US" dirty="0" smtClean="0"/>
              <a:t>e now show how to determine whether an argument is valid—that is, whether the conclusion follows </a:t>
            </a:r>
            <a:r>
              <a:rPr lang="en-US" altLang="en-US" i="1" dirty="0" smtClean="0"/>
              <a:t>necessarily</a:t>
            </a:r>
            <a:r>
              <a:rPr lang="en-US" altLang="en-US" dirty="0" smtClean="0"/>
              <a:t> from the preceding statements. We will show that this determination depends only on the form of an argument, not on its content.</a:t>
            </a:r>
          </a:p>
          <a:p>
            <a:pPr marL="0" indent="0"/>
            <a:endParaRPr lang="en-US" altLang="en-US" i="1" dirty="0" smtClean="0"/>
          </a:p>
          <a:p>
            <a:pPr marL="0" indent="0"/>
            <a:r>
              <a:rPr lang="en-US" altLang="en-US" dirty="0" smtClean="0"/>
              <a:t>For example, the argument</a:t>
            </a:r>
          </a:p>
          <a:p>
            <a:pPr marL="0" indent="0"/>
            <a:r>
              <a:rPr lang="en-US" altLang="en-US" dirty="0" smtClean="0"/>
              <a:t>	If Jim is a man, then Jim is mortal.</a:t>
            </a:r>
          </a:p>
          <a:p>
            <a:pPr marL="0" indent="0"/>
            <a:r>
              <a:rPr lang="en-US" altLang="en-US" dirty="0" smtClean="0"/>
              <a:t>	Jim is a man.</a:t>
            </a:r>
          </a:p>
          <a:p>
            <a:pPr marL="0" indent="0"/>
            <a:r>
              <a:rPr lang="en-US" altLang="en-US" dirty="0" smtClean="0"/>
              <a:t>      </a:t>
            </a:r>
            <a:r>
              <a:rPr lang="en-US" altLang="en-US" b="1" dirty="0" smtClean="0">
                <a:sym typeface="Symbol" panose="05050102010706020507" pitchFamily="18" charset="2"/>
              </a:rPr>
              <a:t></a:t>
            </a:r>
            <a:r>
              <a:rPr lang="en-US" altLang="en-US" dirty="0">
                <a:sym typeface="Symbol" panose="05050102010706020507" pitchFamily="18" charset="2"/>
              </a:rPr>
              <a:t>	</a:t>
            </a:r>
            <a:r>
              <a:rPr lang="en-US" altLang="en-US" dirty="0" smtClean="0"/>
              <a:t>Jim is mortal.</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Modus Ponens and Modus Tollens</a:t>
            </a:r>
          </a:p>
        </p:txBody>
      </p:sp>
      <p:sp>
        <p:nvSpPr>
          <p:cNvPr id="14339" name="Rectangle 3"/>
          <p:cNvSpPr>
            <a:spLocks noGrp="1" noChangeArrowheads="1"/>
          </p:cNvSpPr>
          <p:nvPr>
            <p:ph type="body" idx="1"/>
          </p:nvPr>
        </p:nvSpPr>
        <p:spPr/>
        <p:txBody>
          <a:bodyPr/>
          <a:lstStyle/>
          <a:p>
            <a:pPr marL="0" indent="0"/>
            <a:r>
              <a:rPr lang="en-US" altLang="en-US" dirty="0" smtClean="0"/>
              <a:t>The first row is the only one in which both premises are true, and the conclusion in that row is also true. Hence the argument form is valid. </a:t>
            </a:r>
          </a:p>
          <a:p>
            <a:pPr marL="0" indent="0"/>
            <a:endParaRPr lang="en-US" altLang="en-US" dirty="0" smtClean="0"/>
          </a:p>
          <a:p>
            <a:pPr marL="0" indent="0"/>
            <a:r>
              <a:rPr lang="en-US" altLang="en-US" dirty="0" smtClean="0"/>
              <a:t>Now consider another valid argument form called </a:t>
            </a:r>
            <a:r>
              <a:rPr lang="en-US" altLang="en-US" b="1" dirty="0" smtClean="0"/>
              <a:t>modus </a:t>
            </a:r>
            <a:r>
              <a:rPr lang="en-US" altLang="en-US" b="1" dirty="0" err="1" smtClean="0"/>
              <a:t>tollens</a:t>
            </a:r>
            <a:r>
              <a:rPr lang="en-US" altLang="en-US" dirty="0" smtClean="0"/>
              <a:t>. It has the following form:</a:t>
            </a:r>
          </a:p>
          <a:p>
            <a:pPr marL="0" indent="0"/>
            <a:endParaRPr lang="en-US" altLang="en-US" dirty="0" smtClean="0"/>
          </a:p>
          <a:p>
            <a:pPr marL="0" indent="0"/>
            <a:r>
              <a:rPr lang="en-US" altLang="en-US" dirty="0" smtClean="0"/>
              <a:t>		</a:t>
            </a:r>
            <a:r>
              <a:rPr lang="en-US" altLang="en-US" dirty="0"/>
              <a:t>	</a:t>
            </a:r>
            <a:r>
              <a:rPr lang="en-US" altLang="en-US" dirty="0" smtClean="0"/>
              <a:t>If </a:t>
            </a:r>
            <a:r>
              <a:rPr lang="en-US" altLang="en-US" i="1" dirty="0" smtClean="0"/>
              <a:t>p</a:t>
            </a:r>
            <a:r>
              <a:rPr lang="en-US" altLang="en-US" dirty="0" smtClean="0"/>
              <a:t> then </a:t>
            </a:r>
            <a:r>
              <a:rPr lang="en-US" altLang="en-US" i="1" dirty="0" smtClean="0"/>
              <a:t>q</a:t>
            </a:r>
            <a:r>
              <a:rPr lang="en-US" altLang="en-US" dirty="0" smtClean="0"/>
              <a:t>.</a:t>
            </a:r>
          </a:p>
          <a:p>
            <a:pPr marL="0" indent="0"/>
            <a:r>
              <a:rPr lang="en-US" altLang="en-US" dirty="0" smtClean="0"/>
              <a:t>		</a:t>
            </a:r>
            <a:r>
              <a:rPr lang="en-US" altLang="en-US" dirty="0"/>
              <a:t>	</a:t>
            </a:r>
            <a:r>
              <a:rPr lang="en-US" altLang="en-US" dirty="0" smtClean="0"/>
              <a:t>∼</a:t>
            </a:r>
            <a:r>
              <a:rPr lang="en-US" altLang="en-US" i="1" dirty="0" smtClean="0"/>
              <a:t>q</a:t>
            </a:r>
          </a:p>
          <a:p>
            <a:pPr marL="0" indent="0"/>
            <a:r>
              <a:rPr lang="en-US" altLang="en-US" dirty="0" smtClean="0"/>
              <a:t>		       </a:t>
            </a:r>
            <a:r>
              <a:rPr lang="en-US" altLang="en-US" b="1" dirty="0" smtClean="0">
                <a:sym typeface="Symbol" panose="05050102010706020507" pitchFamily="18" charset="2"/>
              </a:rPr>
              <a:t></a:t>
            </a:r>
            <a:r>
              <a:rPr lang="en-US" altLang="en-US" dirty="0" smtClean="0">
                <a:sym typeface="Symbol" panose="05050102010706020507" pitchFamily="18" charset="2"/>
              </a:rPr>
              <a:t>	</a:t>
            </a:r>
            <a:r>
              <a:rPr lang="en-US" altLang="en-US" dirty="0" smtClean="0"/>
              <a:t>∼</a:t>
            </a:r>
            <a:r>
              <a:rPr lang="en-US" altLang="en-US" i="1" dirty="0" smtClean="0"/>
              <a:t>p</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2300" smtClean="0"/>
              <a:t>Example 2 – </a:t>
            </a:r>
            <a:r>
              <a:rPr lang="en-US" altLang="en-US" sz="2300" i="1" smtClean="0"/>
              <a:t>Recognizing Modus Ponens and Modus Tollens</a:t>
            </a:r>
          </a:p>
        </p:txBody>
      </p:sp>
      <p:sp>
        <p:nvSpPr>
          <p:cNvPr id="15363" name="Rectangle 3"/>
          <p:cNvSpPr>
            <a:spLocks noGrp="1" noChangeArrowheads="1"/>
          </p:cNvSpPr>
          <p:nvPr>
            <p:ph type="body" idx="1"/>
          </p:nvPr>
        </p:nvSpPr>
        <p:spPr/>
        <p:txBody>
          <a:bodyPr/>
          <a:lstStyle/>
          <a:p>
            <a:pPr marL="0" indent="0" eaLnBrk="1" hangingPunct="1">
              <a:tabLst>
                <a:tab pos="457200" algn="l"/>
                <a:tab pos="1371600" algn="l"/>
                <a:tab pos="1547813" algn="l"/>
              </a:tabLst>
            </a:pPr>
            <a:r>
              <a:rPr lang="en-US" altLang="en-US" dirty="0" smtClean="0"/>
              <a:t>Use modus ponens or modus </a:t>
            </a:r>
            <a:r>
              <a:rPr lang="en-US" altLang="en-US" dirty="0" err="1" smtClean="0"/>
              <a:t>tollens</a:t>
            </a:r>
            <a:r>
              <a:rPr lang="en-US" altLang="en-US" dirty="0" smtClean="0"/>
              <a:t> to fill in the blanks of the following arguments so that they become valid inferences.</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b="1" dirty="0" smtClean="0"/>
              <a:t>a.</a:t>
            </a:r>
            <a:r>
              <a:rPr lang="en-US" altLang="en-US" dirty="0" smtClean="0"/>
              <a:t> If there are more pigeons than there are pigeonholes, </a:t>
            </a:r>
            <a:br>
              <a:rPr lang="en-US" altLang="en-US" dirty="0" smtClean="0"/>
            </a:br>
            <a:r>
              <a:rPr lang="en-US" altLang="en-US" dirty="0" smtClean="0"/>
              <a:t>    then at least two pigeons roost in the same hole.</a:t>
            </a:r>
            <a:br>
              <a:rPr lang="en-US" altLang="en-US" dirty="0" smtClean="0"/>
            </a:br>
            <a:r>
              <a:rPr lang="en-US" altLang="en-US" dirty="0" smtClean="0"/>
              <a:t>    There are more pigeons than there are pigeonholes.</a:t>
            </a:r>
            <a:br>
              <a:rPr lang="en-US" altLang="en-US" dirty="0" smtClean="0"/>
            </a:br>
            <a:r>
              <a:rPr lang="en-US" altLang="en-US" sz="2000" dirty="0" smtClean="0"/>
              <a:t>    </a:t>
            </a:r>
            <a:r>
              <a:rPr lang="en-US" altLang="en-US" sz="2000" b="1" dirty="0" smtClean="0">
                <a:sym typeface="Symbol" panose="05050102010706020507" pitchFamily="18" charset="2"/>
              </a:rPr>
              <a:t></a:t>
            </a:r>
            <a:r>
              <a:rPr lang="en-US" altLang="en-US" u="sng" dirty="0" smtClean="0"/>
              <a:t>                                                                                        </a:t>
            </a:r>
            <a:r>
              <a:rPr lang="en-US" altLang="en-US" dirty="0" smtClean="0"/>
              <a:t>.</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b="1" dirty="0" smtClean="0"/>
              <a:t>b.</a:t>
            </a:r>
            <a:r>
              <a:rPr lang="en-US" altLang="en-US" dirty="0" smtClean="0"/>
              <a:t> If 870,232 is divisible by 6, then it is divisible by 3.</a:t>
            </a:r>
            <a:br>
              <a:rPr lang="en-US" altLang="en-US" dirty="0" smtClean="0"/>
            </a:br>
            <a:r>
              <a:rPr lang="en-US" altLang="en-US" dirty="0" smtClean="0"/>
              <a:t>    870,232 is not divisible by 3.</a:t>
            </a:r>
          </a:p>
          <a:p>
            <a:pPr marL="0" indent="0" eaLnBrk="1" hangingPunct="1">
              <a:tabLst>
                <a:tab pos="457200" algn="l"/>
                <a:tab pos="1371600" algn="l"/>
                <a:tab pos="1547813" algn="l"/>
              </a:tabLst>
            </a:pPr>
            <a:r>
              <a:rPr lang="en-US" altLang="en-US" sz="2000" dirty="0" smtClean="0"/>
              <a:t>    </a:t>
            </a:r>
            <a:r>
              <a:rPr lang="en-US" altLang="en-US" sz="2000" b="1" dirty="0" smtClean="0">
                <a:sym typeface="Symbol" panose="05050102010706020507" pitchFamily="18" charset="2"/>
              </a:rPr>
              <a:t></a:t>
            </a:r>
            <a:r>
              <a:rPr lang="en-US" altLang="en-US" u="sng" dirty="0" smtClean="0"/>
              <a:t>                                                                                        </a:t>
            </a:r>
            <a:r>
              <a:rPr lang="en-US" altLang="en-US" dirty="0" smtClean="0"/>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Example 2 – </a:t>
            </a:r>
            <a:r>
              <a:rPr lang="en-US" altLang="en-US" i="1" smtClean="0"/>
              <a:t>Solution</a:t>
            </a:r>
          </a:p>
        </p:txBody>
      </p:sp>
      <p:sp>
        <p:nvSpPr>
          <p:cNvPr id="8195" name="Rectangle 3"/>
          <p:cNvSpPr>
            <a:spLocks noGrp="1" noChangeArrowheads="1"/>
          </p:cNvSpPr>
          <p:nvPr>
            <p:ph type="body" idx="1"/>
          </p:nvPr>
        </p:nvSpPr>
        <p:spPr>
          <a:noFill/>
        </p:spPr>
        <p:txBody>
          <a:bodyPr/>
          <a:lstStyle/>
          <a:p>
            <a:r>
              <a:rPr lang="en-US" altLang="en-US" b="1" smtClean="0"/>
              <a:t>a.</a:t>
            </a:r>
            <a:r>
              <a:rPr lang="en-US" altLang="en-US" smtClean="0"/>
              <a:t> At least two pigeons roost in the same hole. </a:t>
            </a:r>
          </a:p>
          <a:p>
            <a:endParaRPr lang="en-US" altLang="en-US" smtClean="0"/>
          </a:p>
          <a:p>
            <a:r>
              <a:rPr lang="en-US" altLang="en-US" b="1" smtClean="0"/>
              <a:t>b.</a:t>
            </a:r>
            <a:r>
              <a:rPr lang="en-US" altLang="en-US" smtClean="0"/>
              <a:t> 870,232 is not divisible by 6. </a:t>
            </a:r>
          </a:p>
        </p:txBody>
      </p:sp>
      <p:pic>
        <p:nvPicPr>
          <p:cNvPr id="1638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1600200"/>
            <a:ext cx="13223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2590800"/>
            <a:ext cx="12985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9699"/>
                                        </p:tgtEl>
                                        <p:attrNameLst>
                                          <p:attrName>style.visibility</p:attrName>
                                        </p:attrNameLst>
                                      </p:cBhvr>
                                      <p:to>
                                        <p:strVal val="visible"/>
                                      </p:to>
                                    </p:set>
                                    <p:animEffect transition="in" filter="fade">
                                      <p:cBhvr>
                                        <p:cTn id="13" dur="1000"/>
                                        <p:tgtEl>
                                          <p:spTgt spid="29699"/>
                                        </p:tgtEl>
                                      </p:cBhvr>
                                    </p:animEffect>
                                    <p:anim calcmode="lin" valueType="num">
                                      <p:cBhvr>
                                        <p:cTn id="14" dur="1000" fill="hold"/>
                                        <p:tgtEl>
                                          <p:spTgt spid="29699"/>
                                        </p:tgtEl>
                                        <p:attrNameLst>
                                          <p:attrName>ppt_x</p:attrName>
                                        </p:attrNameLst>
                                      </p:cBhvr>
                                      <p:tavLst>
                                        <p:tav tm="0">
                                          <p:val>
                                            <p:strVal val="#ppt_x"/>
                                          </p:val>
                                        </p:tav>
                                        <p:tav tm="100000">
                                          <p:val>
                                            <p:strVal val="#ppt_x"/>
                                          </p:val>
                                        </p:tav>
                                      </p:tavLst>
                                    </p:anim>
                                    <p:anim calcmode="lin" valueType="num">
                                      <p:cBhvr>
                                        <p:cTn id="15" dur="900" decel="100000" fill="hold"/>
                                        <p:tgtEl>
                                          <p:spTgt spid="29699"/>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969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2700" smtClean="0"/>
              <a:t>Additional Valid Argument Forms: Rules of Inference</a:t>
            </a:r>
          </a:p>
        </p:txBody>
      </p:sp>
      <p:sp>
        <p:nvSpPr>
          <p:cNvPr id="18435" name="Rectangle 3"/>
          <p:cNvSpPr>
            <a:spLocks noGrp="1" noChangeArrowheads="1"/>
          </p:cNvSpPr>
          <p:nvPr>
            <p:ph type="body" idx="1"/>
          </p:nvPr>
        </p:nvSpPr>
        <p:spPr/>
        <p:txBody>
          <a:bodyPr/>
          <a:lstStyle/>
          <a:p>
            <a:pPr marL="0" indent="0"/>
            <a:r>
              <a:rPr lang="en-US" altLang="en-US" smtClean="0"/>
              <a:t>A </a:t>
            </a:r>
            <a:r>
              <a:rPr lang="en-US" altLang="en-US" b="1" smtClean="0"/>
              <a:t>rule of inference </a:t>
            </a:r>
            <a:r>
              <a:rPr lang="en-US" altLang="en-US" smtClean="0"/>
              <a:t>is a form of argument that is valid. Thus modus ponens and modus tollens are both rules of inference. </a:t>
            </a:r>
          </a:p>
          <a:p>
            <a:pPr marL="0" indent="0"/>
            <a:endParaRPr lang="en-US" altLang="en-US" smtClean="0"/>
          </a:p>
          <a:p>
            <a:pPr marL="0" indent="0"/>
            <a:r>
              <a:rPr lang="en-US" altLang="en-US" smtClean="0"/>
              <a:t>The following are additional examples of rules of inference that are frequently used in deductive reasoning.</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Example 3 – </a:t>
            </a:r>
            <a:r>
              <a:rPr lang="en-US" altLang="en-US" i="1" smtClean="0"/>
              <a:t>Generalization</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pPr>
            <a:r>
              <a:rPr lang="en-US" altLang="en-US" dirty="0" smtClean="0"/>
              <a:t>The following argument forms are valid:</a:t>
            </a:r>
          </a:p>
          <a:p>
            <a:pPr marL="0" indent="0" eaLnBrk="1" hangingPunct="1">
              <a:tabLst>
                <a:tab pos="457200" algn="l"/>
                <a:tab pos="1371600" algn="l"/>
                <a:tab pos="1547813" algn="l"/>
              </a:tabLst>
            </a:pPr>
            <a:r>
              <a:rPr lang="en-US" altLang="en-US" dirty="0" smtClean="0"/>
              <a:t>      </a:t>
            </a:r>
            <a:r>
              <a:rPr lang="en-US" altLang="en-US" b="1" dirty="0" smtClean="0"/>
              <a:t>a.</a:t>
            </a:r>
            <a:r>
              <a:rPr lang="en-US" altLang="en-US" dirty="0" smtClean="0"/>
              <a:t>     	</a:t>
            </a:r>
            <a:r>
              <a:rPr lang="en-US" altLang="en-US" i="1" dirty="0" smtClean="0"/>
              <a:t>p</a:t>
            </a:r>
            <a:r>
              <a:rPr lang="en-US" altLang="en-US" dirty="0" smtClean="0"/>
              <a:t>                        	</a:t>
            </a:r>
            <a:r>
              <a:rPr lang="en-US" altLang="en-US" b="1" dirty="0" smtClean="0"/>
              <a:t>b.</a:t>
            </a:r>
            <a:r>
              <a:rPr lang="en-US" altLang="en-US" dirty="0" smtClean="0"/>
              <a:t>    	</a:t>
            </a:r>
            <a:r>
              <a:rPr lang="en-US" altLang="en-US" i="1" dirty="0" smtClean="0"/>
              <a:t>q</a:t>
            </a:r>
          </a:p>
          <a:p>
            <a:pPr marL="0" indent="0" eaLnBrk="1" hangingPunct="1">
              <a:tabLst>
                <a:tab pos="457200" algn="l"/>
                <a:tab pos="1371600" algn="l"/>
                <a:tab pos="1547813" algn="l"/>
              </a:tabLst>
            </a:pPr>
            <a:r>
              <a:rPr lang="en-US" altLang="en-US" dirty="0" smtClean="0"/>
              <a:t>           </a:t>
            </a:r>
            <a:r>
              <a:rPr lang="en-US" altLang="en-US" b="1" dirty="0" smtClean="0">
                <a:sym typeface="Symbol" panose="05050102010706020507" pitchFamily="18" charset="2"/>
              </a:rPr>
              <a:t></a:t>
            </a:r>
            <a:r>
              <a:rPr lang="en-US" altLang="en-US" dirty="0">
                <a:sym typeface="Symbol" panose="05050102010706020507" pitchFamily="18" charset="2"/>
              </a:rPr>
              <a:t>	</a:t>
            </a:r>
            <a:r>
              <a:rPr lang="en-US" altLang="en-US" i="1" dirty="0" smtClean="0"/>
              <a:t>p</a:t>
            </a:r>
            <a:r>
              <a:rPr lang="en-US" altLang="en-US" dirty="0" smtClean="0"/>
              <a:t> ∨ </a:t>
            </a:r>
            <a:r>
              <a:rPr lang="en-US" altLang="en-US" i="1" dirty="0" smtClean="0"/>
              <a:t>q</a:t>
            </a:r>
            <a:r>
              <a:rPr lang="en-US" altLang="en-US" dirty="0" smtClean="0"/>
              <a:t>                         </a:t>
            </a:r>
            <a:r>
              <a:rPr lang="en-US" altLang="en-US" b="1" dirty="0" smtClean="0">
                <a:sym typeface="Symbol" panose="05050102010706020507" pitchFamily="18" charset="2"/>
              </a:rPr>
              <a:t></a:t>
            </a:r>
            <a:r>
              <a:rPr lang="en-US" altLang="en-US" dirty="0" smtClean="0">
                <a:sym typeface="Symbol" panose="05050102010706020507" pitchFamily="18" charset="2"/>
              </a:rPr>
              <a:t> 	</a:t>
            </a:r>
            <a:r>
              <a:rPr lang="en-US" altLang="en-US" i="1" dirty="0" smtClean="0"/>
              <a:t>p</a:t>
            </a:r>
            <a:r>
              <a:rPr lang="en-US" altLang="en-US" dirty="0" smtClean="0"/>
              <a:t> ∨ </a:t>
            </a:r>
            <a:r>
              <a:rPr lang="en-US" altLang="en-US" i="1" dirty="0" smtClean="0"/>
              <a:t>q</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These argument forms are used for making generalizations. For instance, according to the first, if </a:t>
            </a:r>
            <a:r>
              <a:rPr lang="en-US" altLang="en-US" i="1" dirty="0" smtClean="0"/>
              <a:t>p</a:t>
            </a:r>
            <a:r>
              <a:rPr lang="en-US" altLang="en-US" dirty="0" smtClean="0"/>
              <a:t> is true, then, more generally, “</a:t>
            </a:r>
            <a:r>
              <a:rPr lang="en-US" altLang="en-US" i="1" dirty="0" smtClean="0"/>
              <a:t>p</a:t>
            </a:r>
            <a:r>
              <a:rPr lang="en-US" altLang="en-US" dirty="0" smtClean="0"/>
              <a:t> or </a:t>
            </a:r>
            <a:r>
              <a:rPr lang="en-US" altLang="en-US" i="1" dirty="0" smtClean="0"/>
              <a:t>q</a:t>
            </a:r>
            <a:r>
              <a:rPr lang="en-US" altLang="en-US" dirty="0" smtClean="0"/>
              <a:t>” is true for </a:t>
            </a:r>
            <a:r>
              <a:rPr lang="en-US" altLang="en-US" i="1" dirty="0" smtClean="0"/>
              <a:t>any</a:t>
            </a:r>
            <a:r>
              <a:rPr lang="en-US" altLang="en-US" dirty="0" smtClean="0"/>
              <a:t> other statement </a:t>
            </a:r>
            <a:r>
              <a:rPr lang="en-US" altLang="en-US" i="1" dirty="0" smtClean="0"/>
              <a:t>q</a:t>
            </a:r>
            <a:r>
              <a:rPr lang="en-US" altLang="en-US" dirty="0" smtClean="0"/>
              <a:t>. </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As an example, suppose you are given the job of counting the upperclassmen at your school. You ask what class Anton is in and are told he is a junior.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4" end="4"/>
                                            </p:txEl>
                                          </p:spTgt>
                                        </p:tgtEl>
                                        <p:attrNameLst>
                                          <p:attrName>style.visibility</p:attrName>
                                        </p:attrNameLst>
                                      </p:cBhvr>
                                      <p:to>
                                        <p:strVal val="visible"/>
                                      </p:to>
                                    </p:set>
                                    <p:animEffect transition="in" filter="fade">
                                      <p:cBhvr>
                                        <p:cTn id="7" dur="1000"/>
                                        <p:tgtEl>
                                          <p:spTgt spid="125955">
                                            <p:txEl>
                                              <p:pRg st="4" end="4"/>
                                            </p:txEl>
                                          </p:spTgt>
                                        </p:tgtEl>
                                      </p:cBhvr>
                                    </p:animEffect>
                                    <p:anim calcmode="lin" valueType="num">
                                      <p:cBhvr>
                                        <p:cTn id="8"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25955">
                                            <p:txEl>
                                              <p:pRg st="6" end="6"/>
                                            </p:txEl>
                                          </p:spTgt>
                                        </p:tgtEl>
                                        <p:attrNameLst>
                                          <p:attrName>style.visibility</p:attrName>
                                        </p:attrNameLst>
                                      </p:cBhvr>
                                      <p:to>
                                        <p:strVal val="visible"/>
                                      </p:to>
                                    </p:set>
                                    <p:animEffect transition="in" filter="fade">
                                      <p:cBhvr>
                                        <p:cTn id="15" dur="1000"/>
                                        <p:tgtEl>
                                          <p:spTgt spid="125955">
                                            <p:txEl>
                                              <p:pRg st="6" end="6"/>
                                            </p:txEl>
                                          </p:spTgt>
                                        </p:tgtEl>
                                      </p:cBhvr>
                                    </p:animEffect>
                                    <p:anim calcmode="lin" valueType="num">
                                      <p:cBhvr>
                                        <p:cTn id="16"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Example 3 – </a:t>
            </a:r>
            <a:r>
              <a:rPr lang="en-US" altLang="en-US" i="1" smtClean="0"/>
              <a:t>Generalization</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pPr>
            <a:r>
              <a:rPr lang="en-US" altLang="en-US" dirty="0" smtClean="0"/>
              <a:t>You reason as follows:</a:t>
            </a:r>
          </a:p>
          <a:p>
            <a:pPr marL="0" indent="0" eaLnBrk="1" hangingPunct="1">
              <a:tabLst>
                <a:tab pos="457200" algn="l"/>
                <a:tab pos="1371600" algn="l"/>
                <a:tab pos="1547813" algn="l"/>
              </a:tabLst>
            </a:pPr>
            <a:r>
              <a:rPr lang="en-US" altLang="en-US" dirty="0" smtClean="0"/>
              <a:t>					Anton is a junior.</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  </a:t>
            </a:r>
            <a:r>
              <a:rPr lang="en-US" altLang="en-US" b="1" dirty="0" smtClean="0">
                <a:sym typeface="Symbol" panose="05050102010706020507" pitchFamily="18" charset="2"/>
              </a:rPr>
              <a:t></a:t>
            </a:r>
            <a:r>
              <a:rPr lang="en-US" altLang="en-US" dirty="0" smtClean="0"/>
              <a:t> (more generally) Anton is a junior or Anton is a senior.</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Knowing that upperclassman means junior or senior, you add Anton to your list.</a:t>
            </a:r>
          </a:p>
        </p:txBody>
      </p:sp>
      <p:sp>
        <p:nvSpPr>
          <p:cNvPr id="20484"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5" end="5"/>
                                            </p:txEl>
                                          </p:spTgt>
                                        </p:tgtEl>
                                        <p:attrNameLst>
                                          <p:attrName>style.visibility</p:attrName>
                                        </p:attrNameLst>
                                      </p:cBhvr>
                                      <p:to>
                                        <p:strVal val="visible"/>
                                      </p:to>
                                    </p:set>
                                    <p:animEffect transition="in" filter="fade">
                                      <p:cBhvr>
                                        <p:cTn id="7" dur="1000"/>
                                        <p:tgtEl>
                                          <p:spTgt spid="125955">
                                            <p:txEl>
                                              <p:pRg st="5" end="5"/>
                                            </p:txEl>
                                          </p:spTgt>
                                        </p:tgtEl>
                                      </p:cBhvr>
                                    </p:animEffect>
                                    <p:anim calcmode="lin" valueType="num">
                                      <p:cBhvr>
                                        <p:cTn id="8"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Example 4 – </a:t>
            </a:r>
            <a:r>
              <a:rPr lang="en-US" altLang="en-US" i="1" smtClean="0"/>
              <a:t>Specialization</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pPr>
            <a:r>
              <a:rPr lang="en-US" altLang="en-US" dirty="0" smtClean="0"/>
              <a:t>The following argument forms are valid:</a:t>
            </a:r>
          </a:p>
          <a:p>
            <a:pPr marL="0" indent="0" eaLnBrk="1" hangingPunct="1">
              <a:tabLst>
                <a:tab pos="457200" algn="l"/>
                <a:tab pos="1371600" algn="l"/>
                <a:tab pos="1547813" algn="l"/>
              </a:tabLst>
            </a:pPr>
            <a:r>
              <a:rPr lang="en-US" altLang="en-US" dirty="0" smtClean="0"/>
              <a:t>      </a:t>
            </a:r>
            <a:r>
              <a:rPr lang="en-US" altLang="en-US" b="1" dirty="0" smtClean="0"/>
              <a:t>a.</a:t>
            </a:r>
            <a:r>
              <a:rPr lang="en-US" altLang="en-US" dirty="0" smtClean="0"/>
              <a:t>     	</a:t>
            </a:r>
            <a:r>
              <a:rPr lang="en-US" altLang="en-US" i="1" dirty="0" smtClean="0"/>
              <a:t>p</a:t>
            </a:r>
            <a:r>
              <a:rPr lang="en-US" altLang="en-US" dirty="0" smtClean="0"/>
              <a:t> ∧ </a:t>
            </a:r>
            <a:r>
              <a:rPr lang="en-US" altLang="en-US" i="1" dirty="0" smtClean="0"/>
              <a:t>q</a:t>
            </a:r>
            <a:r>
              <a:rPr lang="en-US" altLang="en-US" dirty="0" smtClean="0"/>
              <a:t>               	</a:t>
            </a:r>
            <a:r>
              <a:rPr lang="en-US" altLang="en-US" b="1" dirty="0" smtClean="0"/>
              <a:t>b.</a:t>
            </a:r>
            <a:r>
              <a:rPr lang="en-US" altLang="en-US" dirty="0" smtClean="0"/>
              <a:t> 	</a:t>
            </a:r>
            <a:r>
              <a:rPr lang="en-US" altLang="en-US" i="1" dirty="0" smtClean="0"/>
              <a:t>p</a:t>
            </a:r>
            <a:r>
              <a:rPr lang="en-US" altLang="en-US" dirty="0" smtClean="0"/>
              <a:t> ∧ </a:t>
            </a:r>
            <a:r>
              <a:rPr lang="en-US" altLang="en-US" i="1" dirty="0" smtClean="0"/>
              <a:t>q</a:t>
            </a:r>
          </a:p>
          <a:p>
            <a:pPr marL="0" indent="0" eaLnBrk="1" hangingPunct="1">
              <a:tabLst>
                <a:tab pos="457200" algn="l"/>
                <a:tab pos="1371600" algn="l"/>
                <a:tab pos="1547813" algn="l"/>
              </a:tabLst>
            </a:pPr>
            <a:r>
              <a:rPr lang="en-US" altLang="en-US" dirty="0" smtClean="0"/>
              <a:t>            </a:t>
            </a:r>
            <a:r>
              <a:rPr lang="en-US" altLang="en-US" b="1" dirty="0" smtClean="0">
                <a:sym typeface="Symbol" panose="05050102010706020507" pitchFamily="18" charset="2"/>
              </a:rPr>
              <a:t></a:t>
            </a:r>
            <a:r>
              <a:rPr lang="en-US" altLang="en-US" dirty="0" smtClean="0">
                <a:sym typeface="Symbol" panose="05050102010706020507" pitchFamily="18" charset="2"/>
              </a:rPr>
              <a:t>	</a:t>
            </a:r>
            <a:r>
              <a:rPr lang="en-US" altLang="en-US" i="1" dirty="0" smtClean="0"/>
              <a:t>p</a:t>
            </a:r>
            <a:r>
              <a:rPr lang="en-US" altLang="en-US" dirty="0" smtClean="0"/>
              <a:t>		 		       </a:t>
            </a:r>
            <a:r>
              <a:rPr lang="en-US" altLang="en-US" b="1" dirty="0" smtClean="0">
                <a:sym typeface="Symbol" panose="05050102010706020507" pitchFamily="18" charset="2"/>
              </a:rPr>
              <a:t></a:t>
            </a:r>
            <a:r>
              <a:rPr lang="en-US" altLang="en-US" dirty="0" smtClean="0"/>
              <a:t>	</a:t>
            </a:r>
            <a:r>
              <a:rPr lang="en-US" altLang="en-US" i="1" dirty="0" smtClean="0"/>
              <a:t>q</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These argument forms are used for specializing. When classifying objects according to some property, you often know much more about them than whether they do or do not have that property. </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When this happens, you discard extraneous information as you concentrate on the particular property of interest.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4" end="4"/>
                                            </p:txEl>
                                          </p:spTgt>
                                        </p:tgtEl>
                                        <p:attrNameLst>
                                          <p:attrName>style.visibility</p:attrName>
                                        </p:attrNameLst>
                                      </p:cBhvr>
                                      <p:to>
                                        <p:strVal val="visible"/>
                                      </p:to>
                                    </p:set>
                                    <p:animEffect transition="in" filter="fade">
                                      <p:cBhvr>
                                        <p:cTn id="7" dur="1000"/>
                                        <p:tgtEl>
                                          <p:spTgt spid="125955">
                                            <p:txEl>
                                              <p:pRg st="4" end="4"/>
                                            </p:txEl>
                                          </p:spTgt>
                                        </p:tgtEl>
                                      </p:cBhvr>
                                    </p:animEffect>
                                    <p:anim calcmode="lin" valueType="num">
                                      <p:cBhvr>
                                        <p:cTn id="8"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25955">
                                            <p:txEl>
                                              <p:pRg st="6" end="6"/>
                                            </p:txEl>
                                          </p:spTgt>
                                        </p:tgtEl>
                                        <p:attrNameLst>
                                          <p:attrName>style.visibility</p:attrName>
                                        </p:attrNameLst>
                                      </p:cBhvr>
                                      <p:to>
                                        <p:strVal val="visible"/>
                                      </p:to>
                                    </p:set>
                                    <p:animEffect transition="in" filter="fade">
                                      <p:cBhvr>
                                        <p:cTn id="15" dur="1000"/>
                                        <p:tgtEl>
                                          <p:spTgt spid="125955">
                                            <p:txEl>
                                              <p:pRg st="6" end="6"/>
                                            </p:txEl>
                                          </p:spTgt>
                                        </p:tgtEl>
                                      </p:cBhvr>
                                    </p:animEffect>
                                    <p:anim calcmode="lin" valueType="num">
                                      <p:cBhvr>
                                        <p:cTn id="16"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Example 4 – </a:t>
            </a:r>
            <a:r>
              <a:rPr lang="en-US" altLang="en-US" i="1" smtClean="0"/>
              <a:t>Specialization</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pPr>
            <a:r>
              <a:rPr lang="en-US" altLang="en-US" dirty="0" smtClean="0"/>
              <a:t>For instance, suppose you are looking for a person who knows graph algorithms to work with you on a project. You discover that Ana knows both numerical analysis and graph algorithms. You reason as follows:</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a:t>	</a:t>
            </a:r>
            <a:r>
              <a:rPr lang="en-US" altLang="en-US" dirty="0" smtClean="0"/>
              <a:t>Ana knows numerical analysis and Ana knows graph </a:t>
            </a:r>
            <a:br>
              <a:rPr lang="en-US" altLang="en-US" dirty="0" smtClean="0"/>
            </a:br>
            <a:r>
              <a:rPr lang="en-US" altLang="en-US" dirty="0" smtClean="0"/>
              <a:t>	algorithms.</a:t>
            </a:r>
          </a:p>
          <a:p>
            <a:pPr marL="0" indent="0" eaLnBrk="1" hangingPunct="1">
              <a:tabLst>
                <a:tab pos="457200" algn="l"/>
                <a:tab pos="1371600" algn="l"/>
                <a:tab pos="1547813" algn="l"/>
              </a:tabLst>
            </a:pPr>
            <a:r>
              <a:rPr lang="en-US" altLang="en-US" dirty="0" smtClean="0"/>
              <a:t> </a:t>
            </a:r>
            <a:r>
              <a:rPr lang="en-US" altLang="en-US" b="1" dirty="0" smtClean="0">
                <a:sym typeface="Symbol" panose="05050102010706020507" pitchFamily="18" charset="2"/>
              </a:rPr>
              <a:t>	</a:t>
            </a:r>
            <a:r>
              <a:rPr lang="en-US" altLang="en-US" dirty="0" smtClean="0"/>
              <a:t>(in particular) Ana knows graph algorithms.</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Accordingly, you invite her to work with you on your project.</a:t>
            </a:r>
          </a:p>
        </p:txBody>
      </p:sp>
      <p:sp>
        <p:nvSpPr>
          <p:cNvPr id="22532"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25955">
                                            <p:txEl>
                                              <p:pRg st="5" end="5"/>
                                            </p:txEl>
                                          </p:spTgt>
                                        </p:tgtEl>
                                        <p:attrNameLst>
                                          <p:attrName>style.visibility</p:attrName>
                                        </p:attrNameLst>
                                      </p:cBhvr>
                                      <p:to>
                                        <p:strVal val="visible"/>
                                      </p:to>
                                    </p:set>
                                    <p:animEffect transition="in" filter="fade">
                                      <p:cBhvr>
                                        <p:cTn id="21" dur="1000"/>
                                        <p:tgtEl>
                                          <p:spTgt spid="125955">
                                            <p:txEl>
                                              <p:pRg st="5" end="5"/>
                                            </p:txEl>
                                          </p:spTgt>
                                        </p:tgtEl>
                                      </p:cBhvr>
                                    </p:animEffect>
                                    <p:anim calcmode="lin" valueType="num">
                                      <p:cBhvr>
                                        <p:cTn id="22"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Example 5 – </a:t>
            </a:r>
            <a:r>
              <a:rPr lang="en-US" altLang="en-US" i="1" smtClean="0"/>
              <a:t>Elimination</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pPr>
            <a:r>
              <a:rPr lang="en-US" altLang="en-US" dirty="0" smtClean="0"/>
              <a:t>The following argument forms are valid:</a:t>
            </a:r>
          </a:p>
          <a:p>
            <a:pPr marL="0" indent="0" eaLnBrk="1" hangingPunct="1">
              <a:tabLst>
                <a:tab pos="457200" algn="l"/>
                <a:tab pos="1371600" algn="l"/>
                <a:tab pos="1547813" algn="l"/>
              </a:tabLst>
            </a:pPr>
            <a:r>
              <a:rPr lang="en-US" altLang="en-US" dirty="0" smtClean="0"/>
              <a:t>      </a:t>
            </a:r>
            <a:r>
              <a:rPr lang="en-US" altLang="en-US" b="1" dirty="0" smtClean="0"/>
              <a:t>a.</a:t>
            </a:r>
            <a:r>
              <a:rPr lang="en-US" altLang="en-US" dirty="0" smtClean="0"/>
              <a:t>   	</a:t>
            </a:r>
            <a:r>
              <a:rPr lang="en-US" altLang="en-US" i="1" dirty="0" smtClean="0"/>
              <a:t>p</a:t>
            </a:r>
            <a:r>
              <a:rPr lang="en-US" altLang="en-US" dirty="0" smtClean="0"/>
              <a:t> ∨ </a:t>
            </a:r>
            <a:r>
              <a:rPr lang="en-US" altLang="en-US" i="1" dirty="0" smtClean="0"/>
              <a:t>q</a:t>
            </a:r>
            <a:r>
              <a:rPr lang="en-US" altLang="en-US" dirty="0" smtClean="0"/>
              <a:t>                 </a:t>
            </a:r>
            <a:r>
              <a:rPr lang="en-US" altLang="en-US" b="1" dirty="0" smtClean="0"/>
              <a:t>b.</a:t>
            </a:r>
            <a:r>
              <a:rPr lang="en-US" altLang="en-US" dirty="0" smtClean="0"/>
              <a:t>     	</a:t>
            </a:r>
            <a:r>
              <a:rPr lang="en-US" altLang="en-US" i="1" dirty="0" smtClean="0"/>
              <a:t>p</a:t>
            </a:r>
            <a:r>
              <a:rPr lang="en-US" altLang="en-US" dirty="0" smtClean="0"/>
              <a:t> ∨ </a:t>
            </a:r>
            <a:r>
              <a:rPr lang="en-US" altLang="en-US" i="1" dirty="0" smtClean="0"/>
              <a:t>q</a:t>
            </a:r>
          </a:p>
          <a:p>
            <a:pPr marL="0" indent="0" eaLnBrk="1" hangingPunct="1">
              <a:tabLst>
                <a:tab pos="457200" algn="l"/>
                <a:tab pos="1371600" algn="l"/>
                <a:tab pos="1547813" algn="l"/>
              </a:tabLst>
            </a:pPr>
            <a:r>
              <a:rPr lang="en-US" altLang="en-US" dirty="0" smtClean="0"/>
              <a:t>            	∼</a:t>
            </a:r>
            <a:r>
              <a:rPr lang="en-US" altLang="en-US" i="1" dirty="0" smtClean="0"/>
              <a:t>q</a:t>
            </a:r>
            <a:r>
              <a:rPr lang="en-US" altLang="en-US" dirty="0" smtClean="0"/>
              <a:t>                            	∼</a:t>
            </a:r>
            <a:r>
              <a:rPr lang="en-US" altLang="en-US" i="1" dirty="0" smtClean="0"/>
              <a:t>p</a:t>
            </a:r>
          </a:p>
          <a:p>
            <a:pPr marL="0" indent="0" eaLnBrk="1" hangingPunct="1">
              <a:tabLst>
                <a:tab pos="457200" algn="l"/>
                <a:tab pos="1371600" algn="l"/>
                <a:tab pos="1547813" algn="l"/>
              </a:tabLst>
            </a:pPr>
            <a:r>
              <a:rPr lang="en-US" altLang="en-US" dirty="0" smtClean="0"/>
              <a:t>	      </a:t>
            </a:r>
            <a:r>
              <a:rPr lang="en-US" altLang="en-US" b="1" dirty="0" smtClean="0">
                <a:sym typeface="Symbol" panose="05050102010706020507" pitchFamily="18" charset="2"/>
              </a:rPr>
              <a:t>	</a:t>
            </a:r>
            <a:r>
              <a:rPr lang="en-US" altLang="en-US" i="1" dirty="0" smtClean="0"/>
              <a:t>p</a:t>
            </a:r>
            <a:r>
              <a:rPr lang="en-US" altLang="en-US" dirty="0" smtClean="0"/>
              <a:t> 			      </a:t>
            </a:r>
            <a:r>
              <a:rPr lang="en-US" altLang="en-US" b="1" dirty="0" smtClean="0">
                <a:sym typeface="Symbol" panose="05050102010706020507" pitchFamily="18" charset="2"/>
              </a:rPr>
              <a:t> 	</a:t>
            </a:r>
            <a:r>
              <a:rPr lang="en-US" altLang="en-US" i="1" dirty="0" smtClean="0"/>
              <a:t>q</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These argument forms say that when you have only two possibilities and you can rule one out, the other must be the case.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5" end="5"/>
                                            </p:txEl>
                                          </p:spTgt>
                                        </p:tgtEl>
                                        <p:attrNameLst>
                                          <p:attrName>style.visibility</p:attrName>
                                        </p:attrNameLst>
                                      </p:cBhvr>
                                      <p:to>
                                        <p:strVal val="visible"/>
                                      </p:to>
                                    </p:set>
                                    <p:animEffect transition="in" filter="fade">
                                      <p:cBhvr>
                                        <p:cTn id="7" dur="1000"/>
                                        <p:tgtEl>
                                          <p:spTgt spid="125955">
                                            <p:txEl>
                                              <p:pRg st="5" end="5"/>
                                            </p:txEl>
                                          </p:spTgt>
                                        </p:tgtEl>
                                      </p:cBhvr>
                                    </p:animEffect>
                                    <p:anim calcmode="lin" valueType="num">
                                      <p:cBhvr>
                                        <p:cTn id="8"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Example 5 – </a:t>
            </a:r>
            <a:r>
              <a:rPr lang="en-US" altLang="en-US" i="1" smtClean="0"/>
              <a:t>Elimination</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pPr>
            <a:r>
              <a:rPr lang="en-US" altLang="en-US" dirty="0" smtClean="0"/>
              <a:t>For instance, suppose you know that for a particular number </a:t>
            </a:r>
            <a:r>
              <a:rPr lang="en-US" altLang="en-US" i="1" dirty="0" smtClean="0"/>
              <a:t>x</a:t>
            </a:r>
            <a:r>
              <a:rPr lang="en-US" altLang="en-US" dirty="0" smtClean="0"/>
              <a:t>,</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If you also know that </a:t>
            </a:r>
            <a:r>
              <a:rPr lang="en-US" altLang="en-US" i="1" dirty="0" smtClean="0"/>
              <a:t>x</a:t>
            </a:r>
            <a:r>
              <a:rPr lang="en-US" altLang="en-US" dirty="0" smtClean="0"/>
              <a:t> is not negative, then </a:t>
            </a:r>
            <a:r>
              <a:rPr lang="en-US" altLang="en-US" i="1" dirty="0" smtClean="0"/>
              <a:t>x</a:t>
            </a:r>
            <a:r>
              <a:rPr lang="en-US" altLang="en-US" dirty="0" smtClean="0"/>
              <a:t> ≠ −2, so</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By elimination, you can then conclude that</a:t>
            </a:r>
          </a:p>
        </p:txBody>
      </p:sp>
      <p:pic>
        <p:nvPicPr>
          <p:cNvPr id="256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824286"/>
            <a:ext cx="131445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5426721"/>
            <a:ext cx="1571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381250"/>
            <a:ext cx="332898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82752" y="5334000"/>
            <a:ext cx="447829" cy="461665"/>
          </a:xfrm>
          <a:prstGeom prst="rect">
            <a:avLst/>
          </a:prstGeom>
          <a:solidFill>
            <a:schemeClr val="bg1"/>
          </a:solidFill>
        </p:spPr>
        <p:txBody>
          <a:bodyPr wrap="square" rtlCol="0">
            <a:spAutoFit/>
          </a:bodyPr>
          <a:lstStyle/>
          <a:p>
            <a:r>
              <a:rPr lang="en-US" altLang="en-US" sz="2400" b="1" dirty="0" smtClean="0">
                <a:sym typeface="Symbol" panose="05050102010706020507" pitchFamily="18" charset="2"/>
              </a:rPr>
              <a:t></a:t>
            </a:r>
            <a:endParaRPr lang="en-US"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6" end="6"/>
                                            </p:txEl>
                                          </p:spTgt>
                                        </p:tgtEl>
                                        <p:attrNameLst>
                                          <p:attrName>style.visibility</p:attrName>
                                        </p:attrNameLst>
                                      </p:cBhvr>
                                      <p:to>
                                        <p:strVal val="visible"/>
                                      </p:to>
                                    </p:set>
                                    <p:animEffect transition="in" filter="fade">
                                      <p:cBhvr>
                                        <p:cTn id="7" dur="1000"/>
                                        <p:tgtEl>
                                          <p:spTgt spid="125955">
                                            <p:txEl>
                                              <p:pRg st="6" end="6"/>
                                            </p:txEl>
                                          </p:spTgt>
                                        </p:tgtEl>
                                      </p:cBhvr>
                                    </p:animEffect>
                                    <p:anim calcmode="lin" valueType="num">
                                      <p:cBhvr>
                                        <p:cTn id="8"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1747"/>
                                        </p:tgtEl>
                                        <p:attrNameLst>
                                          <p:attrName>style.visibility</p:attrName>
                                        </p:attrNameLst>
                                      </p:cBhvr>
                                      <p:to>
                                        <p:strVal val="visible"/>
                                      </p:to>
                                    </p:set>
                                    <p:animEffect transition="in" filter="fade">
                                      <p:cBhvr>
                                        <p:cTn id="13" dur="1000"/>
                                        <p:tgtEl>
                                          <p:spTgt spid="31747"/>
                                        </p:tgtEl>
                                      </p:cBhvr>
                                    </p:animEffect>
                                    <p:anim calcmode="lin" valueType="num">
                                      <p:cBhvr>
                                        <p:cTn id="14" dur="1000" fill="hold"/>
                                        <p:tgtEl>
                                          <p:spTgt spid="31747"/>
                                        </p:tgtEl>
                                        <p:attrNameLst>
                                          <p:attrName>ppt_x</p:attrName>
                                        </p:attrNameLst>
                                      </p:cBhvr>
                                      <p:tavLst>
                                        <p:tav tm="0">
                                          <p:val>
                                            <p:strVal val="#ppt_x"/>
                                          </p:val>
                                        </p:tav>
                                        <p:tav tm="100000">
                                          <p:val>
                                            <p:strVal val="#ppt_x"/>
                                          </p:val>
                                        </p:tav>
                                      </p:tavLst>
                                    </p:anim>
                                    <p:anim calcmode="lin" valueType="num">
                                      <p:cBhvr>
                                        <p:cTn id="15" dur="900" decel="100000" fill="hold"/>
                                        <p:tgtEl>
                                          <p:spTgt spid="3174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1747"/>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900" decel="100000" fill="hold"/>
                                        <p:tgtEl>
                                          <p:spTgt spid="7"/>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Valid and Invalid Arguments</a:t>
            </a:r>
          </a:p>
        </p:txBody>
      </p:sp>
      <p:sp>
        <p:nvSpPr>
          <p:cNvPr id="5123" name="Rectangle 3"/>
          <p:cNvSpPr>
            <a:spLocks noGrp="1" noChangeArrowheads="1"/>
          </p:cNvSpPr>
          <p:nvPr>
            <p:ph type="body" idx="1"/>
          </p:nvPr>
        </p:nvSpPr>
        <p:spPr/>
        <p:txBody>
          <a:bodyPr/>
          <a:lstStyle/>
          <a:p>
            <a:pPr marL="0" indent="0"/>
            <a:r>
              <a:rPr lang="en-US" altLang="en-US" dirty="0" smtClean="0"/>
              <a:t>has the abstract form</a:t>
            </a:r>
          </a:p>
          <a:p>
            <a:pPr marL="0" indent="0"/>
            <a:r>
              <a:rPr lang="en-US" altLang="en-US" dirty="0" smtClean="0"/>
              <a:t>	If </a:t>
            </a:r>
            <a:r>
              <a:rPr lang="en-US" altLang="en-US" i="1" dirty="0" smtClean="0"/>
              <a:t>p</a:t>
            </a:r>
            <a:r>
              <a:rPr lang="en-US" altLang="en-US" dirty="0" smtClean="0"/>
              <a:t> then </a:t>
            </a:r>
            <a:r>
              <a:rPr lang="en-US" altLang="en-US" i="1" dirty="0" smtClean="0"/>
              <a:t>q</a:t>
            </a:r>
          </a:p>
          <a:p>
            <a:pPr marL="0" indent="0"/>
            <a:r>
              <a:rPr lang="en-US" altLang="en-US" dirty="0" smtClean="0"/>
              <a:t>	</a:t>
            </a:r>
            <a:r>
              <a:rPr lang="en-US" altLang="en-US" i="1" dirty="0" smtClean="0"/>
              <a:t>p</a:t>
            </a:r>
          </a:p>
          <a:p>
            <a:pPr marL="0" indent="0"/>
            <a:r>
              <a:rPr lang="en-US" altLang="en-US" dirty="0" smtClean="0"/>
              <a:t>       </a:t>
            </a:r>
            <a:r>
              <a:rPr lang="en-US" altLang="en-US" b="1" dirty="0" smtClean="0">
                <a:sym typeface="Symbol" panose="05050102010706020507" pitchFamily="18" charset="2"/>
              </a:rPr>
              <a:t></a:t>
            </a:r>
            <a:r>
              <a:rPr lang="en-US" altLang="en-US" dirty="0" smtClean="0">
                <a:sym typeface="Symbol" panose="05050102010706020507" pitchFamily="18" charset="2"/>
              </a:rPr>
              <a:t>	</a:t>
            </a:r>
            <a:r>
              <a:rPr lang="en-US" altLang="en-US" i="1" dirty="0" smtClean="0"/>
              <a:t>q</a:t>
            </a:r>
          </a:p>
          <a:p>
            <a:pPr marL="0" indent="0"/>
            <a:endParaRPr lang="en-US" altLang="en-US" i="1" dirty="0" smtClean="0"/>
          </a:p>
          <a:p>
            <a:pPr marL="0" indent="0"/>
            <a:r>
              <a:rPr lang="en-US" altLang="en-US" dirty="0" smtClean="0"/>
              <a:t>When considering the abstract form of an argument, think of </a:t>
            </a:r>
            <a:r>
              <a:rPr lang="en-US" altLang="en-US" i="1" dirty="0" smtClean="0"/>
              <a:t>p</a:t>
            </a:r>
            <a:r>
              <a:rPr lang="en-US" altLang="en-US" dirty="0" smtClean="0"/>
              <a:t> and </a:t>
            </a:r>
            <a:r>
              <a:rPr lang="en-US" altLang="en-US" i="1" dirty="0" smtClean="0"/>
              <a:t>q</a:t>
            </a:r>
            <a:r>
              <a:rPr lang="en-US" altLang="en-US" dirty="0" smtClean="0"/>
              <a:t> as variables for which statements may be substituted. </a:t>
            </a:r>
          </a:p>
          <a:p>
            <a:pPr marL="0" indent="0"/>
            <a:endParaRPr lang="en-US" altLang="en-US" dirty="0" smtClean="0"/>
          </a:p>
          <a:p>
            <a:pPr marL="0" indent="0"/>
            <a:r>
              <a:rPr lang="en-US" altLang="en-US" dirty="0" smtClean="0"/>
              <a:t>An argument form is called </a:t>
            </a:r>
            <a:r>
              <a:rPr lang="en-US" altLang="en-US" i="1" dirty="0" smtClean="0"/>
              <a:t>valid</a:t>
            </a:r>
            <a:r>
              <a:rPr lang="en-US" altLang="en-US" dirty="0" smtClean="0"/>
              <a:t> if, and only if, whenever statements are substituted that make all the premises true, the conclusion is also true.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Example 6 – </a:t>
            </a:r>
            <a:r>
              <a:rPr lang="en-US" altLang="en-US" i="1" smtClean="0"/>
              <a:t>Transitivity</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defRPr/>
            </a:pPr>
            <a:r>
              <a:rPr lang="en-US" dirty="0" smtClean="0"/>
              <a:t>The following argument form is valid:</a:t>
            </a:r>
          </a:p>
          <a:p>
            <a:pPr>
              <a:defRPr/>
            </a:pPr>
            <a:r>
              <a:rPr lang="en-US" i="1" dirty="0" smtClean="0"/>
              <a:t>		p → q</a:t>
            </a:r>
          </a:p>
          <a:p>
            <a:pPr>
              <a:defRPr/>
            </a:pPr>
            <a:r>
              <a:rPr lang="en-US" i="1" dirty="0" smtClean="0"/>
              <a:t>		q → r</a:t>
            </a:r>
          </a:p>
          <a:p>
            <a:pPr>
              <a:defRPr/>
            </a:pPr>
            <a:r>
              <a:rPr lang="en-US" dirty="0" smtClean="0"/>
              <a:t>	   </a:t>
            </a:r>
            <a:r>
              <a:rPr lang="en-US" altLang="en-US" b="1" dirty="0" smtClean="0">
                <a:sym typeface="Symbol" panose="05050102010706020507" pitchFamily="18" charset="2"/>
              </a:rPr>
              <a:t>	</a:t>
            </a:r>
            <a:r>
              <a:rPr lang="en-US" i="1" dirty="0" smtClean="0"/>
              <a:t>p</a:t>
            </a:r>
            <a:r>
              <a:rPr lang="en-US" sz="1600" i="1" dirty="0" smtClean="0"/>
              <a:t> </a:t>
            </a:r>
            <a:r>
              <a:rPr lang="en-US" i="1" dirty="0" smtClean="0"/>
              <a:t>→ r</a:t>
            </a:r>
          </a:p>
          <a:p>
            <a:pPr>
              <a:defRPr/>
            </a:pPr>
            <a:endParaRPr lang="en-US" i="1" dirty="0" smtClean="0"/>
          </a:p>
          <a:p>
            <a:pPr marL="0" indent="0">
              <a:defRPr/>
            </a:pPr>
            <a:r>
              <a:rPr lang="en-US" dirty="0" smtClean="0"/>
              <a:t>Many arguments in mathematics contain chains of if-then statements. </a:t>
            </a:r>
          </a:p>
          <a:p>
            <a:pPr marL="0" indent="0">
              <a:defRPr/>
            </a:pPr>
            <a:endParaRPr lang="en-US" dirty="0" smtClean="0"/>
          </a:p>
          <a:p>
            <a:pPr marL="0" indent="0">
              <a:defRPr/>
            </a:pPr>
            <a:r>
              <a:rPr lang="en-US" dirty="0" smtClean="0"/>
              <a:t>From the fact that one statement implies a second and the second implies a third, you can conclude that the first statement implies the third.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7" end="7"/>
                                            </p:txEl>
                                          </p:spTgt>
                                        </p:tgtEl>
                                        <p:attrNameLst>
                                          <p:attrName>style.visibility</p:attrName>
                                        </p:attrNameLst>
                                      </p:cBhvr>
                                      <p:to>
                                        <p:strVal val="visible"/>
                                      </p:to>
                                    </p:set>
                                    <p:animEffect transition="in" filter="fade">
                                      <p:cBhvr>
                                        <p:cTn id="7" dur="1000"/>
                                        <p:tgtEl>
                                          <p:spTgt spid="125955">
                                            <p:txEl>
                                              <p:pRg st="7" end="7"/>
                                            </p:txEl>
                                          </p:spTgt>
                                        </p:tgtEl>
                                      </p:cBhvr>
                                    </p:animEffect>
                                    <p:anim calcmode="lin" valueType="num">
                                      <p:cBhvr>
                                        <p:cTn id="8" dur="1000" fill="hold"/>
                                        <p:tgtEl>
                                          <p:spTgt spid="125955">
                                            <p:txEl>
                                              <p:pRg st="7" end="7"/>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7" end="7"/>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Example 6 – </a:t>
            </a:r>
            <a:r>
              <a:rPr lang="en-US" altLang="en-US" i="1" smtClean="0"/>
              <a:t>Transitivity</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defRPr/>
            </a:pPr>
            <a:r>
              <a:rPr lang="en-US" dirty="0" smtClean="0"/>
              <a:t>Here is an example:</a:t>
            </a:r>
          </a:p>
          <a:p>
            <a:pPr marL="0" indent="0" eaLnBrk="1" hangingPunct="1">
              <a:tabLst>
                <a:tab pos="457200" algn="l"/>
                <a:tab pos="1371600" algn="l"/>
                <a:tab pos="1547813" algn="l"/>
              </a:tabLst>
              <a:defRPr/>
            </a:pPr>
            <a:endParaRPr lang="en-US" dirty="0" smtClean="0"/>
          </a:p>
          <a:p>
            <a:pPr>
              <a:defRPr/>
            </a:pPr>
            <a:r>
              <a:rPr lang="en-US" dirty="0" smtClean="0"/>
              <a:t>   		If 18,486 is divisible by 18, then 18,486 is divisible 	by 9.</a:t>
            </a:r>
          </a:p>
          <a:p>
            <a:pPr marL="228600" indent="-228600">
              <a:defRPr/>
            </a:pPr>
            <a:endParaRPr lang="en-US" dirty="0"/>
          </a:p>
          <a:p>
            <a:pPr marL="228600" indent="-228600">
              <a:defRPr/>
            </a:pPr>
            <a:r>
              <a:rPr lang="en-US" dirty="0" smtClean="0"/>
              <a:t>		If 18,486 is divisible by 9, then the sum of the digits 	of 18,486 is divisible by 9.</a:t>
            </a:r>
          </a:p>
          <a:p>
            <a:pPr>
              <a:defRPr/>
            </a:pPr>
            <a:endParaRPr lang="en-US" dirty="0" smtClean="0"/>
          </a:p>
          <a:p>
            <a:pPr marL="228600" indent="-228600">
              <a:defRPr/>
            </a:pPr>
            <a:r>
              <a:rPr lang="en-US" altLang="en-US" b="1" dirty="0" smtClean="0">
                <a:sym typeface="Symbol" panose="05050102010706020507" pitchFamily="18" charset="2"/>
              </a:rPr>
              <a:t>       	</a:t>
            </a:r>
            <a:r>
              <a:rPr lang="en-US" dirty="0" smtClean="0"/>
              <a:t>If 18,486 is divisible by 18, then the sum of the digits 	of 18,486 is divisible by 9.</a:t>
            </a:r>
          </a:p>
        </p:txBody>
      </p:sp>
      <p:sp>
        <p:nvSpPr>
          <p:cNvPr id="27652"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4" end="4"/>
                                            </p:txEl>
                                          </p:spTgt>
                                        </p:tgtEl>
                                        <p:attrNameLst>
                                          <p:attrName>style.visibility</p:attrName>
                                        </p:attrNameLst>
                                      </p:cBhvr>
                                      <p:to>
                                        <p:strVal val="visible"/>
                                      </p:to>
                                    </p:set>
                                    <p:animEffect transition="in" filter="fade">
                                      <p:cBhvr>
                                        <p:cTn id="7" dur="1000"/>
                                        <p:tgtEl>
                                          <p:spTgt spid="125955">
                                            <p:txEl>
                                              <p:pRg st="4" end="4"/>
                                            </p:txEl>
                                          </p:spTgt>
                                        </p:tgtEl>
                                      </p:cBhvr>
                                    </p:animEffect>
                                    <p:anim calcmode="lin" valueType="num">
                                      <p:cBhvr>
                                        <p:cTn id="8"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25955">
                                            <p:txEl>
                                              <p:pRg st="6" end="6"/>
                                            </p:txEl>
                                          </p:spTgt>
                                        </p:tgtEl>
                                        <p:attrNameLst>
                                          <p:attrName>style.visibility</p:attrName>
                                        </p:attrNameLst>
                                      </p:cBhvr>
                                      <p:to>
                                        <p:strVal val="visible"/>
                                      </p:to>
                                    </p:set>
                                    <p:animEffect transition="in" filter="fade">
                                      <p:cBhvr>
                                        <p:cTn id="15" dur="1000"/>
                                        <p:tgtEl>
                                          <p:spTgt spid="125955">
                                            <p:txEl>
                                              <p:pRg st="6" end="6"/>
                                            </p:txEl>
                                          </p:spTgt>
                                        </p:tgtEl>
                                      </p:cBhvr>
                                    </p:animEffect>
                                    <p:anim calcmode="lin" valueType="num">
                                      <p:cBhvr>
                                        <p:cTn id="16"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3400" smtClean="0"/>
              <a:t>Example 7 – </a:t>
            </a:r>
            <a:r>
              <a:rPr lang="en-US" altLang="en-US" sz="3400" i="1" smtClean="0"/>
              <a:t>Proof by Division into Cases</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defRPr/>
            </a:pPr>
            <a:r>
              <a:rPr lang="en-US" dirty="0" smtClean="0"/>
              <a:t>The following argument form is valid:</a:t>
            </a:r>
          </a:p>
          <a:p>
            <a:pPr>
              <a:defRPr/>
            </a:pPr>
            <a:r>
              <a:rPr lang="en-US" i="1" dirty="0" smtClean="0"/>
              <a:t>		p </a:t>
            </a:r>
            <a:r>
              <a:rPr lang="en-US" dirty="0" smtClean="0"/>
              <a:t>∨ </a:t>
            </a:r>
            <a:r>
              <a:rPr lang="en-US" i="1" dirty="0" smtClean="0"/>
              <a:t>q</a:t>
            </a:r>
          </a:p>
          <a:p>
            <a:pPr>
              <a:defRPr/>
            </a:pPr>
            <a:r>
              <a:rPr lang="en-US" i="1" dirty="0" smtClean="0"/>
              <a:t>		p </a:t>
            </a:r>
            <a:r>
              <a:rPr lang="en-US" dirty="0" smtClean="0"/>
              <a:t>→ </a:t>
            </a:r>
            <a:r>
              <a:rPr lang="en-US" i="1" dirty="0" smtClean="0"/>
              <a:t>r</a:t>
            </a:r>
          </a:p>
          <a:p>
            <a:pPr>
              <a:defRPr/>
            </a:pPr>
            <a:r>
              <a:rPr lang="en-US" dirty="0" smtClean="0"/>
              <a:t>		</a:t>
            </a:r>
            <a:r>
              <a:rPr lang="en-US" i="1" dirty="0" smtClean="0"/>
              <a:t>q </a:t>
            </a:r>
            <a:r>
              <a:rPr lang="en-US" dirty="0" smtClean="0"/>
              <a:t>→ </a:t>
            </a:r>
            <a:r>
              <a:rPr lang="en-US" i="1" dirty="0" smtClean="0"/>
              <a:t>r</a:t>
            </a:r>
          </a:p>
          <a:p>
            <a:pPr>
              <a:defRPr/>
            </a:pPr>
            <a:r>
              <a:rPr lang="en-US" i="1" dirty="0" smtClean="0"/>
              <a:t>	 </a:t>
            </a:r>
            <a:r>
              <a:rPr lang="en-US" altLang="en-US" b="1" dirty="0">
                <a:sym typeface="Symbol" panose="05050102010706020507" pitchFamily="18" charset="2"/>
              </a:rPr>
              <a:t> </a:t>
            </a:r>
            <a:r>
              <a:rPr lang="en-US" altLang="en-US" b="1" dirty="0" smtClean="0">
                <a:sym typeface="Symbol" panose="05050102010706020507" pitchFamily="18" charset="2"/>
              </a:rPr>
              <a:t>	</a:t>
            </a:r>
            <a:r>
              <a:rPr lang="en-US" i="1" dirty="0" smtClean="0"/>
              <a:t>r</a:t>
            </a:r>
          </a:p>
          <a:p>
            <a:pPr>
              <a:defRPr/>
            </a:pPr>
            <a:endParaRPr lang="en-US" dirty="0" smtClean="0"/>
          </a:p>
          <a:p>
            <a:pPr marL="0" indent="0">
              <a:defRPr/>
            </a:pPr>
            <a:r>
              <a:rPr lang="en-US" dirty="0" smtClean="0"/>
              <a:t>It often happens that you know one thing or another is true. If you can show that in either case a certain conclusion follows, then this conclusion must also be true. </a:t>
            </a:r>
          </a:p>
          <a:p>
            <a:pPr marL="0" indent="0">
              <a:defRPr/>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6" end="6"/>
                                            </p:txEl>
                                          </p:spTgt>
                                        </p:tgtEl>
                                        <p:attrNameLst>
                                          <p:attrName>style.visibility</p:attrName>
                                        </p:attrNameLst>
                                      </p:cBhvr>
                                      <p:to>
                                        <p:strVal val="visible"/>
                                      </p:to>
                                    </p:set>
                                    <p:animEffect transition="in" filter="fade">
                                      <p:cBhvr>
                                        <p:cTn id="7" dur="1000"/>
                                        <p:tgtEl>
                                          <p:spTgt spid="125955">
                                            <p:txEl>
                                              <p:pRg st="6" end="6"/>
                                            </p:txEl>
                                          </p:spTgt>
                                        </p:tgtEl>
                                      </p:cBhvr>
                                    </p:animEffect>
                                    <p:anim calcmode="lin" valueType="num">
                                      <p:cBhvr>
                                        <p:cTn id="8"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3400" smtClean="0"/>
              <a:t>Example 7 – </a:t>
            </a:r>
            <a:r>
              <a:rPr lang="en-US" altLang="en-US" sz="3400" i="1" smtClean="0"/>
              <a:t>Proof by Division into Cases</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pPr>
            <a:r>
              <a:rPr lang="en-US" dirty="0" smtClean="0"/>
              <a:t>For instance, suppose you know that </a:t>
            </a:r>
            <a:r>
              <a:rPr lang="en-US" i="1" dirty="0" smtClean="0"/>
              <a:t>x</a:t>
            </a:r>
            <a:r>
              <a:rPr lang="en-US" dirty="0" smtClean="0"/>
              <a:t> is a particular nonzero real number.</a:t>
            </a:r>
          </a:p>
          <a:p>
            <a:pPr marL="0" indent="0" eaLnBrk="1" hangingPunct="1">
              <a:tabLst>
                <a:tab pos="457200" algn="l"/>
                <a:tab pos="1371600" algn="l"/>
                <a:tab pos="1547813" algn="l"/>
              </a:tabLst>
            </a:pPr>
            <a:r>
              <a:rPr lang="en-US" altLang="en-US" dirty="0" smtClean="0"/>
              <a:t>The trichotomy property of the real numbers says that any number is positive, negative, or zero. Thus (by elimination) you know that </a:t>
            </a:r>
            <a:r>
              <a:rPr lang="en-US" altLang="en-US" i="1" dirty="0" smtClean="0"/>
              <a:t>x</a:t>
            </a:r>
            <a:r>
              <a:rPr lang="en-US" altLang="en-US" dirty="0" smtClean="0"/>
              <a:t> is positive or </a:t>
            </a:r>
            <a:r>
              <a:rPr lang="en-US" altLang="en-US" i="1" dirty="0" smtClean="0"/>
              <a:t>x</a:t>
            </a:r>
            <a:r>
              <a:rPr lang="en-US" altLang="en-US" dirty="0" smtClean="0"/>
              <a:t> is negative. </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t>You can deduce that </a:t>
            </a:r>
            <a:r>
              <a:rPr lang="en-US" altLang="en-US" i="1" dirty="0" smtClean="0"/>
              <a:t>x</a:t>
            </a:r>
            <a:r>
              <a:rPr lang="en-US" altLang="en-US" baseline="30000" dirty="0" smtClean="0"/>
              <a:t>2</a:t>
            </a:r>
            <a:r>
              <a:rPr lang="en-US" altLang="en-US" dirty="0" smtClean="0"/>
              <a:t> &gt; 0 by arguing as follows:</a:t>
            </a:r>
          </a:p>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a:t>	</a:t>
            </a:r>
            <a:r>
              <a:rPr lang="en-US" altLang="en-US" dirty="0" smtClean="0"/>
              <a:t>	</a:t>
            </a:r>
            <a:r>
              <a:rPr lang="en-US" altLang="en-US" i="1" dirty="0" smtClean="0"/>
              <a:t>x</a:t>
            </a:r>
            <a:r>
              <a:rPr lang="en-US" altLang="en-US" dirty="0" smtClean="0"/>
              <a:t> is positive or </a:t>
            </a:r>
            <a:r>
              <a:rPr lang="en-US" altLang="en-US" i="1" dirty="0" smtClean="0"/>
              <a:t>x</a:t>
            </a:r>
            <a:r>
              <a:rPr lang="en-US" altLang="en-US" dirty="0" smtClean="0"/>
              <a:t> is negative.</a:t>
            </a:r>
          </a:p>
          <a:p>
            <a:pPr marL="0" indent="0" eaLnBrk="1" hangingPunct="1">
              <a:tabLst>
                <a:tab pos="457200" algn="l"/>
                <a:tab pos="1371600" algn="l"/>
                <a:tab pos="1547813" algn="l"/>
              </a:tabLst>
            </a:pPr>
            <a:r>
              <a:rPr lang="en-US" altLang="en-US" dirty="0"/>
              <a:t>	</a:t>
            </a:r>
            <a:r>
              <a:rPr lang="en-US" altLang="en-US" dirty="0" smtClean="0"/>
              <a:t>	If </a:t>
            </a:r>
            <a:r>
              <a:rPr lang="en-US" altLang="en-US" i="1" dirty="0" smtClean="0"/>
              <a:t>x</a:t>
            </a:r>
            <a:r>
              <a:rPr lang="en-US" altLang="en-US" dirty="0" smtClean="0"/>
              <a:t> is positive, then </a:t>
            </a:r>
            <a:r>
              <a:rPr lang="en-US" altLang="en-US" i="1" dirty="0" smtClean="0"/>
              <a:t>x</a:t>
            </a:r>
            <a:r>
              <a:rPr lang="en-US" altLang="en-US" baseline="30000" dirty="0" smtClean="0"/>
              <a:t>2</a:t>
            </a:r>
            <a:r>
              <a:rPr lang="en-US" altLang="en-US" dirty="0" smtClean="0"/>
              <a:t> &gt; 0.</a:t>
            </a:r>
          </a:p>
          <a:p>
            <a:pPr marL="0" indent="0" eaLnBrk="1" hangingPunct="1">
              <a:tabLst>
                <a:tab pos="457200" algn="l"/>
                <a:tab pos="1371600" algn="l"/>
                <a:tab pos="1547813" algn="l"/>
              </a:tabLst>
            </a:pPr>
            <a:r>
              <a:rPr lang="en-US" altLang="en-US" dirty="0"/>
              <a:t>	</a:t>
            </a:r>
            <a:r>
              <a:rPr lang="en-US" altLang="en-US" dirty="0" smtClean="0"/>
              <a:t>	If </a:t>
            </a:r>
            <a:r>
              <a:rPr lang="en-US" altLang="en-US" i="1" dirty="0" smtClean="0"/>
              <a:t>x</a:t>
            </a:r>
            <a:r>
              <a:rPr lang="en-US" altLang="en-US" dirty="0" smtClean="0"/>
              <a:t> is negative, then </a:t>
            </a:r>
            <a:r>
              <a:rPr lang="en-US" altLang="en-US" i="1" dirty="0" smtClean="0"/>
              <a:t>x</a:t>
            </a:r>
            <a:r>
              <a:rPr lang="en-US" altLang="en-US" baseline="30000" dirty="0" smtClean="0"/>
              <a:t>2</a:t>
            </a:r>
            <a:r>
              <a:rPr lang="en-US" altLang="en-US" dirty="0" smtClean="0"/>
              <a:t> &gt; 0.</a:t>
            </a:r>
          </a:p>
          <a:p>
            <a:pPr marL="0" indent="0" eaLnBrk="1" hangingPunct="1">
              <a:tabLst>
                <a:tab pos="457200" algn="l"/>
                <a:tab pos="1371600" algn="l"/>
                <a:tab pos="1547813" algn="l"/>
              </a:tabLst>
            </a:pPr>
            <a:r>
              <a:rPr lang="en-US" altLang="en-US" dirty="0" smtClean="0"/>
              <a:t>	</a:t>
            </a:r>
            <a:r>
              <a:rPr lang="en-US" altLang="en-US" b="1" dirty="0" smtClean="0">
                <a:sym typeface="Symbol" panose="05050102010706020507" pitchFamily="18" charset="2"/>
              </a:rPr>
              <a:t>       	</a:t>
            </a:r>
            <a:r>
              <a:rPr lang="en-US" altLang="en-US" i="1" dirty="0" smtClean="0"/>
              <a:t>x</a:t>
            </a:r>
            <a:r>
              <a:rPr lang="en-US" altLang="en-US" baseline="30000" dirty="0" smtClean="0"/>
              <a:t>2</a:t>
            </a:r>
            <a:r>
              <a:rPr lang="en-US" altLang="en-US" dirty="0" smtClean="0"/>
              <a:t> &gt; 0.</a:t>
            </a:r>
          </a:p>
        </p:txBody>
      </p:sp>
      <p:sp>
        <p:nvSpPr>
          <p:cNvPr id="29700"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3" end="3"/>
                                            </p:txEl>
                                          </p:spTgt>
                                        </p:tgtEl>
                                        <p:attrNameLst>
                                          <p:attrName>style.visibility</p:attrName>
                                        </p:attrNameLst>
                                      </p:cBhvr>
                                      <p:to>
                                        <p:strVal val="visible"/>
                                      </p:to>
                                    </p:set>
                                    <p:animEffect transition="in" filter="fade">
                                      <p:cBhvr>
                                        <p:cTn id="7" dur="1000"/>
                                        <p:tgtEl>
                                          <p:spTgt spid="125955">
                                            <p:txEl>
                                              <p:pRg st="3" end="3"/>
                                            </p:txEl>
                                          </p:spTgt>
                                        </p:tgtEl>
                                      </p:cBhvr>
                                    </p:animEffect>
                                    <p:anim calcmode="lin" valueType="num">
                                      <p:cBhvr>
                                        <p:cTn id="8"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5" end="5"/>
                                            </p:txEl>
                                          </p:spTgt>
                                        </p:tgtEl>
                                        <p:attrNameLst>
                                          <p:attrName>style.visibility</p:attrName>
                                        </p:attrNameLst>
                                      </p:cBhvr>
                                      <p:to>
                                        <p:strVal val="visible"/>
                                      </p:to>
                                    </p:set>
                                    <p:animEffect transition="in" filter="fade">
                                      <p:cBhvr>
                                        <p:cTn id="13" dur="1000"/>
                                        <p:tgtEl>
                                          <p:spTgt spid="125955">
                                            <p:txEl>
                                              <p:pRg st="5" end="5"/>
                                            </p:txEl>
                                          </p:spTgt>
                                        </p:tgtEl>
                                      </p:cBhvr>
                                    </p:animEffect>
                                    <p:anim calcmode="lin" valueType="num">
                                      <p:cBhvr>
                                        <p:cTn id="14"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25955">
                                            <p:txEl>
                                              <p:pRg st="6" end="6"/>
                                            </p:txEl>
                                          </p:spTgt>
                                        </p:tgtEl>
                                        <p:attrNameLst>
                                          <p:attrName>style.visibility</p:attrName>
                                        </p:attrNameLst>
                                      </p:cBhvr>
                                      <p:to>
                                        <p:strVal val="visible"/>
                                      </p:to>
                                    </p:set>
                                    <p:animEffect transition="in" filter="fade">
                                      <p:cBhvr>
                                        <p:cTn id="19" dur="1000"/>
                                        <p:tgtEl>
                                          <p:spTgt spid="125955">
                                            <p:txEl>
                                              <p:pRg st="6" end="6"/>
                                            </p:txEl>
                                          </p:spTgt>
                                        </p:tgtEl>
                                      </p:cBhvr>
                                    </p:animEffect>
                                    <p:anim calcmode="lin" valueType="num">
                                      <p:cBhvr>
                                        <p:cTn id="20"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125955">
                                            <p:txEl>
                                              <p:pRg st="7" end="7"/>
                                            </p:txEl>
                                          </p:spTgt>
                                        </p:tgtEl>
                                        <p:attrNameLst>
                                          <p:attrName>style.visibility</p:attrName>
                                        </p:attrNameLst>
                                      </p:cBhvr>
                                      <p:to>
                                        <p:strVal val="visible"/>
                                      </p:to>
                                    </p:set>
                                    <p:animEffect transition="in" filter="fade">
                                      <p:cBhvr>
                                        <p:cTn id="25" dur="1000"/>
                                        <p:tgtEl>
                                          <p:spTgt spid="125955">
                                            <p:txEl>
                                              <p:pRg st="7" end="7"/>
                                            </p:txEl>
                                          </p:spTgt>
                                        </p:tgtEl>
                                      </p:cBhvr>
                                    </p:animEffect>
                                    <p:anim calcmode="lin" valueType="num">
                                      <p:cBhvr>
                                        <p:cTn id="26" dur="1000" fill="hold"/>
                                        <p:tgtEl>
                                          <p:spTgt spid="125955">
                                            <p:txEl>
                                              <p:pRg st="7" end="7"/>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125955">
                                            <p:txEl>
                                              <p:pRg st="7" end="7"/>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25955">
                                            <p:txEl>
                                              <p:pRg st="7" end="7"/>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125955">
                                            <p:txEl>
                                              <p:pRg st="8" end="8"/>
                                            </p:txEl>
                                          </p:spTgt>
                                        </p:tgtEl>
                                        <p:attrNameLst>
                                          <p:attrName>style.visibility</p:attrName>
                                        </p:attrNameLst>
                                      </p:cBhvr>
                                      <p:to>
                                        <p:strVal val="visible"/>
                                      </p:to>
                                    </p:set>
                                    <p:animEffect transition="in" filter="fade">
                                      <p:cBhvr>
                                        <p:cTn id="31" dur="1000"/>
                                        <p:tgtEl>
                                          <p:spTgt spid="125955">
                                            <p:txEl>
                                              <p:pRg st="8" end="8"/>
                                            </p:txEl>
                                          </p:spTgt>
                                        </p:tgtEl>
                                      </p:cBhvr>
                                    </p:animEffect>
                                    <p:anim calcmode="lin" valueType="num">
                                      <p:cBhvr>
                                        <p:cTn id="32" dur="1000" fill="hold"/>
                                        <p:tgtEl>
                                          <p:spTgt spid="125955">
                                            <p:txEl>
                                              <p:pRg st="8" end="8"/>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25955">
                                            <p:txEl>
                                              <p:pRg st="8" end="8"/>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5955">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2600" smtClean="0"/>
              <a:t>Example 8 – </a:t>
            </a:r>
            <a:r>
              <a:rPr lang="en-US" altLang="en-US" sz="2600" i="1" smtClean="0"/>
              <a:t>Application: A More Complex Deduction</a:t>
            </a:r>
          </a:p>
        </p:txBody>
      </p:sp>
      <p:sp>
        <p:nvSpPr>
          <p:cNvPr id="31747" name="Rectangle 3"/>
          <p:cNvSpPr>
            <a:spLocks noGrp="1" noChangeArrowheads="1"/>
          </p:cNvSpPr>
          <p:nvPr>
            <p:ph type="body" idx="1"/>
          </p:nvPr>
        </p:nvSpPr>
        <p:spPr/>
        <p:txBody>
          <a:bodyPr/>
          <a:lstStyle/>
          <a:p>
            <a:pPr marL="0" indent="0"/>
            <a:r>
              <a:rPr lang="en-US" altLang="en-US" dirty="0" smtClean="0"/>
              <a:t>You are about to leave for school in the morning and discover that you don’t have your glasses. You know the following statements are true:</a:t>
            </a:r>
            <a:endParaRPr lang="en-US" altLang="en-US" sz="1600" dirty="0" smtClean="0"/>
          </a:p>
          <a:p>
            <a:pPr marL="0" indent="0"/>
            <a:r>
              <a:rPr lang="en-US" altLang="en-US" b="1" dirty="0" smtClean="0"/>
              <a:t>a.</a:t>
            </a:r>
            <a:r>
              <a:rPr lang="en-US" altLang="en-US" dirty="0" smtClean="0"/>
              <a:t> If I was reading the newspaper in the kitchen, then my</a:t>
            </a:r>
            <a:br>
              <a:rPr lang="en-US" altLang="en-US" dirty="0" smtClean="0"/>
            </a:br>
            <a:r>
              <a:rPr lang="en-US" altLang="en-US" dirty="0" smtClean="0"/>
              <a:t>    glasses are on the kitchen table.</a:t>
            </a:r>
            <a:endParaRPr lang="en-US" altLang="en-US" sz="1600" dirty="0" smtClean="0"/>
          </a:p>
          <a:p>
            <a:pPr marL="0" indent="0"/>
            <a:r>
              <a:rPr lang="en-US" altLang="en-US" b="1" dirty="0" smtClean="0"/>
              <a:t>b.</a:t>
            </a:r>
            <a:r>
              <a:rPr lang="en-US" altLang="en-US" dirty="0" smtClean="0"/>
              <a:t> If my glasses are on the kitchen table, then I saw them at </a:t>
            </a:r>
            <a:br>
              <a:rPr lang="en-US" altLang="en-US" dirty="0" smtClean="0"/>
            </a:br>
            <a:r>
              <a:rPr lang="en-US" altLang="en-US" dirty="0" smtClean="0"/>
              <a:t>    breakfast.</a:t>
            </a:r>
            <a:endParaRPr lang="en-US" altLang="en-US" sz="1600" dirty="0" smtClean="0"/>
          </a:p>
          <a:p>
            <a:pPr marL="0" indent="0"/>
            <a:r>
              <a:rPr lang="en-US" altLang="en-US" b="1" dirty="0" smtClean="0"/>
              <a:t>c.</a:t>
            </a:r>
            <a:r>
              <a:rPr lang="en-US" altLang="en-US" dirty="0" smtClean="0"/>
              <a:t> I did not see my glasses at breakfast.</a:t>
            </a:r>
            <a:endParaRPr lang="en-US" altLang="en-US" sz="1600" dirty="0" smtClean="0"/>
          </a:p>
          <a:p>
            <a:pPr marL="0" indent="0"/>
            <a:r>
              <a:rPr lang="en-US" altLang="en-US" b="1" dirty="0" smtClean="0"/>
              <a:t>d.</a:t>
            </a:r>
            <a:r>
              <a:rPr lang="en-US" altLang="en-US" dirty="0" smtClean="0"/>
              <a:t> I was reading the newspaper in the living room or I was </a:t>
            </a:r>
            <a:br>
              <a:rPr lang="en-US" altLang="en-US" dirty="0" smtClean="0"/>
            </a:br>
            <a:r>
              <a:rPr lang="en-US" altLang="en-US" dirty="0" smtClean="0"/>
              <a:t>    reading the newspaper in the kitchen.</a:t>
            </a:r>
          </a:p>
          <a:p>
            <a:pPr marL="0" indent="0" eaLnBrk="1" hangingPunct="1">
              <a:tabLst>
                <a:tab pos="457200" algn="l"/>
                <a:tab pos="1371600" algn="l"/>
                <a:tab pos="1547813" algn="l"/>
              </a:tabLst>
            </a:pPr>
            <a:r>
              <a:rPr lang="en-US" altLang="en-US" b="1" dirty="0" smtClean="0"/>
              <a:t>e.</a:t>
            </a:r>
            <a:r>
              <a:rPr lang="en-US" altLang="en-US" dirty="0" smtClean="0"/>
              <a:t> If I was reading the newspaper in the living room then </a:t>
            </a:r>
            <a:br>
              <a:rPr lang="en-US" altLang="en-US" dirty="0" smtClean="0"/>
            </a:br>
            <a:r>
              <a:rPr lang="en-US" altLang="en-US" dirty="0" smtClean="0"/>
              <a:t>    my glasses are on the coffee table.</a:t>
            </a:r>
          </a:p>
          <a:p>
            <a:pPr marL="0" indent="0" eaLnBrk="1" hangingPunct="1">
              <a:tabLst>
                <a:tab pos="457200" algn="l"/>
                <a:tab pos="1371600" algn="l"/>
                <a:tab pos="1547813" algn="l"/>
              </a:tabLst>
            </a:pPr>
            <a:r>
              <a:rPr lang="en-US" altLang="en-US" dirty="0" smtClean="0"/>
              <a:t>Where are the glasses?</a:t>
            </a:r>
          </a:p>
          <a:p>
            <a:pPr marL="0" indent="0"/>
            <a:endParaRPr lang="en-US" altLang="en-US"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z="2600" smtClean="0"/>
              <a:t>Example 8 – </a:t>
            </a:r>
            <a:r>
              <a:rPr lang="en-US" altLang="en-US" sz="2600" i="1" smtClean="0"/>
              <a:t>Application: A More Complex Deduction</a:t>
            </a:r>
          </a:p>
        </p:txBody>
      </p:sp>
      <p:sp>
        <p:nvSpPr>
          <p:cNvPr id="125955" name="Rectangle 3"/>
          <p:cNvSpPr>
            <a:spLocks noGrp="1" noChangeArrowheads="1"/>
          </p:cNvSpPr>
          <p:nvPr>
            <p:ph type="body" idx="1"/>
          </p:nvPr>
        </p:nvSpPr>
        <p:spPr/>
        <p:txBody>
          <a:bodyPr/>
          <a:lstStyle/>
          <a:p>
            <a:pPr marL="0" indent="0" eaLnBrk="1" hangingPunct="1">
              <a:tabLst>
                <a:tab pos="457200" algn="l"/>
                <a:tab pos="1371600" algn="l"/>
                <a:tab pos="1547813" algn="l"/>
              </a:tabLst>
            </a:pPr>
            <a:endParaRPr lang="en-US" altLang="en-US" dirty="0" smtClean="0"/>
          </a:p>
          <a:p>
            <a:pPr marL="0" indent="0" eaLnBrk="1" hangingPunct="1">
              <a:tabLst>
                <a:tab pos="457200" algn="l"/>
                <a:tab pos="1371600" algn="l"/>
                <a:tab pos="1547813" algn="l"/>
              </a:tabLst>
            </a:pPr>
            <a:r>
              <a:rPr lang="en-US" altLang="en-US" dirty="0" smtClean="0">
                <a:solidFill>
                  <a:srgbClr val="00ADEE"/>
                </a:solidFill>
              </a:rPr>
              <a:t>Solution:</a:t>
            </a:r>
          </a:p>
          <a:p>
            <a:pPr marL="0" indent="0" eaLnBrk="1" hangingPunct="1">
              <a:tabLst>
                <a:tab pos="457200" algn="l"/>
                <a:tab pos="1371600" algn="l"/>
                <a:tab pos="1547813" algn="l"/>
              </a:tabLst>
            </a:pPr>
            <a:r>
              <a:rPr lang="en-US" altLang="en-US" dirty="0" smtClean="0"/>
              <a:t>Let  </a:t>
            </a:r>
            <a:r>
              <a:rPr lang="en-US" altLang="en-US" i="1" dirty="0" smtClean="0"/>
              <a:t>RK</a:t>
            </a:r>
            <a:r>
              <a:rPr lang="en-US" altLang="en-US" dirty="0" smtClean="0"/>
              <a:t> = I was reading the newspaper in the kitchen.</a:t>
            </a:r>
          </a:p>
          <a:p>
            <a:pPr marL="0" indent="0" eaLnBrk="1" hangingPunct="1">
              <a:tabLst>
                <a:tab pos="457200" algn="l"/>
                <a:tab pos="1371600" algn="l"/>
                <a:tab pos="1547813" algn="l"/>
              </a:tabLst>
            </a:pPr>
            <a:r>
              <a:rPr lang="en-US" altLang="en-US" dirty="0" smtClean="0"/>
              <a:t>       </a:t>
            </a:r>
            <a:r>
              <a:rPr lang="en-US" altLang="en-US" i="1" dirty="0" smtClean="0"/>
              <a:t>GK</a:t>
            </a:r>
            <a:r>
              <a:rPr lang="en-US" altLang="en-US" dirty="0" smtClean="0"/>
              <a:t> = My glasses are on the kitchen table.</a:t>
            </a:r>
          </a:p>
          <a:p>
            <a:pPr marL="0" indent="0" eaLnBrk="1" hangingPunct="1">
              <a:tabLst>
                <a:tab pos="457200" algn="l"/>
                <a:tab pos="1371600" algn="l"/>
                <a:tab pos="1547813" algn="l"/>
              </a:tabLst>
            </a:pPr>
            <a:r>
              <a:rPr lang="en-US" altLang="en-US" dirty="0" smtClean="0"/>
              <a:t>       </a:t>
            </a:r>
            <a:r>
              <a:rPr lang="en-US" altLang="en-US" i="1" dirty="0" smtClean="0"/>
              <a:t>SB</a:t>
            </a:r>
            <a:r>
              <a:rPr lang="en-US" altLang="en-US" dirty="0" smtClean="0"/>
              <a:t> </a:t>
            </a:r>
            <a:r>
              <a:rPr lang="en-US" altLang="en-US" sz="1000" dirty="0" smtClean="0"/>
              <a:t> </a:t>
            </a:r>
            <a:r>
              <a:rPr lang="en-US" altLang="en-US" dirty="0" smtClean="0"/>
              <a:t>= I saw my glasses at breakfast.</a:t>
            </a:r>
          </a:p>
          <a:p>
            <a:pPr marL="0" indent="0" eaLnBrk="1" hangingPunct="1">
              <a:tabLst>
                <a:tab pos="457200" algn="l"/>
                <a:tab pos="1371600" algn="l"/>
                <a:tab pos="1547813" algn="l"/>
              </a:tabLst>
            </a:pPr>
            <a:r>
              <a:rPr lang="en-US" altLang="en-US" dirty="0" smtClean="0"/>
              <a:t>       </a:t>
            </a:r>
            <a:r>
              <a:rPr lang="en-US" altLang="en-US" i="1" dirty="0" smtClean="0"/>
              <a:t>RL </a:t>
            </a:r>
            <a:r>
              <a:rPr lang="en-US" altLang="en-US" sz="1200" i="1" dirty="0" smtClean="0"/>
              <a:t> </a:t>
            </a:r>
            <a:r>
              <a:rPr lang="en-US" altLang="en-US" dirty="0" smtClean="0"/>
              <a:t>= I was reading the newspaper in the living room.</a:t>
            </a:r>
          </a:p>
          <a:p>
            <a:pPr marL="0" indent="0" eaLnBrk="1" hangingPunct="1">
              <a:tabLst>
                <a:tab pos="457200" algn="l"/>
                <a:tab pos="1371600" algn="l"/>
                <a:tab pos="1547813" algn="l"/>
              </a:tabLst>
            </a:pPr>
            <a:r>
              <a:rPr lang="en-US" altLang="en-US" dirty="0" smtClean="0"/>
              <a:t>     </a:t>
            </a:r>
            <a:r>
              <a:rPr lang="en-US" altLang="en-US" i="1" dirty="0" smtClean="0"/>
              <a:t>  GC</a:t>
            </a:r>
            <a:r>
              <a:rPr lang="en-US" altLang="en-US" dirty="0" smtClean="0"/>
              <a:t> = My glasses are on the coffee table.</a:t>
            </a:r>
          </a:p>
        </p:txBody>
      </p:sp>
      <p:sp>
        <p:nvSpPr>
          <p:cNvPr id="32772"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1" end="1"/>
                                            </p:txEl>
                                          </p:spTgt>
                                        </p:tgtEl>
                                        <p:attrNameLst>
                                          <p:attrName>style.visibility</p:attrName>
                                        </p:attrNameLst>
                                      </p:cBhvr>
                                      <p:to>
                                        <p:strVal val="visible"/>
                                      </p:to>
                                    </p:set>
                                    <p:animEffect transition="in" filter="fade">
                                      <p:cBhvr>
                                        <p:cTn id="7" dur="1000"/>
                                        <p:tgtEl>
                                          <p:spTgt spid="125955">
                                            <p:txEl>
                                              <p:pRg st="1" end="1"/>
                                            </p:txEl>
                                          </p:spTgt>
                                        </p:tgtEl>
                                      </p:cBhvr>
                                    </p:animEffect>
                                    <p:anim calcmode="lin" valueType="num">
                                      <p:cBhvr>
                                        <p:cTn id="8" dur="10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2" end="2"/>
                                            </p:txEl>
                                          </p:spTgt>
                                        </p:tgtEl>
                                        <p:attrNameLst>
                                          <p:attrName>style.visibility</p:attrName>
                                        </p:attrNameLst>
                                      </p:cBhvr>
                                      <p:to>
                                        <p:strVal val="visible"/>
                                      </p:to>
                                    </p:set>
                                    <p:animEffect transition="in" filter="fade">
                                      <p:cBhvr>
                                        <p:cTn id="13" dur="1000"/>
                                        <p:tgtEl>
                                          <p:spTgt spid="125955">
                                            <p:txEl>
                                              <p:pRg st="2" end="2"/>
                                            </p:txEl>
                                          </p:spTgt>
                                        </p:tgtEl>
                                      </p:cBhvr>
                                    </p:animEffect>
                                    <p:anim calcmode="lin" valueType="num">
                                      <p:cBhvr>
                                        <p:cTn id="14"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25955">
                                            <p:txEl>
                                              <p:pRg st="3" end="3"/>
                                            </p:txEl>
                                          </p:spTgt>
                                        </p:tgtEl>
                                        <p:attrNameLst>
                                          <p:attrName>style.visibility</p:attrName>
                                        </p:attrNameLst>
                                      </p:cBhvr>
                                      <p:to>
                                        <p:strVal val="visible"/>
                                      </p:to>
                                    </p:set>
                                    <p:animEffect transition="in" filter="fade">
                                      <p:cBhvr>
                                        <p:cTn id="19" dur="1000"/>
                                        <p:tgtEl>
                                          <p:spTgt spid="125955">
                                            <p:txEl>
                                              <p:pRg st="3" end="3"/>
                                            </p:txEl>
                                          </p:spTgt>
                                        </p:tgtEl>
                                      </p:cBhvr>
                                    </p:animEffect>
                                    <p:anim calcmode="lin" valueType="num">
                                      <p:cBhvr>
                                        <p:cTn id="20"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125955">
                                            <p:txEl>
                                              <p:pRg st="4" end="4"/>
                                            </p:txEl>
                                          </p:spTgt>
                                        </p:tgtEl>
                                        <p:attrNameLst>
                                          <p:attrName>style.visibility</p:attrName>
                                        </p:attrNameLst>
                                      </p:cBhvr>
                                      <p:to>
                                        <p:strVal val="visible"/>
                                      </p:to>
                                    </p:set>
                                    <p:animEffect transition="in" filter="fade">
                                      <p:cBhvr>
                                        <p:cTn id="25" dur="1000"/>
                                        <p:tgtEl>
                                          <p:spTgt spid="125955">
                                            <p:txEl>
                                              <p:pRg st="4" end="4"/>
                                            </p:txEl>
                                          </p:spTgt>
                                        </p:tgtEl>
                                      </p:cBhvr>
                                    </p:animEffect>
                                    <p:anim calcmode="lin" valueType="num">
                                      <p:cBhvr>
                                        <p:cTn id="26"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125955">
                                            <p:txEl>
                                              <p:pRg st="5" end="5"/>
                                            </p:txEl>
                                          </p:spTgt>
                                        </p:tgtEl>
                                        <p:attrNameLst>
                                          <p:attrName>style.visibility</p:attrName>
                                        </p:attrNameLst>
                                      </p:cBhvr>
                                      <p:to>
                                        <p:strVal val="visible"/>
                                      </p:to>
                                    </p:set>
                                    <p:animEffect transition="in" filter="fade">
                                      <p:cBhvr>
                                        <p:cTn id="31" dur="1000"/>
                                        <p:tgtEl>
                                          <p:spTgt spid="125955">
                                            <p:txEl>
                                              <p:pRg st="5" end="5"/>
                                            </p:txEl>
                                          </p:spTgt>
                                        </p:tgtEl>
                                      </p:cBhvr>
                                    </p:animEffect>
                                    <p:anim calcmode="lin" valueType="num">
                                      <p:cBhvr>
                                        <p:cTn id="32"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125955">
                                            <p:txEl>
                                              <p:pRg st="6" end="6"/>
                                            </p:txEl>
                                          </p:spTgt>
                                        </p:tgtEl>
                                        <p:attrNameLst>
                                          <p:attrName>style.visibility</p:attrName>
                                        </p:attrNameLst>
                                      </p:cBhvr>
                                      <p:to>
                                        <p:strVal val="visible"/>
                                      </p:to>
                                    </p:set>
                                    <p:animEffect transition="in" filter="fade">
                                      <p:cBhvr>
                                        <p:cTn id="37" dur="1000"/>
                                        <p:tgtEl>
                                          <p:spTgt spid="125955">
                                            <p:txEl>
                                              <p:pRg st="6" end="6"/>
                                            </p:txEl>
                                          </p:spTgt>
                                        </p:tgtEl>
                                      </p:cBhvr>
                                    </p:animEffect>
                                    <p:anim calcmode="lin" valueType="num">
                                      <p:cBhvr>
                                        <p:cTn id="38"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Example 8 – </a:t>
            </a:r>
            <a:r>
              <a:rPr lang="en-US" altLang="en-US" i="1" smtClean="0"/>
              <a:t>Solution</a:t>
            </a:r>
          </a:p>
        </p:txBody>
      </p:sp>
      <p:sp>
        <p:nvSpPr>
          <p:cNvPr id="34819" name="Rectangle 3"/>
          <p:cNvSpPr>
            <a:spLocks noGrp="1" noChangeArrowheads="1"/>
          </p:cNvSpPr>
          <p:nvPr>
            <p:ph type="body" idx="1"/>
          </p:nvPr>
        </p:nvSpPr>
        <p:spPr>
          <a:noFill/>
        </p:spPr>
        <p:txBody>
          <a:bodyPr/>
          <a:lstStyle/>
          <a:p>
            <a:pPr marL="0" indent="0" eaLnBrk="1" hangingPunct="1">
              <a:tabLst>
                <a:tab pos="457200" algn="l"/>
                <a:tab pos="1371600" algn="l"/>
                <a:tab pos="1547813" algn="l"/>
              </a:tabLst>
            </a:pPr>
            <a:r>
              <a:rPr lang="en-US" altLang="en-US" smtClean="0"/>
              <a:t>Here is a sequence of steps you might use to reach the answer, together with the rules of inference that allow you to draw the conclusion of each step:</a:t>
            </a:r>
          </a:p>
          <a:p>
            <a:pPr marL="0" indent="0" eaLnBrk="1" hangingPunct="1">
              <a:tabLst>
                <a:tab pos="457200" algn="l"/>
                <a:tab pos="1371600" algn="l"/>
                <a:tab pos="1547813" algn="l"/>
              </a:tabLst>
            </a:pPr>
            <a:endParaRPr lang="en-US" altLang="en-US" sz="1200" smtClean="0"/>
          </a:p>
          <a:p>
            <a:pPr marL="0" indent="0" eaLnBrk="1" hangingPunct="1">
              <a:tabLst>
                <a:tab pos="457200" algn="l"/>
                <a:tab pos="1371600" algn="l"/>
                <a:tab pos="1547813" algn="l"/>
              </a:tabLst>
            </a:pPr>
            <a:r>
              <a:rPr lang="en-US" altLang="en-US" b="1" smtClean="0"/>
              <a:t>1.</a:t>
            </a:r>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endParaRPr lang="en-US" altLang="en-US" sz="1400" smtClean="0"/>
          </a:p>
          <a:p>
            <a:pPr marL="0" indent="0" eaLnBrk="1" hangingPunct="1">
              <a:tabLst>
                <a:tab pos="457200" algn="l"/>
                <a:tab pos="1371600" algn="l"/>
                <a:tab pos="1547813" algn="l"/>
              </a:tabLst>
            </a:pPr>
            <a:r>
              <a:rPr lang="en-US" altLang="en-US" b="1" smtClean="0"/>
              <a:t>2.</a:t>
            </a:r>
          </a:p>
        </p:txBody>
      </p:sp>
      <p:sp>
        <p:nvSpPr>
          <p:cNvPr id="33796"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pic>
        <p:nvPicPr>
          <p:cNvPr id="34821" name="Picture 5"/>
          <p:cNvPicPr>
            <a:picLocks noChangeAspect="1" noChangeArrowheads="1"/>
          </p:cNvPicPr>
          <p:nvPr/>
        </p:nvPicPr>
        <p:blipFill>
          <a:blip r:embed="rId2">
            <a:extLst>
              <a:ext uri="{28A0092B-C50C-407E-A947-70E740481C1C}">
                <a14:useLocalDpi xmlns:a14="http://schemas.microsoft.com/office/drawing/2010/main" val="0"/>
              </a:ext>
            </a:extLst>
          </a:blip>
          <a:srcRect l="28571" t="11111"/>
          <a:stretch>
            <a:fillRect/>
          </a:stretch>
        </p:blipFill>
        <p:spPr bwMode="auto">
          <a:xfrm>
            <a:off x="1066800" y="2971800"/>
            <a:ext cx="1333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598863"/>
            <a:ext cx="12382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275138"/>
            <a:ext cx="150495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4"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19400" y="2971800"/>
            <a:ext cx="47625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5"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00350" y="3617913"/>
            <a:ext cx="47625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6" name="Picture 1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97175" y="4337050"/>
            <a:ext cx="108902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7" name="Picture 11"/>
          <p:cNvPicPr>
            <a:picLocks noChangeAspect="1" noChangeArrowheads="1"/>
          </p:cNvPicPr>
          <p:nvPr/>
        </p:nvPicPr>
        <p:blipFill>
          <a:blip r:embed="rId8">
            <a:extLst>
              <a:ext uri="{28A0092B-C50C-407E-A947-70E740481C1C}">
                <a14:useLocalDpi xmlns:a14="http://schemas.microsoft.com/office/drawing/2010/main" val="0"/>
              </a:ext>
            </a:extLst>
          </a:blip>
          <a:srcRect l="33420" t="5086"/>
          <a:stretch>
            <a:fillRect/>
          </a:stretch>
        </p:blipFill>
        <p:spPr bwMode="auto">
          <a:xfrm>
            <a:off x="1143000" y="4953000"/>
            <a:ext cx="12144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8"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4425" y="5505450"/>
            <a:ext cx="561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9"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3913" y="6081713"/>
            <a:ext cx="9286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0" name="Picture 1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819400" y="5014913"/>
            <a:ext cx="1801813"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1" name="Picture 1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97175" y="5592763"/>
            <a:ext cx="48895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2" name="Picture 1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819400" y="6157913"/>
            <a:ext cx="132556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651451" y="4189561"/>
            <a:ext cx="447829" cy="461665"/>
          </a:xfrm>
          <a:prstGeom prst="rect">
            <a:avLst/>
          </a:prstGeom>
          <a:solidFill>
            <a:schemeClr val="bg1"/>
          </a:solidFill>
        </p:spPr>
        <p:txBody>
          <a:bodyPr wrap="square" rtlCol="0">
            <a:spAutoFit/>
          </a:bodyPr>
          <a:lstStyle/>
          <a:p>
            <a:r>
              <a:rPr lang="en-US" altLang="en-US" sz="2400" b="1" dirty="0" smtClean="0">
                <a:sym typeface="Symbol" panose="05050102010706020507" pitchFamily="18" charset="2"/>
              </a:rPr>
              <a:t></a:t>
            </a:r>
            <a:endParaRPr lang="en-US" sz="2400" b="1" dirty="0"/>
          </a:p>
        </p:txBody>
      </p:sp>
      <p:sp>
        <p:nvSpPr>
          <p:cNvPr id="18" name="TextBox 17"/>
          <p:cNvSpPr txBox="1"/>
          <p:nvPr/>
        </p:nvSpPr>
        <p:spPr>
          <a:xfrm>
            <a:off x="657308" y="5981848"/>
            <a:ext cx="447829" cy="461665"/>
          </a:xfrm>
          <a:prstGeom prst="rect">
            <a:avLst/>
          </a:prstGeom>
          <a:solidFill>
            <a:schemeClr val="bg1"/>
          </a:solidFill>
        </p:spPr>
        <p:txBody>
          <a:bodyPr wrap="square" rtlCol="0">
            <a:spAutoFit/>
          </a:bodyPr>
          <a:lstStyle/>
          <a:p>
            <a:r>
              <a:rPr lang="en-US" altLang="en-US" sz="2400" b="1" dirty="0" smtClean="0">
                <a:sym typeface="Symbol" panose="05050102010706020507" pitchFamily="18" charset="2"/>
              </a:rPr>
              <a:t></a:t>
            </a:r>
            <a:endParaRPr lang="en-US"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Effect transition="in" filter="fade">
                                      <p:cBhvr>
                                        <p:cTn id="7" dur="1000"/>
                                        <p:tgtEl>
                                          <p:spTgt spid="34819">
                                            <p:txEl>
                                              <p:pRg st="2" end="2"/>
                                            </p:txEl>
                                          </p:spTgt>
                                        </p:tgtEl>
                                      </p:cBhvr>
                                    </p:animEffect>
                                    <p:anim calcmode="lin" valueType="num">
                                      <p:cBhvr>
                                        <p:cTn id="8"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4819">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819">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4821"/>
                                        </p:tgtEl>
                                        <p:attrNameLst>
                                          <p:attrName>style.visibility</p:attrName>
                                        </p:attrNameLst>
                                      </p:cBhvr>
                                      <p:to>
                                        <p:strVal val="visible"/>
                                      </p:to>
                                    </p:set>
                                    <p:animEffect transition="in" filter="fade">
                                      <p:cBhvr>
                                        <p:cTn id="13" dur="1000"/>
                                        <p:tgtEl>
                                          <p:spTgt spid="34821"/>
                                        </p:tgtEl>
                                      </p:cBhvr>
                                    </p:animEffect>
                                    <p:anim calcmode="lin" valueType="num">
                                      <p:cBhvr>
                                        <p:cTn id="14" dur="1000" fill="hold"/>
                                        <p:tgtEl>
                                          <p:spTgt spid="34821"/>
                                        </p:tgtEl>
                                        <p:attrNameLst>
                                          <p:attrName>ppt_x</p:attrName>
                                        </p:attrNameLst>
                                      </p:cBhvr>
                                      <p:tavLst>
                                        <p:tav tm="0">
                                          <p:val>
                                            <p:strVal val="#ppt_x"/>
                                          </p:val>
                                        </p:tav>
                                        <p:tav tm="100000">
                                          <p:val>
                                            <p:strVal val="#ppt_x"/>
                                          </p:val>
                                        </p:tav>
                                      </p:tavLst>
                                    </p:anim>
                                    <p:anim calcmode="lin" valueType="num">
                                      <p:cBhvr>
                                        <p:cTn id="15" dur="900" decel="100000" fill="hold"/>
                                        <p:tgtEl>
                                          <p:spTgt spid="3482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4821"/>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4824"/>
                                        </p:tgtEl>
                                        <p:attrNameLst>
                                          <p:attrName>style.visibility</p:attrName>
                                        </p:attrNameLst>
                                      </p:cBhvr>
                                      <p:to>
                                        <p:strVal val="visible"/>
                                      </p:to>
                                    </p:set>
                                    <p:animEffect transition="in" filter="fade">
                                      <p:cBhvr>
                                        <p:cTn id="19" dur="1000"/>
                                        <p:tgtEl>
                                          <p:spTgt spid="34824"/>
                                        </p:tgtEl>
                                      </p:cBhvr>
                                    </p:animEffect>
                                    <p:anim calcmode="lin" valueType="num">
                                      <p:cBhvr>
                                        <p:cTn id="20" dur="1000" fill="hold"/>
                                        <p:tgtEl>
                                          <p:spTgt spid="34824"/>
                                        </p:tgtEl>
                                        <p:attrNameLst>
                                          <p:attrName>ppt_x</p:attrName>
                                        </p:attrNameLst>
                                      </p:cBhvr>
                                      <p:tavLst>
                                        <p:tav tm="0">
                                          <p:val>
                                            <p:strVal val="#ppt_x"/>
                                          </p:val>
                                        </p:tav>
                                        <p:tav tm="100000">
                                          <p:val>
                                            <p:strVal val="#ppt_x"/>
                                          </p:val>
                                        </p:tav>
                                      </p:tavLst>
                                    </p:anim>
                                    <p:anim calcmode="lin" valueType="num">
                                      <p:cBhvr>
                                        <p:cTn id="21" dur="900" decel="100000" fill="hold"/>
                                        <p:tgtEl>
                                          <p:spTgt spid="3482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4824"/>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34822"/>
                                        </p:tgtEl>
                                        <p:attrNameLst>
                                          <p:attrName>style.visibility</p:attrName>
                                        </p:attrNameLst>
                                      </p:cBhvr>
                                      <p:to>
                                        <p:strVal val="visible"/>
                                      </p:to>
                                    </p:set>
                                    <p:animEffect transition="in" filter="fade">
                                      <p:cBhvr>
                                        <p:cTn id="27" dur="1000"/>
                                        <p:tgtEl>
                                          <p:spTgt spid="34822"/>
                                        </p:tgtEl>
                                      </p:cBhvr>
                                    </p:animEffect>
                                    <p:anim calcmode="lin" valueType="num">
                                      <p:cBhvr>
                                        <p:cTn id="28" dur="1000" fill="hold"/>
                                        <p:tgtEl>
                                          <p:spTgt spid="34822"/>
                                        </p:tgtEl>
                                        <p:attrNameLst>
                                          <p:attrName>ppt_x</p:attrName>
                                        </p:attrNameLst>
                                      </p:cBhvr>
                                      <p:tavLst>
                                        <p:tav tm="0">
                                          <p:val>
                                            <p:strVal val="#ppt_x"/>
                                          </p:val>
                                        </p:tav>
                                        <p:tav tm="100000">
                                          <p:val>
                                            <p:strVal val="#ppt_x"/>
                                          </p:val>
                                        </p:tav>
                                      </p:tavLst>
                                    </p:anim>
                                    <p:anim calcmode="lin" valueType="num">
                                      <p:cBhvr>
                                        <p:cTn id="29" dur="900" decel="100000" fill="hold"/>
                                        <p:tgtEl>
                                          <p:spTgt spid="3482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4822"/>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4825"/>
                                        </p:tgtEl>
                                        <p:attrNameLst>
                                          <p:attrName>style.visibility</p:attrName>
                                        </p:attrNameLst>
                                      </p:cBhvr>
                                      <p:to>
                                        <p:strVal val="visible"/>
                                      </p:to>
                                    </p:set>
                                    <p:animEffect transition="in" filter="fade">
                                      <p:cBhvr>
                                        <p:cTn id="33" dur="1000"/>
                                        <p:tgtEl>
                                          <p:spTgt spid="34825"/>
                                        </p:tgtEl>
                                      </p:cBhvr>
                                    </p:animEffect>
                                    <p:anim calcmode="lin" valueType="num">
                                      <p:cBhvr>
                                        <p:cTn id="34" dur="1000" fill="hold"/>
                                        <p:tgtEl>
                                          <p:spTgt spid="34825"/>
                                        </p:tgtEl>
                                        <p:attrNameLst>
                                          <p:attrName>ppt_x</p:attrName>
                                        </p:attrNameLst>
                                      </p:cBhvr>
                                      <p:tavLst>
                                        <p:tav tm="0">
                                          <p:val>
                                            <p:strVal val="#ppt_x"/>
                                          </p:val>
                                        </p:tav>
                                        <p:tav tm="100000">
                                          <p:val>
                                            <p:strVal val="#ppt_x"/>
                                          </p:val>
                                        </p:tav>
                                      </p:tavLst>
                                    </p:anim>
                                    <p:anim calcmode="lin" valueType="num">
                                      <p:cBhvr>
                                        <p:cTn id="35" dur="900" decel="100000" fill="hold"/>
                                        <p:tgtEl>
                                          <p:spTgt spid="34825"/>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4825"/>
                                        </p:tgtEl>
                                        <p:attrNameLst>
                                          <p:attrName>ppt_y</p:attrName>
                                        </p:attrNameLst>
                                      </p:cBhvr>
                                      <p:tavLst>
                                        <p:tav tm="0">
                                          <p:val>
                                            <p:strVal val="#ppt_y-.03"/>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34823"/>
                                        </p:tgtEl>
                                        <p:attrNameLst>
                                          <p:attrName>style.visibility</p:attrName>
                                        </p:attrNameLst>
                                      </p:cBhvr>
                                      <p:to>
                                        <p:strVal val="visible"/>
                                      </p:to>
                                    </p:set>
                                    <p:animEffect transition="in" filter="fade">
                                      <p:cBhvr>
                                        <p:cTn id="41" dur="1000"/>
                                        <p:tgtEl>
                                          <p:spTgt spid="34823"/>
                                        </p:tgtEl>
                                      </p:cBhvr>
                                    </p:animEffect>
                                    <p:anim calcmode="lin" valueType="num">
                                      <p:cBhvr>
                                        <p:cTn id="42" dur="1000" fill="hold"/>
                                        <p:tgtEl>
                                          <p:spTgt spid="34823"/>
                                        </p:tgtEl>
                                        <p:attrNameLst>
                                          <p:attrName>ppt_x</p:attrName>
                                        </p:attrNameLst>
                                      </p:cBhvr>
                                      <p:tavLst>
                                        <p:tav tm="0">
                                          <p:val>
                                            <p:strVal val="#ppt_x"/>
                                          </p:val>
                                        </p:tav>
                                        <p:tav tm="100000">
                                          <p:val>
                                            <p:strVal val="#ppt_x"/>
                                          </p:val>
                                        </p:tav>
                                      </p:tavLst>
                                    </p:anim>
                                    <p:anim calcmode="lin" valueType="num">
                                      <p:cBhvr>
                                        <p:cTn id="43" dur="900" decel="100000" fill="hold"/>
                                        <p:tgtEl>
                                          <p:spTgt spid="34823"/>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4823"/>
                                        </p:tgtEl>
                                        <p:attrNameLst>
                                          <p:attrName>ppt_y</p:attrName>
                                        </p:attrNameLst>
                                      </p:cBhvr>
                                      <p:tavLst>
                                        <p:tav tm="0">
                                          <p:val>
                                            <p:strVal val="#ppt_y-.03"/>
                                          </p:val>
                                        </p:tav>
                                        <p:tav tm="100000">
                                          <p:val>
                                            <p:strVal val="#ppt_y"/>
                                          </p:val>
                                        </p:tav>
                                      </p:tavLst>
                                    </p:anim>
                                  </p:childTnLst>
                                </p:cTn>
                              </p:par>
                              <p:par>
                                <p:cTn id="45" presetID="37" presetClass="entr" presetSubtype="0" fill="hold" nodeType="withEffect">
                                  <p:stCondLst>
                                    <p:cond delay="0"/>
                                  </p:stCondLst>
                                  <p:childTnLst>
                                    <p:set>
                                      <p:cBhvr>
                                        <p:cTn id="46" dur="1" fill="hold">
                                          <p:stCondLst>
                                            <p:cond delay="0"/>
                                          </p:stCondLst>
                                        </p:cTn>
                                        <p:tgtEl>
                                          <p:spTgt spid="34826"/>
                                        </p:tgtEl>
                                        <p:attrNameLst>
                                          <p:attrName>style.visibility</p:attrName>
                                        </p:attrNameLst>
                                      </p:cBhvr>
                                      <p:to>
                                        <p:strVal val="visible"/>
                                      </p:to>
                                    </p:set>
                                    <p:animEffect transition="in" filter="fade">
                                      <p:cBhvr>
                                        <p:cTn id="47" dur="1000"/>
                                        <p:tgtEl>
                                          <p:spTgt spid="34826"/>
                                        </p:tgtEl>
                                      </p:cBhvr>
                                    </p:animEffect>
                                    <p:anim calcmode="lin" valueType="num">
                                      <p:cBhvr>
                                        <p:cTn id="48" dur="1000" fill="hold"/>
                                        <p:tgtEl>
                                          <p:spTgt spid="34826"/>
                                        </p:tgtEl>
                                        <p:attrNameLst>
                                          <p:attrName>ppt_x</p:attrName>
                                        </p:attrNameLst>
                                      </p:cBhvr>
                                      <p:tavLst>
                                        <p:tav tm="0">
                                          <p:val>
                                            <p:strVal val="#ppt_x"/>
                                          </p:val>
                                        </p:tav>
                                        <p:tav tm="100000">
                                          <p:val>
                                            <p:strVal val="#ppt_x"/>
                                          </p:val>
                                        </p:tav>
                                      </p:tavLst>
                                    </p:anim>
                                    <p:anim calcmode="lin" valueType="num">
                                      <p:cBhvr>
                                        <p:cTn id="49" dur="900" decel="100000" fill="hold"/>
                                        <p:tgtEl>
                                          <p:spTgt spid="34826"/>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4826"/>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nodeType="clickEffect">
                                  <p:stCondLst>
                                    <p:cond delay="0"/>
                                  </p:stCondLst>
                                  <p:childTnLst>
                                    <p:set>
                                      <p:cBhvr>
                                        <p:cTn id="54" dur="1" fill="hold">
                                          <p:stCondLst>
                                            <p:cond delay="0"/>
                                          </p:stCondLst>
                                        </p:cTn>
                                        <p:tgtEl>
                                          <p:spTgt spid="34819">
                                            <p:txEl>
                                              <p:pRg st="7" end="7"/>
                                            </p:txEl>
                                          </p:spTgt>
                                        </p:tgtEl>
                                        <p:attrNameLst>
                                          <p:attrName>style.visibility</p:attrName>
                                        </p:attrNameLst>
                                      </p:cBhvr>
                                      <p:to>
                                        <p:strVal val="visible"/>
                                      </p:to>
                                    </p:set>
                                    <p:animEffect transition="in" filter="fade">
                                      <p:cBhvr>
                                        <p:cTn id="55" dur="1000"/>
                                        <p:tgtEl>
                                          <p:spTgt spid="34819">
                                            <p:txEl>
                                              <p:pRg st="7" end="7"/>
                                            </p:txEl>
                                          </p:spTgt>
                                        </p:tgtEl>
                                      </p:cBhvr>
                                    </p:animEffect>
                                    <p:anim calcmode="lin" valueType="num">
                                      <p:cBhvr>
                                        <p:cTn id="56" dur="1000" fill="hold"/>
                                        <p:tgtEl>
                                          <p:spTgt spid="34819">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481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4819">
                                            <p:txEl>
                                              <p:pRg st="7" end="7"/>
                                            </p:txEl>
                                          </p:spTgt>
                                        </p:tgtEl>
                                        <p:attrNameLst>
                                          <p:attrName>ppt_y</p:attrName>
                                        </p:attrNameLst>
                                      </p:cBhvr>
                                      <p:tavLst>
                                        <p:tav tm="0">
                                          <p:val>
                                            <p:strVal val="#ppt_y-.03"/>
                                          </p:val>
                                        </p:tav>
                                        <p:tav tm="100000">
                                          <p:val>
                                            <p:strVal val="#ppt_y"/>
                                          </p:val>
                                        </p:tav>
                                      </p:tavLst>
                                    </p:anim>
                                  </p:childTnLst>
                                </p:cTn>
                              </p:par>
                              <p:par>
                                <p:cTn id="59" presetID="37" presetClass="entr" presetSubtype="0" fill="hold" nodeType="withEffect">
                                  <p:stCondLst>
                                    <p:cond delay="0"/>
                                  </p:stCondLst>
                                  <p:childTnLst>
                                    <p:set>
                                      <p:cBhvr>
                                        <p:cTn id="60" dur="1" fill="hold">
                                          <p:stCondLst>
                                            <p:cond delay="0"/>
                                          </p:stCondLst>
                                        </p:cTn>
                                        <p:tgtEl>
                                          <p:spTgt spid="34827"/>
                                        </p:tgtEl>
                                        <p:attrNameLst>
                                          <p:attrName>style.visibility</p:attrName>
                                        </p:attrNameLst>
                                      </p:cBhvr>
                                      <p:to>
                                        <p:strVal val="visible"/>
                                      </p:to>
                                    </p:set>
                                    <p:animEffect transition="in" filter="fade">
                                      <p:cBhvr>
                                        <p:cTn id="61" dur="1000"/>
                                        <p:tgtEl>
                                          <p:spTgt spid="34827"/>
                                        </p:tgtEl>
                                      </p:cBhvr>
                                    </p:animEffect>
                                    <p:anim calcmode="lin" valueType="num">
                                      <p:cBhvr>
                                        <p:cTn id="62" dur="1000" fill="hold"/>
                                        <p:tgtEl>
                                          <p:spTgt spid="34827"/>
                                        </p:tgtEl>
                                        <p:attrNameLst>
                                          <p:attrName>ppt_x</p:attrName>
                                        </p:attrNameLst>
                                      </p:cBhvr>
                                      <p:tavLst>
                                        <p:tav tm="0">
                                          <p:val>
                                            <p:strVal val="#ppt_x"/>
                                          </p:val>
                                        </p:tav>
                                        <p:tav tm="100000">
                                          <p:val>
                                            <p:strVal val="#ppt_x"/>
                                          </p:val>
                                        </p:tav>
                                      </p:tavLst>
                                    </p:anim>
                                    <p:anim calcmode="lin" valueType="num">
                                      <p:cBhvr>
                                        <p:cTn id="63" dur="900" decel="100000" fill="hold"/>
                                        <p:tgtEl>
                                          <p:spTgt spid="34827"/>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34827"/>
                                        </p:tgtEl>
                                        <p:attrNameLst>
                                          <p:attrName>ppt_y</p:attrName>
                                        </p:attrNameLst>
                                      </p:cBhvr>
                                      <p:tavLst>
                                        <p:tav tm="0">
                                          <p:val>
                                            <p:strVal val="#ppt_y-.03"/>
                                          </p:val>
                                        </p:tav>
                                        <p:tav tm="100000">
                                          <p:val>
                                            <p:strVal val="#ppt_y"/>
                                          </p:val>
                                        </p:tav>
                                      </p:tavLst>
                                    </p:anim>
                                  </p:childTnLst>
                                </p:cTn>
                              </p:par>
                              <p:par>
                                <p:cTn id="65" presetID="37" presetClass="entr" presetSubtype="0" fill="hold" nodeType="withEffect">
                                  <p:stCondLst>
                                    <p:cond delay="0"/>
                                  </p:stCondLst>
                                  <p:childTnLst>
                                    <p:set>
                                      <p:cBhvr>
                                        <p:cTn id="66" dur="1" fill="hold">
                                          <p:stCondLst>
                                            <p:cond delay="0"/>
                                          </p:stCondLst>
                                        </p:cTn>
                                        <p:tgtEl>
                                          <p:spTgt spid="34830"/>
                                        </p:tgtEl>
                                        <p:attrNameLst>
                                          <p:attrName>style.visibility</p:attrName>
                                        </p:attrNameLst>
                                      </p:cBhvr>
                                      <p:to>
                                        <p:strVal val="visible"/>
                                      </p:to>
                                    </p:set>
                                    <p:animEffect transition="in" filter="fade">
                                      <p:cBhvr>
                                        <p:cTn id="67" dur="1000"/>
                                        <p:tgtEl>
                                          <p:spTgt spid="34830"/>
                                        </p:tgtEl>
                                      </p:cBhvr>
                                    </p:animEffect>
                                    <p:anim calcmode="lin" valueType="num">
                                      <p:cBhvr>
                                        <p:cTn id="68" dur="1000" fill="hold"/>
                                        <p:tgtEl>
                                          <p:spTgt spid="34830"/>
                                        </p:tgtEl>
                                        <p:attrNameLst>
                                          <p:attrName>ppt_x</p:attrName>
                                        </p:attrNameLst>
                                      </p:cBhvr>
                                      <p:tavLst>
                                        <p:tav tm="0">
                                          <p:val>
                                            <p:strVal val="#ppt_x"/>
                                          </p:val>
                                        </p:tav>
                                        <p:tav tm="100000">
                                          <p:val>
                                            <p:strVal val="#ppt_x"/>
                                          </p:val>
                                        </p:tav>
                                      </p:tavLst>
                                    </p:anim>
                                    <p:anim calcmode="lin" valueType="num">
                                      <p:cBhvr>
                                        <p:cTn id="69" dur="900" decel="100000" fill="hold"/>
                                        <p:tgtEl>
                                          <p:spTgt spid="34830"/>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34830"/>
                                        </p:tgtEl>
                                        <p:attrNameLst>
                                          <p:attrName>ppt_y</p:attrName>
                                        </p:attrNameLst>
                                      </p:cBhvr>
                                      <p:tavLst>
                                        <p:tav tm="0">
                                          <p:val>
                                            <p:strVal val="#ppt_y-.03"/>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37" presetClass="entr" presetSubtype="0" fill="hold" nodeType="clickEffect">
                                  <p:stCondLst>
                                    <p:cond delay="0"/>
                                  </p:stCondLst>
                                  <p:childTnLst>
                                    <p:set>
                                      <p:cBhvr>
                                        <p:cTn id="74" dur="1" fill="hold">
                                          <p:stCondLst>
                                            <p:cond delay="0"/>
                                          </p:stCondLst>
                                        </p:cTn>
                                        <p:tgtEl>
                                          <p:spTgt spid="34828"/>
                                        </p:tgtEl>
                                        <p:attrNameLst>
                                          <p:attrName>style.visibility</p:attrName>
                                        </p:attrNameLst>
                                      </p:cBhvr>
                                      <p:to>
                                        <p:strVal val="visible"/>
                                      </p:to>
                                    </p:set>
                                    <p:animEffect transition="in" filter="fade">
                                      <p:cBhvr>
                                        <p:cTn id="75" dur="1000"/>
                                        <p:tgtEl>
                                          <p:spTgt spid="34828"/>
                                        </p:tgtEl>
                                      </p:cBhvr>
                                    </p:animEffect>
                                    <p:anim calcmode="lin" valueType="num">
                                      <p:cBhvr>
                                        <p:cTn id="76" dur="1000" fill="hold"/>
                                        <p:tgtEl>
                                          <p:spTgt spid="34828"/>
                                        </p:tgtEl>
                                        <p:attrNameLst>
                                          <p:attrName>ppt_x</p:attrName>
                                        </p:attrNameLst>
                                      </p:cBhvr>
                                      <p:tavLst>
                                        <p:tav tm="0">
                                          <p:val>
                                            <p:strVal val="#ppt_x"/>
                                          </p:val>
                                        </p:tav>
                                        <p:tav tm="100000">
                                          <p:val>
                                            <p:strVal val="#ppt_x"/>
                                          </p:val>
                                        </p:tav>
                                      </p:tavLst>
                                    </p:anim>
                                    <p:anim calcmode="lin" valueType="num">
                                      <p:cBhvr>
                                        <p:cTn id="77" dur="900" decel="100000" fill="hold"/>
                                        <p:tgtEl>
                                          <p:spTgt spid="34828"/>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34828"/>
                                        </p:tgtEl>
                                        <p:attrNameLst>
                                          <p:attrName>ppt_y</p:attrName>
                                        </p:attrNameLst>
                                      </p:cBhvr>
                                      <p:tavLst>
                                        <p:tav tm="0">
                                          <p:val>
                                            <p:strVal val="#ppt_y-.03"/>
                                          </p:val>
                                        </p:tav>
                                        <p:tav tm="100000">
                                          <p:val>
                                            <p:strVal val="#ppt_y"/>
                                          </p:val>
                                        </p:tav>
                                      </p:tavLst>
                                    </p:anim>
                                  </p:childTnLst>
                                </p:cTn>
                              </p:par>
                              <p:par>
                                <p:cTn id="79" presetID="37" presetClass="entr" presetSubtype="0" fill="hold" nodeType="withEffect">
                                  <p:stCondLst>
                                    <p:cond delay="0"/>
                                  </p:stCondLst>
                                  <p:childTnLst>
                                    <p:set>
                                      <p:cBhvr>
                                        <p:cTn id="80" dur="1" fill="hold">
                                          <p:stCondLst>
                                            <p:cond delay="0"/>
                                          </p:stCondLst>
                                        </p:cTn>
                                        <p:tgtEl>
                                          <p:spTgt spid="34831"/>
                                        </p:tgtEl>
                                        <p:attrNameLst>
                                          <p:attrName>style.visibility</p:attrName>
                                        </p:attrNameLst>
                                      </p:cBhvr>
                                      <p:to>
                                        <p:strVal val="visible"/>
                                      </p:to>
                                    </p:set>
                                    <p:animEffect transition="in" filter="fade">
                                      <p:cBhvr>
                                        <p:cTn id="81" dur="1000"/>
                                        <p:tgtEl>
                                          <p:spTgt spid="34831"/>
                                        </p:tgtEl>
                                      </p:cBhvr>
                                    </p:animEffect>
                                    <p:anim calcmode="lin" valueType="num">
                                      <p:cBhvr>
                                        <p:cTn id="82" dur="1000" fill="hold"/>
                                        <p:tgtEl>
                                          <p:spTgt spid="34831"/>
                                        </p:tgtEl>
                                        <p:attrNameLst>
                                          <p:attrName>ppt_x</p:attrName>
                                        </p:attrNameLst>
                                      </p:cBhvr>
                                      <p:tavLst>
                                        <p:tav tm="0">
                                          <p:val>
                                            <p:strVal val="#ppt_x"/>
                                          </p:val>
                                        </p:tav>
                                        <p:tav tm="100000">
                                          <p:val>
                                            <p:strVal val="#ppt_x"/>
                                          </p:val>
                                        </p:tav>
                                      </p:tavLst>
                                    </p:anim>
                                    <p:anim calcmode="lin" valueType="num">
                                      <p:cBhvr>
                                        <p:cTn id="83" dur="900" decel="100000" fill="hold"/>
                                        <p:tgtEl>
                                          <p:spTgt spid="34831"/>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34831"/>
                                        </p:tgtEl>
                                        <p:attrNameLst>
                                          <p:attrName>ppt_y</p:attrName>
                                        </p:attrNameLst>
                                      </p:cBhvr>
                                      <p:tavLst>
                                        <p:tav tm="0">
                                          <p:val>
                                            <p:strVal val="#ppt_y-.03"/>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37" presetClass="entr" presetSubtype="0" fill="hold" nodeType="clickEffect">
                                  <p:stCondLst>
                                    <p:cond delay="0"/>
                                  </p:stCondLst>
                                  <p:childTnLst>
                                    <p:set>
                                      <p:cBhvr>
                                        <p:cTn id="88" dur="1" fill="hold">
                                          <p:stCondLst>
                                            <p:cond delay="0"/>
                                          </p:stCondLst>
                                        </p:cTn>
                                        <p:tgtEl>
                                          <p:spTgt spid="34829"/>
                                        </p:tgtEl>
                                        <p:attrNameLst>
                                          <p:attrName>style.visibility</p:attrName>
                                        </p:attrNameLst>
                                      </p:cBhvr>
                                      <p:to>
                                        <p:strVal val="visible"/>
                                      </p:to>
                                    </p:set>
                                    <p:animEffect transition="in" filter="fade">
                                      <p:cBhvr>
                                        <p:cTn id="89" dur="1000"/>
                                        <p:tgtEl>
                                          <p:spTgt spid="34829"/>
                                        </p:tgtEl>
                                      </p:cBhvr>
                                    </p:animEffect>
                                    <p:anim calcmode="lin" valueType="num">
                                      <p:cBhvr>
                                        <p:cTn id="90" dur="1000" fill="hold"/>
                                        <p:tgtEl>
                                          <p:spTgt spid="34829"/>
                                        </p:tgtEl>
                                        <p:attrNameLst>
                                          <p:attrName>ppt_x</p:attrName>
                                        </p:attrNameLst>
                                      </p:cBhvr>
                                      <p:tavLst>
                                        <p:tav tm="0">
                                          <p:val>
                                            <p:strVal val="#ppt_x"/>
                                          </p:val>
                                        </p:tav>
                                        <p:tav tm="100000">
                                          <p:val>
                                            <p:strVal val="#ppt_x"/>
                                          </p:val>
                                        </p:tav>
                                      </p:tavLst>
                                    </p:anim>
                                    <p:anim calcmode="lin" valueType="num">
                                      <p:cBhvr>
                                        <p:cTn id="91" dur="900" decel="100000" fill="hold"/>
                                        <p:tgtEl>
                                          <p:spTgt spid="34829"/>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34829"/>
                                        </p:tgtEl>
                                        <p:attrNameLst>
                                          <p:attrName>ppt_y</p:attrName>
                                        </p:attrNameLst>
                                      </p:cBhvr>
                                      <p:tavLst>
                                        <p:tav tm="0">
                                          <p:val>
                                            <p:strVal val="#ppt_y-.03"/>
                                          </p:val>
                                        </p:tav>
                                        <p:tav tm="100000">
                                          <p:val>
                                            <p:strVal val="#ppt_y"/>
                                          </p:val>
                                        </p:tav>
                                      </p:tavLst>
                                    </p:anim>
                                  </p:childTnLst>
                                </p:cTn>
                              </p:par>
                              <p:par>
                                <p:cTn id="93" presetID="37" presetClass="entr" presetSubtype="0" fill="hold" nodeType="withEffect">
                                  <p:stCondLst>
                                    <p:cond delay="0"/>
                                  </p:stCondLst>
                                  <p:childTnLst>
                                    <p:set>
                                      <p:cBhvr>
                                        <p:cTn id="94" dur="1" fill="hold">
                                          <p:stCondLst>
                                            <p:cond delay="0"/>
                                          </p:stCondLst>
                                        </p:cTn>
                                        <p:tgtEl>
                                          <p:spTgt spid="34832"/>
                                        </p:tgtEl>
                                        <p:attrNameLst>
                                          <p:attrName>style.visibility</p:attrName>
                                        </p:attrNameLst>
                                      </p:cBhvr>
                                      <p:to>
                                        <p:strVal val="visible"/>
                                      </p:to>
                                    </p:set>
                                    <p:animEffect transition="in" filter="fade">
                                      <p:cBhvr>
                                        <p:cTn id="95" dur="1000"/>
                                        <p:tgtEl>
                                          <p:spTgt spid="34832"/>
                                        </p:tgtEl>
                                      </p:cBhvr>
                                    </p:animEffect>
                                    <p:anim calcmode="lin" valueType="num">
                                      <p:cBhvr>
                                        <p:cTn id="96" dur="1000" fill="hold"/>
                                        <p:tgtEl>
                                          <p:spTgt spid="34832"/>
                                        </p:tgtEl>
                                        <p:attrNameLst>
                                          <p:attrName>ppt_x</p:attrName>
                                        </p:attrNameLst>
                                      </p:cBhvr>
                                      <p:tavLst>
                                        <p:tav tm="0">
                                          <p:val>
                                            <p:strVal val="#ppt_x"/>
                                          </p:val>
                                        </p:tav>
                                        <p:tav tm="100000">
                                          <p:val>
                                            <p:strVal val="#ppt_x"/>
                                          </p:val>
                                        </p:tav>
                                      </p:tavLst>
                                    </p:anim>
                                    <p:anim calcmode="lin" valueType="num">
                                      <p:cBhvr>
                                        <p:cTn id="97" dur="900" decel="100000" fill="hold"/>
                                        <p:tgtEl>
                                          <p:spTgt spid="34832"/>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3483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Example 8 – </a:t>
            </a:r>
            <a:r>
              <a:rPr lang="en-US" altLang="en-US" i="1" smtClean="0"/>
              <a:t>Solution</a:t>
            </a:r>
          </a:p>
        </p:txBody>
      </p:sp>
      <p:sp>
        <p:nvSpPr>
          <p:cNvPr id="34819" name="Rectangle 3"/>
          <p:cNvSpPr>
            <a:spLocks noGrp="1" noChangeArrowheads="1"/>
          </p:cNvSpPr>
          <p:nvPr>
            <p:ph type="body" idx="1"/>
          </p:nvPr>
        </p:nvSpPr>
        <p:spPr>
          <a:noFill/>
        </p:spPr>
        <p:txBody>
          <a:bodyPr/>
          <a:lstStyle/>
          <a:p>
            <a:pPr marL="0" indent="0" eaLnBrk="1" hangingPunct="1">
              <a:tabLst>
                <a:tab pos="457200" algn="l"/>
                <a:tab pos="1371600" algn="l"/>
                <a:tab pos="1547813" algn="l"/>
              </a:tabLst>
            </a:pPr>
            <a:r>
              <a:rPr lang="en-US" altLang="en-US" b="1" smtClean="0"/>
              <a:t>3.</a:t>
            </a:r>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endParaRPr lang="en-US" altLang="en-US" sz="600" b="1" smtClean="0"/>
          </a:p>
          <a:p>
            <a:pPr marL="0" indent="0" eaLnBrk="1" hangingPunct="1">
              <a:tabLst>
                <a:tab pos="457200" algn="l"/>
                <a:tab pos="1371600" algn="l"/>
                <a:tab pos="1547813" algn="l"/>
              </a:tabLst>
            </a:pPr>
            <a:r>
              <a:rPr lang="en-US" altLang="en-US" b="1" smtClean="0"/>
              <a:t>4.</a:t>
            </a:r>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endParaRPr lang="en-US" altLang="en-US" smtClean="0"/>
          </a:p>
          <a:p>
            <a:pPr marL="0" indent="0" eaLnBrk="1" hangingPunct="1">
              <a:tabLst>
                <a:tab pos="457200" algn="l"/>
                <a:tab pos="1371600" algn="l"/>
                <a:tab pos="1547813" algn="l"/>
              </a:tabLst>
            </a:pPr>
            <a:r>
              <a:rPr lang="en-US" altLang="en-US" smtClean="0"/>
              <a:t>Thus the glasses are on the coffee table.</a:t>
            </a:r>
          </a:p>
        </p:txBody>
      </p:sp>
      <p:sp>
        <p:nvSpPr>
          <p:cNvPr id="34820"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pic>
        <p:nvPicPr>
          <p:cNvPr id="34821" name="Picture 2"/>
          <p:cNvPicPr>
            <a:picLocks noChangeAspect="1" noChangeArrowheads="1"/>
          </p:cNvPicPr>
          <p:nvPr/>
        </p:nvPicPr>
        <p:blipFill>
          <a:blip r:embed="rId2">
            <a:extLst>
              <a:ext uri="{28A0092B-C50C-407E-A947-70E740481C1C}">
                <a14:useLocalDpi xmlns:a14="http://schemas.microsoft.com/office/drawing/2010/main" val="0"/>
              </a:ext>
            </a:extLst>
          </a:blip>
          <a:srcRect l="31374"/>
          <a:stretch>
            <a:fillRect/>
          </a:stretch>
        </p:blipFill>
        <p:spPr bwMode="auto">
          <a:xfrm>
            <a:off x="1066800" y="1524000"/>
            <a:ext cx="116681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1524000"/>
            <a:ext cx="47625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057400"/>
            <a:ext cx="62388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5350" y="2667000"/>
            <a:ext cx="704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4"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19400" y="2133600"/>
            <a:ext cx="1782763"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5"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19400" y="2709863"/>
            <a:ext cx="109696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6" name="Picture 8"/>
          <p:cNvPicPr>
            <a:picLocks noChangeAspect="1" noChangeArrowheads="1"/>
          </p:cNvPicPr>
          <p:nvPr/>
        </p:nvPicPr>
        <p:blipFill>
          <a:blip r:embed="rId8">
            <a:extLst>
              <a:ext uri="{28A0092B-C50C-407E-A947-70E740481C1C}">
                <a14:useLocalDpi xmlns:a14="http://schemas.microsoft.com/office/drawing/2010/main" val="0"/>
              </a:ext>
            </a:extLst>
          </a:blip>
          <a:srcRect l="28644"/>
          <a:stretch>
            <a:fillRect/>
          </a:stretch>
        </p:blipFill>
        <p:spPr bwMode="auto">
          <a:xfrm>
            <a:off x="1066800" y="3429000"/>
            <a:ext cx="1328738"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7"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819400" y="3473450"/>
            <a:ext cx="4730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8"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4038600"/>
            <a:ext cx="42862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9" name="Picture 1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832100" y="4114800"/>
            <a:ext cx="17938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2000" y="4648200"/>
            <a:ext cx="80962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1" name="Picture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819400" y="4668838"/>
            <a:ext cx="1311275"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695171" y="2590452"/>
            <a:ext cx="447829" cy="461665"/>
          </a:xfrm>
          <a:prstGeom prst="rect">
            <a:avLst/>
          </a:prstGeom>
          <a:solidFill>
            <a:schemeClr val="bg1"/>
          </a:solidFill>
        </p:spPr>
        <p:txBody>
          <a:bodyPr wrap="square" rtlCol="0">
            <a:spAutoFit/>
          </a:bodyPr>
          <a:lstStyle/>
          <a:p>
            <a:r>
              <a:rPr lang="en-US" altLang="en-US" sz="2400" b="1" dirty="0" smtClean="0">
                <a:sym typeface="Symbol" panose="05050102010706020507" pitchFamily="18" charset="2"/>
              </a:rPr>
              <a:t></a:t>
            </a:r>
            <a:endParaRPr lang="en-US" sz="2400" b="1" dirty="0"/>
          </a:p>
        </p:txBody>
      </p:sp>
      <p:sp>
        <p:nvSpPr>
          <p:cNvPr id="18" name="TextBox 17"/>
          <p:cNvSpPr txBox="1"/>
          <p:nvPr/>
        </p:nvSpPr>
        <p:spPr>
          <a:xfrm>
            <a:off x="695170" y="4550717"/>
            <a:ext cx="447829" cy="461665"/>
          </a:xfrm>
          <a:prstGeom prst="rect">
            <a:avLst/>
          </a:prstGeom>
          <a:solidFill>
            <a:schemeClr val="bg1"/>
          </a:solidFill>
        </p:spPr>
        <p:txBody>
          <a:bodyPr wrap="square" rtlCol="0">
            <a:spAutoFit/>
          </a:bodyPr>
          <a:lstStyle/>
          <a:p>
            <a:r>
              <a:rPr lang="en-US" altLang="en-US" sz="2400" b="1" dirty="0" smtClean="0">
                <a:sym typeface="Symbol" panose="05050102010706020507" pitchFamily="18" charset="2"/>
              </a:rPr>
              <a:t></a:t>
            </a:r>
            <a:endParaRPr lang="en-US"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fade">
                                      <p:cBhvr>
                                        <p:cTn id="7" dur="1000"/>
                                        <p:tgtEl>
                                          <p:spTgt spid="58372"/>
                                        </p:tgtEl>
                                      </p:cBhvr>
                                    </p:animEffect>
                                    <p:anim calcmode="lin" valueType="num">
                                      <p:cBhvr>
                                        <p:cTn id="8" dur="1000" fill="hold"/>
                                        <p:tgtEl>
                                          <p:spTgt spid="58372"/>
                                        </p:tgtEl>
                                        <p:attrNameLst>
                                          <p:attrName>ppt_x</p:attrName>
                                        </p:attrNameLst>
                                      </p:cBhvr>
                                      <p:tavLst>
                                        <p:tav tm="0">
                                          <p:val>
                                            <p:strVal val="#ppt_x"/>
                                          </p:val>
                                        </p:tav>
                                        <p:tav tm="100000">
                                          <p:val>
                                            <p:strVal val="#ppt_x"/>
                                          </p:val>
                                        </p:tav>
                                      </p:tavLst>
                                    </p:anim>
                                    <p:anim calcmode="lin" valueType="num">
                                      <p:cBhvr>
                                        <p:cTn id="9" dur="900" decel="100000" fill="hold"/>
                                        <p:tgtEl>
                                          <p:spTgt spid="5837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8372"/>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8374"/>
                                        </p:tgtEl>
                                        <p:attrNameLst>
                                          <p:attrName>style.visibility</p:attrName>
                                        </p:attrNameLst>
                                      </p:cBhvr>
                                      <p:to>
                                        <p:strVal val="visible"/>
                                      </p:to>
                                    </p:set>
                                    <p:animEffect transition="in" filter="fade">
                                      <p:cBhvr>
                                        <p:cTn id="13" dur="1000"/>
                                        <p:tgtEl>
                                          <p:spTgt spid="58374"/>
                                        </p:tgtEl>
                                      </p:cBhvr>
                                    </p:animEffect>
                                    <p:anim calcmode="lin" valueType="num">
                                      <p:cBhvr>
                                        <p:cTn id="14" dur="1000" fill="hold"/>
                                        <p:tgtEl>
                                          <p:spTgt spid="58374"/>
                                        </p:tgtEl>
                                        <p:attrNameLst>
                                          <p:attrName>ppt_x</p:attrName>
                                        </p:attrNameLst>
                                      </p:cBhvr>
                                      <p:tavLst>
                                        <p:tav tm="0">
                                          <p:val>
                                            <p:strVal val="#ppt_x"/>
                                          </p:val>
                                        </p:tav>
                                        <p:tav tm="100000">
                                          <p:val>
                                            <p:strVal val="#ppt_x"/>
                                          </p:val>
                                        </p:tav>
                                      </p:tavLst>
                                    </p:anim>
                                    <p:anim calcmode="lin" valueType="num">
                                      <p:cBhvr>
                                        <p:cTn id="15" dur="900" decel="100000" fill="hold"/>
                                        <p:tgtEl>
                                          <p:spTgt spid="5837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8374"/>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58373"/>
                                        </p:tgtEl>
                                        <p:attrNameLst>
                                          <p:attrName>style.visibility</p:attrName>
                                        </p:attrNameLst>
                                      </p:cBhvr>
                                      <p:to>
                                        <p:strVal val="visible"/>
                                      </p:to>
                                    </p:set>
                                    <p:animEffect transition="in" filter="fade">
                                      <p:cBhvr>
                                        <p:cTn id="21" dur="1000"/>
                                        <p:tgtEl>
                                          <p:spTgt spid="58373"/>
                                        </p:tgtEl>
                                      </p:cBhvr>
                                    </p:animEffect>
                                    <p:anim calcmode="lin" valueType="num">
                                      <p:cBhvr>
                                        <p:cTn id="22" dur="1000" fill="hold"/>
                                        <p:tgtEl>
                                          <p:spTgt spid="58373"/>
                                        </p:tgtEl>
                                        <p:attrNameLst>
                                          <p:attrName>ppt_x</p:attrName>
                                        </p:attrNameLst>
                                      </p:cBhvr>
                                      <p:tavLst>
                                        <p:tav tm="0">
                                          <p:val>
                                            <p:strVal val="#ppt_x"/>
                                          </p:val>
                                        </p:tav>
                                        <p:tav tm="100000">
                                          <p:val>
                                            <p:strVal val="#ppt_x"/>
                                          </p:val>
                                        </p:tav>
                                      </p:tavLst>
                                    </p:anim>
                                    <p:anim calcmode="lin" valueType="num">
                                      <p:cBhvr>
                                        <p:cTn id="23" dur="900" decel="100000" fill="hold"/>
                                        <p:tgtEl>
                                          <p:spTgt spid="58373"/>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8373"/>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58375"/>
                                        </p:tgtEl>
                                        <p:attrNameLst>
                                          <p:attrName>style.visibility</p:attrName>
                                        </p:attrNameLst>
                                      </p:cBhvr>
                                      <p:to>
                                        <p:strVal val="visible"/>
                                      </p:to>
                                    </p:set>
                                    <p:animEffect transition="in" filter="fade">
                                      <p:cBhvr>
                                        <p:cTn id="27" dur="1000"/>
                                        <p:tgtEl>
                                          <p:spTgt spid="58375"/>
                                        </p:tgtEl>
                                      </p:cBhvr>
                                    </p:animEffect>
                                    <p:anim calcmode="lin" valueType="num">
                                      <p:cBhvr>
                                        <p:cTn id="28" dur="1000" fill="hold"/>
                                        <p:tgtEl>
                                          <p:spTgt spid="58375"/>
                                        </p:tgtEl>
                                        <p:attrNameLst>
                                          <p:attrName>ppt_x</p:attrName>
                                        </p:attrNameLst>
                                      </p:cBhvr>
                                      <p:tavLst>
                                        <p:tav tm="0">
                                          <p:val>
                                            <p:strVal val="#ppt_x"/>
                                          </p:val>
                                        </p:tav>
                                        <p:tav tm="100000">
                                          <p:val>
                                            <p:strVal val="#ppt_x"/>
                                          </p:val>
                                        </p:tav>
                                      </p:tavLst>
                                    </p:anim>
                                    <p:anim calcmode="lin" valueType="num">
                                      <p:cBhvr>
                                        <p:cTn id="29" dur="900" decel="100000" fill="hold"/>
                                        <p:tgtEl>
                                          <p:spTgt spid="5837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8375"/>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34819">
                                            <p:txEl>
                                              <p:pRg st="5" end="5"/>
                                            </p:txEl>
                                          </p:spTgt>
                                        </p:tgtEl>
                                        <p:attrNameLst>
                                          <p:attrName>style.visibility</p:attrName>
                                        </p:attrNameLst>
                                      </p:cBhvr>
                                      <p:to>
                                        <p:strVal val="visible"/>
                                      </p:to>
                                    </p:set>
                                    <p:animEffect transition="in" filter="fade">
                                      <p:cBhvr>
                                        <p:cTn id="35" dur="1000"/>
                                        <p:tgtEl>
                                          <p:spTgt spid="34819">
                                            <p:txEl>
                                              <p:pRg st="5" end="5"/>
                                            </p:txEl>
                                          </p:spTgt>
                                        </p:tgtEl>
                                      </p:cBhvr>
                                    </p:animEffect>
                                    <p:anim calcmode="lin" valueType="num">
                                      <p:cBhvr>
                                        <p:cTn id="36"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4819">
                                            <p:txEl>
                                              <p:pRg st="5" end="5"/>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4819">
                                            <p:txEl>
                                              <p:pRg st="5" end="5"/>
                                            </p:txEl>
                                          </p:spTgt>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58376"/>
                                        </p:tgtEl>
                                        <p:attrNameLst>
                                          <p:attrName>style.visibility</p:attrName>
                                        </p:attrNameLst>
                                      </p:cBhvr>
                                      <p:to>
                                        <p:strVal val="visible"/>
                                      </p:to>
                                    </p:set>
                                    <p:animEffect transition="in" filter="fade">
                                      <p:cBhvr>
                                        <p:cTn id="41" dur="1000"/>
                                        <p:tgtEl>
                                          <p:spTgt spid="58376"/>
                                        </p:tgtEl>
                                      </p:cBhvr>
                                    </p:animEffect>
                                    <p:anim calcmode="lin" valueType="num">
                                      <p:cBhvr>
                                        <p:cTn id="42" dur="1000" fill="hold"/>
                                        <p:tgtEl>
                                          <p:spTgt spid="58376"/>
                                        </p:tgtEl>
                                        <p:attrNameLst>
                                          <p:attrName>ppt_x</p:attrName>
                                        </p:attrNameLst>
                                      </p:cBhvr>
                                      <p:tavLst>
                                        <p:tav tm="0">
                                          <p:val>
                                            <p:strVal val="#ppt_x"/>
                                          </p:val>
                                        </p:tav>
                                        <p:tav tm="100000">
                                          <p:val>
                                            <p:strVal val="#ppt_x"/>
                                          </p:val>
                                        </p:tav>
                                      </p:tavLst>
                                    </p:anim>
                                    <p:anim calcmode="lin" valueType="num">
                                      <p:cBhvr>
                                        <p:cTn id="43" dur="900" decel="100000" fill="hold"/>
                                        <p:tgtEl>
                                          <p:spTgt spid="58376"/>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58376"/>
                                        </p:tgtEl>
                                        <p:attrNameLst>
                                          <p:attrName>ppt_y</p:attrName>
                                        </p:attrNameLst>
                                      </p:cBhvr>
                                      <p:tavLst>
                                        <p:tav tm="0">
                                          <p:val>
                                            <p:strVal val="#ppt_y-.03"/>
                                          </p:val>
                                        </p:tav>
                                        <p:tav tm="100000">
                                          <p:val>
                                            <p:strVal val="#ppt_y"/>
                                          </p:val>
                                        </p:tav>
                                      </p:tavLst>
                                    </p:anim>
                                  </p:childTnLst>
                                </p:cTn>
                              </p:par>
                              <p:par>
                                <p:cTn id="45" presetID="37" presetClass="entr" presetSubtype="0" fill="hold" nodeType="withEffect">
                                  <p:stCondLst>
                                    <p:cond delay="0"/>
                                  </p:stCondLst>
                                  <p:childTnLst>
                                    <p:set>
                                      <p:cBhvr>
                                        <p:cTn id="46" dur="1" fill="hold">
                                          <p:stCondLst>
                                            <p:cond delay="0"/>
                                          </p:stCondLst>
                                        </p:cTn>
                                        <p:tgtEl>
                                          <p:spTgt spid="58377"/>
                                        </p:tgtEl>
                                        <p:attrNameLst>
                                          <p:attrName>style.visibility</p:attrName>
                                        </p:attrNameLst>
                                      </p:cBhvr>
                                      <p:to>
                                        <p:strVal val="visible"/>
                                      </p:to>
                                    </p:set>
                                    <p:animEffect transition="in" filter="fade">
                                      <p:cBhvr>
                                        <p:cTn id="47" dur="1000"/>
                                        <p:tgtEl>
                                          <p:spTgt spid="58377"/>
                                        </p:tgtEl>
                                      </p:cBhvr>
                                    </p:animEffect>
                                    <p:anim calcmode="lin" valueType="num">
                                      <p:cBhvr>
                                        <p:cTn id="48" dur="1000" fill="hold"/>
                                        <p:tgtEl>
                                          <p:spTgt spid="58377"/>
                                        </p:tgtEl>
                                        <p:attrNameLst>
                                          <p:attrName>ppt_x</p:attrName>
                                        </p:attrNameLst>
                                      </p:cBhvr>
                                      <p:tavLst>
                                        <p:tav tm="0">
                                          <p:val>
                                            <p:strVal val="#ppt_x"/>
                                          </p:val>
                                        </p:tav>
                                        <p:tav tm="100000">
                                          <p:val>
                                            <p:strVal val="#ppt_x"/>
                                          </p:val>
                                        </p:tav>
                                      </p:tavLst>
                                    </p:anim>
                                    <p:anim calcmode="lin" valueType="num">
                                      <p:cBhvr>
                                        <p:cTn id="49" dur="900" decel="100000" fill="hold"/>
                                        <p:tgtEl>
                                          <p:spTgt spid="58377"/>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58377"/>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nodeType="clickEffect">
                                  <p:stCondLst>
                                    <p:cond delay="0"/>
                                  </p:stCondLst>
                                  <p:childTnLst>
                                    <p:set>
                                      <p:cBhvr>
                                        <p:cTn id="54" dur="1" fill="hold">
                                          <p:stCondLst>
                                            <p:cond delay="0"/>
                                          </p:stCondLst>
                                        </p:cTn>
                                        <p:tgtEl>
                                          <p:spTgt spid="58378"/>
                                        </p:tgtEl>
                                        <p:attrNameLst>
                                          <p:attrName>style.visibility</p:attrName>
                                        </p:attrNameLst>
                                      </p:cBhvr>
                                      <p:to>
                                        <p:strVal val="visible"/>
                                      </p:to>
                                    </p:set>
                                    <p:animEffect transition="in" filter="fade">
                                      <p:cBhvr>
                                        <p:cTn id="55" dur="1000"/>
                                        <p:tgtEl>
                                          <p:spTgt spid="58378"/>
                                        </p:tgtEl>
                                      </p:cBhvr>
                                    </p:animEffect>
                                    <p:anim calcmode="lin" valueType="num">
                                      <p:cBhvr>
                                        <p:cTn id="56" dur="1000" fill="hold"/>
                                        <p:tgtEl>
                                          <p:spTgt spid="58378"/>
                                        </p:tgtEl>
                                        <p:attrNameLst>
                                          <p:attrName>ppt_x</p:attrName>
                                        </p:attrNameLst>
                                      </p:cBhvr>
                                      <p:tavLst>
                                        <p:tav tm="0">
                                          <p:val>
                                            <p:strVal val="#ppt_x"/>
                                          </p:val>
                                        </p:tav>
                                        <p:tav tm="100000">
                                          <p:val>
                                            <p:strVal val="#ppt_x"/>
                                          </p:val>
                                        </p:tav>
                                      </p:tavLst>
                                    </p:anim>
                                    <p:anim calcmode="lin" valueType="num">
                                      <p:cBhvr>
                                        <p:cTn id="57" dur="900" decel="100000" fill="hold"/>
                                        <p:tgtEl>
                                          <p:spTgt spid="58378"/>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8378"/>
                                        </p:tgtEl>
                                        <p:attrNameLst>
                                          <p:attrName>ppt_y</p:attrName>
                                        </p:attrNameLst>
                                      </p:cBhvr>
                                      <p:tavLst>
                                        <p:tav tm="0">
                                          <p:val>
                                            <p:strVal val="#ppt_y-.03"/>
                                          </p:val>
                                        </p:tav>
                                        <p:tav tm="100000">
                                          <p:val>
                                            <p:strVal val="#ppt_y"/>
                                          </p:val>
                                        </p:tav>
                                      </p:tavLst>
                                    </p:anim>
                                  </p:childTnLst>
                                </p:cTn>
                              </p:par>
                              <p:par>
                                <p:cTn id="59" presetID="37" presetClass="entr" presetSubtype="0" fill="hold" nodeType="withEffect">
                                  <p:stCondLst>
                                    <p:cond delay="0"/>
                                  </p:stCondLst>
                                  <p:childTnLst>
                                    <p:set>
                                      <p:cBhvr>
                                        <p:cTn id="60" dur="1" fill="hold">
                                          <p:stCondLst>
                                            <p:cond delay="0"/>
                                          </p:stCondLst>
                                        </p:cTn>
                                        <p:tgtEl>
                                          <p:spTgt spid="58379"/>
                                        </p:tgtEl>
                                        <p:attrNameLst>
                                          <p:attrName>style.visibility</p:attrName>
                                        </p:attrNameLst>
                                      </p:cBhvr>
                                      <p:to>
                                        <p:strVal val="visible"/>
                                      </p:to>
                                    </p:set>
                                    <p:animEffect transition="in" filter="fade">
                                      <p:cBhvr>
                                        <p:cTn id="61" dur="1000"/>
                                        <p:tgtEl>
                                          <p:spTgt spid="58379"/>
                                        </p:tgtEl>
                                      </p:cBhvr>
                                    </p:animEffect>
                                    <p:anim calcmode="lin" valueType="num">
                                      <p:cBhvr>
                                        <p:cTn id="62" dur="1000" fill="hold"/>
                                        <p:tgtEl>
                                          <p:spTgt spid="58379"/>
                                        </p:tgtEl>
                                        <p:attrNameLst>
                                          <p:attrName>ppt_x</p:attrName>
                                        </p:attrNameLst>
                                      </p:cBhvr>
                                      <p:tavLst>
                                        <p:tav tm="0">
                                          <p:val>
                                            <p:strVal val="#ppt_x"/>
                                          </p:val>
                                        </p:tav>
                                        <p:tav tm="100000">
                                          <p:val>
                                            <p:strVal val="#ppt_x"/>
                                          </p:val>
                                        </p:tav>
                                      </p:tavLst>
                                    </p:anim>
                                    <p:anim calcmode="lin" valueType="num">
                                      <p:cBhvr>
                                        <p:cTn id="63" dur="900" decel="100000" fill="hold"/>
                                        <p:tgtEl>
                                          <p:spTgt spid="58379"/>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58379"/>
                                        </p:tgtEl>
                                        <p:attrNameLst>
                                          <p:attrName>ppt_y</p:attrName>
                                        </p:attrNameLst>
                                      </p:cBhvr>
                                      <p:tavLst>
                                        <p:tav tm="0">
                                          <p:val>
                                            <p:strVal val="#ppt_y-.03"/>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37" presetClass="entr" presetSubtype="0" fill="hold" nodeType="clickEffect">
                                  <p:stCondLst>
                                    <p:cond delay="0"/>
                                  </p:stCondLst>
                                  <p:childTnLst>
                                    <p:set>
                                      <p:cBhvr>
                                        <p:cTn id="68" dur="1" fill="hold">
                                          <p:stCondLst>
                                            <p:cond delay="0"/>
                                          </p:stCondLst>
                                        </p:cTn>
                                        <p:tgtEl>
                                          <p:spTgt spid="58380"/>
                                        </p:tgtEl>
                                        <p:attrNameLst>
                                          <p:attrName>style.visibility</p:attrName>
                                        </p:attrNameLst>
                                      </p:cBhvr>
                                      <p:to>
                                        <p:strVal val="visible"/>
                                      </p:to>
                                    </p:set>
                                    <p:animEffect transition="in" filter="fade">
                                      <p:cBhvr>
                                        <p:cTn id="69" dur="1000"/>
                                        <p:tgtEl>
                                          <p:spTgt spid="58380"/>
                                        </p:tgtEl>
                                      </p:cBhvr>
                                    </p:animEffect>
                                    <p:anim calcmode="lin" valueType="num">
                                      <p:cBhvr>
                                        <p:cTn id="70" dur="1000" fill="hold"/>
                                        <p:tgtEl>
                                          <p:spTgt spid="58380"/>
                                        </p:tgtEl>
                                        <p:attrNameLst>
                                          <p:attrName>ppt_x</p:attrName>
                                        </p:attrNameLst>
                                      </p:cBhvr>
                                      <p:tavLst>
                                        <p:tav tm="0">
                                          <p:val>
                                            <p:strVal val="#ppt_x"/>
                                          </p:val>
                                        </p:tav>
                                        <p:tav tm="100000">
                                          <p:val>
                                            <p:strVal val="#ppt_x"/>
                                          </p:val>
                                        </p:tav>
                                      </p:tavLst>
                                    </p:anim>
                                    <p:anim calcmode="lin" valueType="num">
                                      <p:cBhvr>
                                        <p:cTn id="71" dur="900" decel="100000" fill="hold"/>
                                        <p:tgtEl>
                                          <p:spTgt spid="58380"/>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58380"/>
                                        </p:tgtEl>
                                        <p:attrNameLst>
                                          <p:attrName>ppt_y</p:attrName>
                                        </p:attrNameLst>
                                      </p:cBhvr>
                                      <p:tavLst>
                                        <p:tav tm="0">
                                          <p:val>
                                            <p:strVal val="#ppt_y-.03"/>
                                          </p:val>
                                        </p:tav>
                                        <p:tav tm="100000">
                                          <p:val>
                                            <p:strVal val="#ppt_y"/>
                                          </p:val>
                                        </p:tav>
                                      </p:tavLst>
                                    </p:anim>
                                  </p:childTnLst>
                                </p:cTn>
                              </p:par>
                              <p:par>
                                <p:cTn id="73" presetID="37" presetClass="entr" presetSubtype="0" fill="hold" nodeType="withEffect">
                                  <p:stCondLst>
                                    <p:cond delay="0"/>
                                  </p:stCondLst>
                                  <p:childTnLst>
                                    <p:set>
                                      <p:cBhvr>
                                        <p:cTn id="74" dur="1" fill="hold">
                                          <p:stCondLst>
                                            <p:cond delay="0"/>
                                          </p:stCondLst>
                                        </p:cTn>
                                        <p:tgtEl>
                                          <p:spTgt spid="58381"/>
                                        </p:tgtEl>
                                        <p:attrNameLst>
                                          <p:attrName>style.visibility</p:attrName>
                                        </p:attrNameLst>
                                      </p:cBhvr>
                                      <p:to>
                                        <p:strVal val="visible"/>
                                      </p:to>
                                    </p:set>
                                    <p:animEffect transition="in" filter="fade">
                                      <p:cBhvr>
                                        <p:cTn id="75" dur="1000"/>
                                        <p:tgtEl>
                                          <p:spTgt spid="58381"/>
                                        </p:tgtEl>
                                      </p:cBhvr>
                                    </p:animEffect>
                                    <p:anim calcmode="lin" valueType="num">
                                      <p:cBhvr>
                                        <p:cTn id="76" dur="1000" fill="hold"/>
                                        <p:tgtEl>
                                          <p:spTgt spid="58381"/>
                                        </p:tgtEl>
                                        <p:attrNameLst>
                                          <p:attrName>ppt_x</p:attrName>
                                        </p:attrNameLst>
                                      </p:cBhvr>
                                      <p:tavLst>
                                        <p:tav tm="0">
                                          <p:val>
                                            <p:strVal val="#ppt_x"/>
                                          </p:val>
                                        </p:tav>
                                        <p:tav tm="100000">
                                          <p:val>
                                            <p:strVal val="#ppt_x"/>
                                          </p:val>
                                        </p:tav>
                                      </p:tavLst>
                                    </p:anim>
                                    <p:anim calcmode="lin" valueType="num">
                                      <p:cBhvr>
                                        <p:cTn id="77" dur="900" decel="100000" fill="hold"/>
                                        <p:tgtEl>
                                          <p:spTgt spid="58381"/>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8381"/>
                                        </p:tgtEl>
                                        <p:attrNameLst>
                                          <p:attrName>ppt_y</p:attrName>
                                        </p:attrNameLst>
                                      </p:cBhvr>
                                      <p:tavLst>
                                        <p:tav tm="0">
                                          <p:val>
                                            <p:strVal val="#ppt_y-.03"/>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37" presetClass="entr" presetSubtype="0" fill="hold" nodeType="clickEffect">
                                  <p:stCondLst>
                                    <p:cond delay="0"/>
                                  </p:stCondLst>
                                  <p:childTnLst>
                                    <p:set>
                                      <p:cBhvr>
                                        <p:cTn id="82" dur="1" fill="hold">
                                          <p:stCondLst>
                                            <p:cond delay="0"/>
                                          </p:stCondLst>
                                        </p:cTn>
                                        <p:tgtEl>
                                          <p:spTgt spid="34819">
                                            <p:txEl>
                                              <p:pRg st="10" end="10"/>
                                            </p:txEl>
                                          </p:spTgt>
                                        </p:tgtEl>
                                        <p:attrNameLst>
                                          <p:attrName>style.visibility</p:attrName>
                                        </p:attrNameLst>
                                      </p:cBhvr>
                                      <p:to>
                                        <p:strVal val="visible"/>
                                      </p:to>
                                    </p:set>
                                    <p:animEffect transition="in" filter="fade">
                                      <p:cBhvr>
                                        <p:cTn id="83" dur="1000"/>
                                        <p:tgtEl>
                                          <p:spTgt spid="34819">
                                            <p:txEl>
                                              <p:pRg st="10" end="10"/>
                                            </p:txEl>
                                          </p:spTgt>
                                        </p:tgtEl>
                                      </p:cBhvr>
                                    </p:animEffect>
                                    <p:anim calcmode="lin" valueType="num">
                                      <p:cBhvr>
                                        <p:cTn id="84" dur="1000" fill="hold"/>
                                        <p:tgtEl>
                                          <p:spTgt spid="34819">
                                            <p:txEl>
                                              <p:pRg st="10" end="10"/>
                                            </p:txEl>
                                          </p:spTgt>
                                        </p:tgtEl>
                                        <p:attrNameLst>
                                          <p:attrName>ppt_x</p:attrName>
                                        </p:attrNameLst>
                                      </p:cBhvr>
                                      <p:tavLst>
                                        <p:tav tm="0">
                                          <p:val>
                                            <p:strVal val="#ppt_x"/>
                                          </p:val>
                                        </p:tav>
                                        <p:tav tm="100000">
                                          <p:val>
                                            <p:strVal val="#ppt_x"/>
                                          </p:val>
                                        </p:tav>
                                      </p:tavLst>
                                    </p:anim>
                                    <p:anim calcmode="lin" valueType="num">
                                      <p:cBhvr>
                                        <p:cTn id="85" dur="900" decel="100000" fill="hold"/>
                                        <p:tgtEl>
                                          <p:spTgt spid="34819">
                                            <p:txEl>
                                              <p:pRg st="10" end="10"/>
                                            </p:txEl>
                                          </p:spTgt>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34819">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Fallacies</a:t>
            </a:r>
          </a:p>
        </p:txBody>
      </p:sp>
      <p:sp>
        <p:nvSpPr>
          <p:cNvPr id="36867" name="Rectangle 3"/>
          <p:cNvSpPr>
            <a:spLocks noGrp="1" noChangeArrowheads="1"/>
          </p:cNvSpPr>
          <p:nvPr>
            <p:ph type="body" idx="1"/>
          </p:nvPr>
        </p:nvSpPr>
        <p:spPr>
          <a:xfrm>
            <a:off x="457200" y="1346200"/>
            <a:ext cx="8229600" cy="5372100"/>
          </a:xfrm>
        </p:spPr>
        <p:txBody>
          <a:bodyPr/>
          <a:lstStyle/>
          <a:p>
            <a:pPr marL="0" indent="0"/>
            <a:r>
              <a:rPr lang="en-US" altLang="en-US" dirty="0" smtClean="0"/>
              <a:t>A </a:t>
            </a:r>
            <a:r>
              <a:rPr lang="en-US" altLang="en-US" b="1" dirty="0" smtClean="0"/>
              <a:t>fallacy</a:t>
            </a:r>
            <a:r>
              <a:rPr lang="en-US" altLang="en-US" dirty="0" smtClean="0"/>
              <a:t> is an error in reasoning that results in an invalid argument. Three common fallacies are …</a:t>
            </a:r>
          </a:p>
          <a:p>
            <a:pPr>
              <a:buFont typeface="Arial" panose="020B0604020202020204" pitchFamily="34" charset="0"/>
              <a:buChar char="•"/>
            </a:pPr>
            <a:r>
              <a:rPr lang="en-US" altLang="en-US" b="1" dirty="0" smtClean="0"/>
              <a:t>using ambiguous premises,</a:t>
            </a:r>
            <a:r>
              <a:rPr lang="en-US" altLang="en-US" dirty="0" smtClean="0"/>
              <a:t> and treating them as if they were unambiguous,</a:t>
            </a:r>
          </a:p>
          <a:p>
            <a:pPr>
              <a:buFont typeface="Arial" panose="020B0604020202020204" pitchFamily="34" charset="0"/>
              <a:buChar char="•"/>
            </a:pPr>
            <a:r>
              <a:rPr lang="en-US" altLang="en-US" b="1" dirty="0" smtClean="0"/>
              <a:t>circular reasoning </a:t>
            </a:r>
            <a:r>
              <a:rPr lang="en-US" altLang="en-US" dirty="0" smtClean="0"/>
              <a:t>(assuming what is to be proved without having derived it from the premises), and</a:t>
            </a:r>
          </a:p>
          <a:p>
            <a:pPr>
              <a:buFont typeface="Arial" panose="020B0604020202020204" pitchFamily="34" charset="0"/>
              <a:buChar char="•"/>
            </a:pPr>
            <a:r>
              <a:rPr lang="en-US" altLang="en-US" b="1" dirty="0" smtClean="0"/>
              <a:t>jumping to a conclusion</a:t>
            </a:r>
            <a:r>
              <a:rPr lang="en-US" altLang="en-US" dirty="0" smtClean="0"/>
              <a:t> (without adequate grounds). </a:t>
            </a:r>
          </a:p>
          <a:p>
            <a:pPr marL="0" indent="0"/>
            <a:r>
              <a:rPr lang="en-US" altLang="en-US" dirty="0"/>
              <a:t>T</a:t>
            </a:r>
            <a:r>
              <a:rPr lang="en-US" altLang="en-US" dirty="0" smtClean="0"/>
              <a:t>wo other fallacies</a:t>
            </a:r>
          </a:p>
          <a:p>
            <a:pPr>
              <a:buFont typeface="Arial" panose="020B0604020202020204" pitchFamily="34" charset="0"/>
              <a:buChar char="•"/>
            </a:pPr>
            <a:r>
              <a:rPr lang="en-US" altLang="en-US" i="1" dirty="0" smtClean="0"/>
              <a:t>converse error </a:t>
            </a:r>
            <a:r>
              <a:rPr lang="en-US" altLang="en-US" dirty="0" smtClean="0"/>
              <a:t>and</a:t>
            </a:r>
          </a:p>
          <a:p>
            <a:pPr>
              <a:buFont typeface="Arial" panose="020B0604020202020204" pitchFamily="34" charset="0"/>
              <a:buChar char="•"/>
            </a:pPr>
            <a:r>
              <a:rPr lang="en-US" altLang="en-US" i="1" dirty="0" smtClean="0"/>
              <a:t>inverse error</a:t>
            </a:r>
            <a:endParaRPr lang="en-US" altLang="en-US" dirty="0"/>
          </a:p>
          <a:p>
            <a:pPr marL="0" indent="0"/>
            <a:r>
              <a:rPr lang="en-US" altLang="en-US" dirty="0" smtClean="0"/>
              <a:t>which give rise to arguments that superficially resemble those that are valid by modus ponens and modus </a:t>
            </a:r>
            <a:r>
              <a:rPr lang="en-US" altLang="en-US" dirty="0" err="1" smtClean="0"/>
              <a:t>tollens</a:t>
            </a:r>
            <a:r>
              <a:rPr lang="en-US" altLang="en-US" dirty="0" smtClean="0"/>
              <a:t> but are not, in fact, valid.</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Example 9 – </a:t>
            </a:r>
            <a:r>
              <a:rPr lang="en-US" altLang="en-US" i="1" smtClean="0"/>
              <a:t>Converse Error</a:t>
            </a:r>
          </a:p>
        </p:txBody>
      </p:sp>
      <p:sp>
        <p:nvSpPr>
          <p:cNvPr id="32771" name="Rectangle 3"/>
          <p:cNvSpPr>
            <a:spLocks noGrp="1" noChangeArrowheads="1"/>
          </p:cNvSpPr>
          <p:nvPr>
            <p:ph type="body" idx="1"/>
          </p:nvPr>
        </p:nvSpPr>
        <p:spPr/>
        <p:txBody>
          <a:bodyPr/>
          <a:lstStyle/>
          <a:p>
            <a:pPr marL="0" indent="0"/>
            <a:r>
              <a:rPr lang="en-US" altLang="en-US" dirty="0" smtClean="0"/>
              <a:t>Show that the following argument is </a:t>
            </a:r>
            <a:r>
              <a:rPr lang="en-US" altLang="en-US" dirty="0" smtClean="0">
                <a:solidFill>
                  <a:srgbClr val="C00000"/>
                </a:solidFill>
              </a:rPr>
              <a:t>invalid</a:t>
            </a:r>
            <a:r>
              <a:rPr lang="en-US" altLang="en-US" dirty="0" smtClean="0"/>
              <a:t>:</a:t>
            </a:r>
          </a:p>
          <a:p>
            <a:pPr marL="0" indent="0"/>
            <a:endParaRPr lang="en-US" altLang="en-US" sz="1400" dirty="0" smtClean="0"/>
          </a:p>
          <a:p>
            <a:pPr marL="400050" lvl="1" indent="0">
              <a:buFontTx/>
              <a:buNone/>
            </a:pPr>
            <a:r>
              <a:rPr lang="en-US" altLang="en-US" sz="2400" dirty="0" smtClean="0"/>
              <a:t>	If </a:t>
            </a:r>
            <a:r>
              <a:rPr lang="en-US" altLang="en-US" sz="2400" dirty="0" smtClean="0"/>
              <a:t>Jim </a:t>
            </a:r>
            <a:r>
              <a:rPr lang="en-US" altLang="en-US" sz="2400" dirty="0" smtClean="0"/>
              <a:t>is a cheater, then </a:t>
            </a:r>
            <a:r>
              <a:rPr lang="en-US" altLang="en-US" sz="2400" dirty="0" smtClean="0"/>
              <a:t>Jim </a:t>
            </a:r>
            <a:r>
              <a:rPr lang="en-US" altLang="en-US" sz="2400" dirty="0" smtClean="0"/>
              <a:t>sits in the back row.</a:t>
            </a:r>
          </a:p>
          <a:p>
            <a:pPr marL="0" indent="0"/>
            <a:r>
              <a:rPr lang="en-US" altLang="en-US" dirty="0" smtClean="0"/>
              <a:t>	</a:t>
            </a:r>
            <a:r>
              <a:rPr lang="en-US" altLang="en-US" dirty="0" smtClean="0"/>
              <a:t>Jim </a:t>
            </a:r>
            <a:r>
              <a:rPr lang="en-US" altLang="en-US" dirty="0" smtClean="0"/>
              <a:t>sits in the back row.</a:t>
            </a:r>
          </a:p>
          <a:p>
            <a:pPr marL="0" indent="0"/>
            <a:r>
              <a:rPr lang="en-US" altLang="en-US" dirty="0" smtClean="0"/>
              <a:t>       </a:t>
            </a:r>
            <a:r>
              <a:rPr lang="en-US" altLang="en-US" b="1" dirty="0" smtClean="0">
                <a:sym typeface="Symbol" panose="05050102010706020507" pitchFamily="18" charset="2"/>
              </a:rPr>
              <a:t>	</a:t>
            </a:r>
            <a:r>
              <a:rPr lang="en-US" altLang="en-US" dirty="0" smtClean="0"/>
              <a:t>Jim </a:t>
            </a:r>
            <a:r>
              <a:rPr lang="en-US" altLang="en-US" dirty="0" smtClean="0"/>
              <a:t>is a cheater.</a:t>
            </a:r>
          </a:p>
          <a:p>
            <a:pPr marL="0" indent="0"/>
            <a:endParaRPr lang="en-US" altLang="en-US" dirty="0" smtClean="0"/>
          </a:p>
          <a:p>
            <a:pPr marL="0" indent="0"/>
            <a:r>
              <a:rPr lang="en-US" altLang="en-US" dirty="0" smtClean="0">
                <a:solidFill>
                  <a:srgbClr val="00ADEE"/>
                </a:solidFill>
              </a:rPr>
              <a:t>Solution:</a:t>
            </a:r>
            <a:br>
              <a:rPr lang="en-US" altLang="en-US" dirty="0" smtClean="0">
                <a:solidFill>
                  <a:srgbClr val="00ADEE"/>
                </a:solidFill>
              </a:rPr>
            </a:br>
            <a:r>
              <a:rPr lang="en-US" altLang="en-US" dirty="0" smtClean="0"/>
              <a:t>The first premise gives information about </a:t>
            </a:r>
            <a:r>
              <a:rPr lang="en-US" altLang="en-US" dirty="0" smtClean="0"/>
              <a:t>Jim </a:t>
            </a:r>
            <a:r>
              <a:rPr lang="en-US" altLang="en-US" i="1" dirty="0" smtClean="0"/>
              <a:t>if</a:t>
            </a:r>
            <a:r>
              <a:rPr lang="en-US" altLang="en-US" dirty="0" smtClean="0"/>
              <a:t> it is known he is a cheater. It doesn’t give any information about him if it is not already known that he is a cheater.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2771">
                                            <p:txEl>
                                              <p:pRg st="6" end="6"/>
                                            </p:txEl>
                                          </p:spTgt>
                                        </p:tgtEl>
                                        <p:attrNameLst>
                                          <p:attrName>style.visibility</p:attrName>
                                        </p:attrNameLst>
                                      </p:cBhvr>
                                      <p:to>
                                        <p:strVal val="visible"/>
                                      </p:to>
                                    </p:set>
                                    <p:animEffect transition="in" filter="fade">
                                      <p:cBhvr>
                                        <p:cTn id="7" dur="1000"/>
                                        <p:tgtEl>
                                          <p:spTgt spid="32771">
                                            <p:txEl>
                                              <p:pRg st="6" end="6"/>
                                            </p:txEl>
                                          </p:spTgt>
                                        </p:tgtEl>
                                      </p:cBhvr>
                                    </p:animEffect>
                                    <p:anim calcmode="lin" valueType="num">
                                      <p:cBhvr>
                                        <p:cTn id="8" dur="10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2771">
                                            <p:txEl>
                                              <p:pRg st="6" end="6"/>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771">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t>
            </a:r>
            <a:r>
              <a:rPr lang="en-US" i="1" dirty="0" smtClean="0"/>
              <a:t>argument</a:t>
            </a:r>
            <a:r>
              <a:rPr lang="en-US" dirty="0" smtClean="0"/>
              <a:t> (form) is a sequence of statements (statement forms).</a:t>
            </a:r>
          </a:p>
          <a:p>
            <a:r>
              <a:rPr lang="en-US" dirty="0" smtClean="0"/>
              <a:t>All statements (statement forms) but the last are called </a:t>
            </a:r>
            <a:r>
              <a:rPr lang="en-US" i="1" dirty="0" smtClean="0"/>
              <a:t>premises</a:t>
            </a:r>
            <a:r>
              <a:rPr lang="en-US" dirty="0" smtClean="0"/>
              <a:t>, </a:t>
            </a:r>
            <a:r>
              <a:rPr lang="en-US" i="1" dirty="0" smtClean="0"/>
              <a:t>hypotheses</a:t>
            </a:r>
            <a:r>
              <a:rPr lang="en-US" dirty="0" smtClean="0"/>
              <a:t>, or </a:t>
            </a:r>
            <a:r>
              <a:rPr lang="en-US" i="1" dirty="0" smtClean="0"/>
              <a:t>assumptions</a:t>
            </a:r>
            <a:r>
              <a:rPr lang="en-US" dirty="0" smtClean="0"/>
              <a:t>. </a:t>
            </a:r>
          </a:p>
          <a:p>
            <a:r>
              <a:rPr lang="en-US" dirty="0" smtClean="0"/>
              <a:t>The last statement (form) is called the </a:t>
            </a:r>
            <a:r>
              <a:rPr lang="en-US" i="1" dirty="0" smtClean="0"/>
              <a:t>conclusion</a:t>
            </a:r>
            <a:r>
              <a:rPr lang="en-US" dirty="0" smtClean="0"/>
              <a:t>.</a:t>
            </a:r>
          </a:p>
          <a:p>
            <a:r>
              <a:rPr lang="en-US" dirty="0" smtClean="0"/>
              <a:t>The conclusion is preceded by “</a:t>
            </a:r>
            <a:r>
              <a:rPr lang="en-US" b="1" dirty="0" smtClean="0">
                <a:sym typeface="Symbol" panose="05050102010706020507" pitchFamily="18" charset="2"/>
              </a:rPr>
              <a:t></a:t>
            </a:r>
            <a:r>
              <a:rPr lang="en-US" dirty="0" smtClean="0">
                <a:sym typeface="Symbol" panose="05050102010706020507" pitchFamily="18" charset="2"/>
              </a:rPr>
              <a:t>” (said “therefore”).</a:t>
            </a:r>
          </a:p>
          <a:p>
            <a:endParaRPr lang="en-US" dirty="0">
              <a:sym typeface="Symbol" panose="05050102010706020507" pitchFamily="18" charset="2"/>
            </a:endParaRPr>
          </a:p>
          <a:p>
            <a:r>
              <a:rPr lang="en-US" dirty="0" smtClean="0">
                <a:sym typeface="Symbol" panose="05050102010706020507" pitchFamily="18" charset="2"/>
              </a:rPr>
              <a:t>An argument (form) is </a:t>
            </a:r>
            <a:r>
              <a:rPr lang="en-US" i="1" dirty="0" smtClean="0">
                <a:sym typeface="Symbol" panose="05050102010706020507" pitchFamily="18" charset="2"/>
              </a:rPr>
              <a:t>valid</a:t>
            </a:r>
            <a:r>
              <a:rPr lang="en-US" dirty="0" smtClean="0">
                <a:sym typeface="Symbol" panose="05050102010706020507" pitchFamily="18" charset="2"/>
              </a:rPr>
              <a:t> if whenever its premises are true, then its conclusion is also true.</a:t>
            </a:r>
            <a:endParaRPr lang="en-US" dirty="0"/>
          </a:p>
        </p:txBody>
      </p:sp>
      <p:sp>
        <p:nvSpPr>
          <p:cNvPr id="3" name="Title 2"/>
          <p:cNvSpPr>
            <a:spLocks noGrp="1"/>
          </p:cNvSpPr>
          <p:nvPr>
            <p:ph type="title"/>
          </p:nvPr>
        </p:nvSpPr>
        <p:spPr/>
        <p:txBody>
          <a:bodyPr/>
          <a:lstStyle/>
          <a:p>
            <a:r>
              <a:rPr lang="en-US" dirty="0" smtClean="0"/>
              <a:t>Valid and Invalid Arguments</a:t>
            </a:r>
            <a:endParaRPr lang="en-US" dirty="0"/>
          </a:p>
        </p:txBody>
      </p:sp>
    </p:spTree>
    <p:extLst>
      <p:ext uri="{BB962C8B-B14F-4D97-AF65-F5344CB8AC3E}">
        <p14:creationId xmlns:p14="http://schemas.microsoft.com/office/powerpoint/2010/main" val="86955591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Example 9 – </a:t>
            </a:r>
            <a:r>
              <a:rPr lang="en-US" altLang="en-US" i="1" smtClean="0"/>
              <a:t>Solution</a:t>
            </a:r>
          </a:p>
        </p:txBody>
      </p:sp>
      <p:sp>
        <p:nvSpPr>
          <p:cNvPr id="125955" name="Rectangle 3"/>
          <p:cNvSpPr>
            <a:spLocks noGrp="1" noChangeArrowheads="1"/>
          </p:cNvSpPr>
          <p:nvPr>
            <p:ph type="body" idx="1"/>
          </p:nvPr>
        </p:nvSpPr>
        <p:spPr/>
        <p:txBody>
          <a:bodyPr/>
          <a:lstStyle/>
          <a:p>
            <a:pPr marL="0" indent="0">
              <a:defRPr/>
            </a:pPr>
            <a:r>
              <a:rPr lang="en-US" dirty="0" smtClean="0"/>
              <a:t>The general form of the </a:t>
            </a:r>
            <a:r>
              <a:rPr lang="en-US" dirty="0" smtClean="0"/>
              <a:t>previous </a:t>
            </a:r>
            <a:r>
              <a:rPr lang="en-US" dirty="0" smtClean="0">
                <a:solidFill>
                  <a:srgbClr val="C00000"/>
                </a:solidFill>
              </a:rPr>
              <a:t>invalid</a:t>
            </a:r>
            <a:r>
              <a:rPr lang="en-US" dirty="0" smtClean="0"/>
              <a:t> </a:t>
            </a:r>
            <a:r>
              <a:rPr lang="en-US" dirty="0" smtClean="0"/>
              <a:t>argument is as follows:</a:t>
            </a:r>
          </a:p>
          <a:p>
            <a:pPr marL="0" indent="0">
              <a:defRPr/>
            </a:pPr>
            <a:endParaRPr lang="en-US" dirty="0" smtClean="0"/>
          </a:p>
          <a:p>
            <a:pPr>
              <a:defRPr/>
            </a:pPr>
            <a:r>
              <a:rPr lang="en-US" i="1" dirty="0" smtClean="0"/>
              <a:t>				p → q</a:t>
            </a:r>
          </a:p>
          <a:p>
            <a:pPr>
              <a:defRPr/>
            </a:pPr>
            <a:r>
              <a:rPr lang="en-US" i="1" dirty="0" smtClean="0"/>
              <a:t>				q</a:t>
            </a:r>
          </a:p>
          <a:p>
            <a:pPr>
              <a:defRPr/>
            </a:pPr>
            <a:r>
              <a:rPr lang="en-US" dirty="0" smtClean="0"/>
              <a:t>			      </a:t>
            </a:r>
            <a:r>
              <a:rPr lang="en-US" b="1" dirty="0" smtClean="0">
                <a:sym typeface="Symbol" panose="05050102010706020507" pitchFamily="18" charset="2"/>
              </a:rPr>
              <a:t></a:t>
            </a:r>
            <a:r>
              <a:rPr lang="en-US" dirty="0" smtClean="0"/>
              <a:t>	</a:t>
            </a:r>
            <a:r>
              <a:rPr lang="en-US" i="1" dirty="0" smtClean="0"/>
              <a:t>p</a:t>
            </a:r>
          </a:p>
          <a:p>
            <a:pPr>
              <a:defRPr/>
            </a:pPr>
            <a:endParaRPr lang="en-US" i="1" dirty="0"/>
          </a:p>
          <a:p>
            <a:pPr marL="0" indent="0">
              <a:defRPr/>
            </a:pPr>
            <a:r>
              <a:rPr lang="en-US" altLang="en-US" dirty="0" smtClean="0"/>
              <a:t>The </a:t>
            </a:r>
            <a:r>
              <a:rPr lang="en-US" altLang="en-US" dirty="0"/>
              <a:t>fallacy underlying this invalid argument form is </a:t>
            </a:r>
            <a:r>
              <a:rPr lang="en-US" altLang="en-US" dirty="0" smtClean="0"/>
              <a:t>called the </a:t>
            </a:r>
            <a:r>
              <a:rPr lang="en-US" altLang="en-US" b="1" dirty="0"/>
              <a:t>converse error </a:t>
            </a:r>
            <a:r>
              <a:rPr lang="en-US" altLang="en-US" dirty="0"/>
              <a:t>because the conclusion of the argument would follow from the premises if the premise </a:t>
            </a:r>
            <a:br>
              <a:rPr lang="en-US" altLang="en-US" dirty="0"/>
            </a:br>
            <a:r>
              <a:rPr lang="en-US" altLang="en-US" i="1" dirty="0"/>
              <a:t>p</a:t>
            </a:r>
            <a:r>
              <a:rPr lang="en-US" altLang="en-US" dirty="0"/>
              <a:t> → </a:t>
            </a:r>
            <a:r>
              <a:rPr lang="en-US" altLang="en-US" i="1" dirty="0"/>
              <a:t>q</a:t>
            </a:r>
            <a:r>
              <a:rPr lang="en-US" altLang="en-US" dirty="0"/>
              <a:t> were replaced by its converse. </a:t>
            </a:r>
          </a:p>
          <a:p>
            <a:pPr>
              <a:defRPr/>
            </a:pPr>
            <a:endParaRPr lang="en-US" dirty="0" smtClean="0"/>
          </a:p>
        </p:txBody>
      </p:sp>
      <p:sp>
        <p:nvSpPr>
          <p:cNvPr id="39940"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1000"/>
                                        <p:tgtEl>
                                          <p:spTgt spid="125955">
                                            <p:txEl>
                                              <p:pRg st="0" end="0"/>
                                            </p:txEl>
                                          </p:spTgt>
                                        </p:tgtEl>
                                      </p:cBhvr>
                                    </p:animEffect>
                                    <p:anim calcmode="lin" valueType="num">
                                      <p:cBhvr>
                                        <p:cTn id="8" dur="1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2" end="2"/>
                                            </p:txEl>
                                          </p:spTgt>
                                        </p:tgtEl>
                                        <p:attrNameLst>
                                          <p:attrName>style.visibility</p:attrName>
                                        </p:attrNameLst>
                                      </p:cBhvr>
                                      <p:to>
                                        <p:strVal val="visible"/>
                                      </p:to>
                                    </p:set>
                                    <p:animEffect transition="in" filter="fade">
                                      <p:cBhvr>
                                        <p:cTn id="13" dur="1000"/>
                                        <p:tgtEl>
                                          <p:spTgt spid="125955">
                                            <p:txEl>
                                              <p:pRg st="2" end="2"/>
                                            </p:txEl>
                                          </p:spTgt>
                                        </p:tgtEl>
                                      </p:cBhvr>
                                    </p:animEffect>
                                    <p:anim calcmode="lin" valueType="num">
                                      <p:cBhvr>
                                        <p:cTn id="14"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25955">
                                            <p:txEl>
                                              <p:pRg st="3" end="3"/>
                                            </p:txEl>
                                          </p:spTgt>
                                        </p:tgtEl>
                                        <p:attrNameLst>
                                          <p:attrName>style.visibility</p:attrName>
                                        </p:attrNameLst>
                                      </p:cBhvr>
                                      <p:to>
                                        <p:strVal val="visible"/>
                                      </p:to>
                                    </p:set>
                                    <p:animEffect transition="in" filter="fade">
                                      <p:cBhvr>
                                        <p:cTn id="19" dur="1000"/>
                                        <p:tgtEl>
                                          <p:spTgt spid="125955">
                                            <p:txEl>
                                              <p:pRg st="3" end="3"/>
                                            </p:txEl>
                                          </p:spTgt>
                                        </p:tgtEl>
                                      </p:cBhvr>
                                    </p:animEffect>
                                    <p:anim calcmode="lin" valueType="num">
                                      <p:cBhvr>
                                        <p:cTn id="20"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125955">
                                            <p:txEl>
                                              <p:pRg st="4" end="4"/>
                                            </p:txEl>
                                          </p:spTgt>
                                        </p:tgtEl>
                                        <p:attrNameLst>
                                          <p:attrName>style.visibility</p:attrName>
                                        </p:attrNameLst>
                                      </p:cBhvr>
                                      <p:to>
                                        <p:strVal val="visible"/>
                                      </p:to>
                                    </p:set>
                                    <p:animEffect transition="in" filter="fade">
                                      <p:cBhvr>
                                        <p:cTn id="25" dur="1000"/>
                                        <p:tgtEl>
                                          <p:spTgt spid="125955">
                                            <p:txEl>
                                              <p:pRg st="4" end="4"/>
                                            </p:txEl>
                                          </p:spTgt>
                                        </p:tgtEl>
                                      </p:cBhvr>
                                    </p:animEffect>
                                    <p:anim calcmode="lin" valueType="num">
                                      <p:cBhvr>
                                        <p:cTn id="26"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125955">
                                            <p:txEl>
                                              <p:pRg st="6" end="6"/>
                                            </p:txEl>
                                          </p:spTgt>
                                        </p:tgtEl>
                                        <p:attrNameLst>
                                          <p:attrName>style.visibility</p:attrName>
                                        </p:attrNameLst>
                                      </p:cBhvr>
                                      <p:to>
                                        <p:strVal val="visible"/>
                                      </p:to>
                                    </p:set>
                                    <p:animEffect transition="in" filter="fade">
                                      <p:cBhvr>
                                        <p:cTn id="31" dur="1000"/>
                                        <p:tgtEl>
                                          <p:spTgt spid="125955">
                                            <p:txEl>
                                              <p:pRg st="6" end="6"/>
                                            </p:txEl>
                                          </p:spTgt>
                                        </p:tgtEl>
                                      </p:cBhvr>
                                    </p:animEffect>
                                    <p:anim calcmode="lin" valueType="num">
                                      <p:cBhvr>
                                        <p:cTn id="32"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Example 10 – </a:t>
            </a:r>
            <a:r>
              <a:rPr lang="en-US" altLang="en-US" i="1" smtClean="0"/>
              <a:t>Inverse Error</a:t>
            </a:r>
          </a:p>
        </p:txBody>
      </p:sp>
      <p:sp>
        <p:nvSpPr>
          <p:cNvPr id="43011" name="Rectangle 3"/>
          <p:cNvSpPr>
            <a:spLocks noGrp="1" noChangeArrowheads="1"/>
          </p:cNvSpPr>
          <p:nvPr>
            <p:ph type="body" idx="1"/>
          </p:nvPr>
        </p:nvSpPr>
        <p:spPr/>
        <p:txBody>
          <a:bodyPr/>
          <a:lstStyle/>
          <a:p>
            <a:pPr marL="0" indent="0">
              <a:defRPr/>
            </a:pPr>
            <a:r>
              <a:rPr lang="en-US" dirty="0" smtClean="0"/>
              <a:t>Consider the </a:t>
            </a:r>
            <a:r>
              <a:rPr lang="en-US" dirty="0" smtClean="0"/>
              <a:t>following </a:t>
            </a:r>
            <a:r>
              <a:rPr lang="en-US" dirty="0" smtClean="0">
                <a:solidFill>
                  <a:srgbClr val="C00000"/>
                </a:solidFill>
              </a:rPr>
              <a:t>invalid</a:t>
            </a:r>
            <a:r>
              <a:rPr lang="en-US" dirty="0" smtClean="0"/>
              <a:t> </a:t>
            </a:r>
            <a:r>
              <a:rPr lang="en-US" dirty="0" smtClean="0"/>
              <a:t>argument:</a:t>
            </a:r>
          </a:p>
          <a:p>
            <a:pPr marL="400050" lvl="1" indent="0">
              <a:buFontTx/>
              <a:buNone/>
            </a:pPr>
            <a:r>
              <a:rPr lang="en-US" i="1" dirty="0"/>
              <a:t>	</a:t>
            </a:r>
            <a:r>
              <a:rPr lang="en-US" altLang="en-US" sz="2400" dirty="0"/>
              <a:t>If Jim is a cheater, then Jim sits in the back row.</a:t>
            </a:r>
          </a:p>
          <a:p>
            <a:pPr marL="0" indent="0"/>
            <a:r>
              <a:rPr lang="en-US" altLang="en-US" dirty="0"/>
              <a:t>	Jim </a:t>
            </a:r>
            <a:r>
              <a:rPr lang="en-US" altLang="en-US" dirty="0" smtClean="0"/>
              <a:t>is not a cheater.</a:t>
            </a:r>
            <a:endParaRPr lang="en-US" altLang="en-US" dirty="0"/>
          </a:p>
          <a:p>
            <a:pPr marL="0" indent="0"/>
            <a:r>
              <a:rPr lang="en-US" altLang="en-US" dirty="0"/>
              <a:t>       </a:t>
            </a:r>
            <a:r>
              <a:rPr lang="en-US" altLang="en-US" b="1" dirty="0">
                <a:sym typeface="Symbol" panose="05050102010706020507" pitchFamily="18" charset="2"/>
              </a:rPr>
              <a:t>	</a:t>
            </a:r>
            <a:r>
              <a:rPr lang="en-US" altLang="en-US" dirty="0" smtClean="0"/>
              <a:t>Jim does not sit in the back row.</a:t>
            </a:r>
            <a:endParaRPr lang="en-US" altLang="en-US" dirty="0"/>
          </a:p>
          <a:p>
            <a:pPr marL="0" lvl="2" indent="0">
              <a:buFont typeface="Arial" charset="0"/>
              <a:buNone/>
              <a:defRPr/>
            </a:pPr>
            <a:endParaRPr lang="en-US" dirty="0" smtClean="0">
              <a:solidFill>
                <a:schemeClr val="tx1"/>
              </a:solidFill>
              <a:ea typeface="+mn-ea"/>
              <a:cs typeface="+mn-cs"/>
            </a:endParaRPr>
          </a:p>
          <a:p>
            <a:pPr marL="0" lvl="2" indent="0">
              <a:buFont typeface="Arial" charset="0"/>
              <a:buNone/>
              <a:defRPr/>
            </a:pPr>
            <a:r>
              <a:rPr lang="en-US" dirty="0" smtClean="0">
                <a:solidFill>
                  <a:schemeClr val="tx1"/>
                </a:solidFill>
              </a:rPr>
              <a:t>Note that </a:t>
            </a:r>
            <a:r>
              <a:rPr lang="en-US" dirty="0" smtClean="0">
                <a:solidFill>
                  <a:schemeClr val="tx1"/>
                </a:solidFill>
              </a:rPr>
              <a:t>this </a:t>
            </a:r>
            <a:r>
              <a:rPr lang="en-US" dirty="0" smtClean="0">
                <a:solidFill>
                  <a:srgbClr val="C00000"/>
                </a:solidFill>
              </a:rPr>
              <a:t>invalid</a:t>
            </a:r>
            <a:r>
              <a:rPr lang="en-US" dirty="0" smtClean="0">
                <a:solidFill>
                  <a:schemeClr val="tx1"/>
                </a:solidFill>
              </a:rPr>
              <a:t> </a:t>
            </a:r>
            <a:r>
              <a:rPr lang="en-US" dirty="0" smtClean="0">
                <a:solidFill>
                  <a:schemeClr val="tx1"/>
                </a:solidFill>
              </a:rPr>
              <a:t>argument has the following form:</a:t>
            </a:r>
          </a:p>
          <a:p>
            <a:pPr marL="0" lvl="2" indent="0">
              <a:buFont typeface="Arial" charset="0"/>
              <a:buNone/>
              <a:defRPr/>
            </a:pPr>
            <a:r>
              <a:rPr lang="en-US" i="1" dirty="0">
                <a:solidFill>
                  <a:schemeClr val="tx1"/>
                </a:solidFill>
              </a:rPr>
              <a:t>	</a:t>
            </a:r>
            <a:r>
              <a:rPr lang="en-US" i="1" dirty="0" smtClean="0">
                <a:solidFill>
                  <a:schemeClr val="tx1"/>
                </a:solidFill>
              </a:rPr>
              <a:t>		p → q</a:t>
            </a:r>
          </a:p>
          <a:p>
            <a:pPr marL="0" lvl="2" indent="0">
              <a:buFont typeface="Arial" charset="0"/>
              <a:buNone/>
              <a:defRPr/>
            </a:pPr>
            <a:r>
              <a:rPr lang="en-US" dirty="0">
                <a:solidFill>
                  <a:schemeClr val="tx1"/>
                </a:solidFill>
              </a:rPr>
              <a:t>	</a:t>
            </a:r>
            <a:r>
              <a:rPr lang="en-US" dirty="0" smtClean="0">
                <a:solidFill>
                  <a:schemeClr val="tx1"/>
                </a:solidFill>
              </a:rPr>
              <a:t>		∼</a:t>
            </a:r>
            <a:r>
              <a:rPr lang="en-US" i="1" dirty="0" smtClean="0">
                <a:solidFill>
                  <a:schemeClr val="tx1"/>
                </a:solidFill>
              </a:rPr>
              <a:t>p</a:t>
            </a:r>
          </a:p>
          <a:p>
            <a:pPr marL="0" lvl="2" indent="0">
              <a:buFont typeface="Arial" charset="0"/>
              <a:buNone/>
              <a:defRPr/>
            </a:pPr>
            <a:r>
              <a:rPr lang="en-US" dirty="0" smtClean="0">
                <a:solidFill>
                  <a:schemeClr val="tx1"/>
                </a:solidFill>
              </a:rPr>
              <a:t>                            </a:t>
            </a:r>
            <a:r>
              <a:rPr lang="en-US" b="1" dirty="0" smtClean="0">
                <a:solidFill>
                  <a:schemeClr val="tx1"/>
                </a:solidFill>
                <a:sym typeface="Symbol" panose="05050102010706020507" pitchFamily="18" charset="2"/>
              </a:rPr>
              <a:t>	</a:t>
            </a:r>
            <a:r>
              <a:rPr lang="en-US" dirty="0" smtClean="0">
                <a:solidFill>
                  <a:schemeClr val="tx1"/>
                </a:solidFill>
              </a:rPr>
              <a:t>∼</a:t>
            </a:r>
            <a:r>
              <a:rPr lang="en-US" i="1" dirty="0" smtClean="0">
                <a:solidFill>
                  <a:schemeClr val="tx1"/>
                </a:solidFill>
              </a:rPr>
              <a:t>q</a:t>
            </a:r>
          </a:p>
          <a:p>
            <a:pPr marL="0" lvl="2" indent="0">
              <a:buNone/>
              <a:defRPr/>
            </a:pPr>
            <a:r>
              <a:rPr lang="en-US" altLang="en-US" sz="2000" dirty="0">
                <a:solidFill>
                  <a:schemeClr val="tx1"/>
                </a:solidFill>
              </a:rPr>
              <a:t>The fallacy underlying this invalid argument form is called the </a:t>
            </a:r>
            <a:r>
              <a:rPr lang="en-US" altLang="en-US" sz="2000" b="1" dirty="0">
                <a:solidFill>
                  <a:schemeClr val="tx1"/>
                </a:solidFill>
              </a:rPr>
              <a:t>inverse error </a:t>
            </a:r>
            <a:r>
              <a:rPr lang="en-US" altLang="en-US" sz="2000" dirty="0">
                <a:solidFill>
                  <a:schemeClr val="tx1"/>
                </a:solidFill>
              </a:rPr>
              <a:t>because</a:t>
            </a:r>
            <a:r>
              <a:rPr lang="en-US" altLang="en-US" sz="2000" b="1" dirty="0">
                <a:solidFill>
                  <a:schemeClr val="tx1"/>
                </a:solidFill>
              </a:rPr>
              <a:t> </a:t>
            </a:r>
            <a:r>
              <a:rPr lang="en-US" altLang="en-US" sz="2000" dirty="0">
                <a:solidFill>
                  <a:schemeClr val="tx1"/>
                </a:solidFill>
              </a:rPr>
              <a:t>the conclusion of the argument would follow from the premises if the premise </a:t>
            </a:r>
            <a:r>
              <a:rPr lang="en-US" altLang="en-US" sz="2000" i="1" dirty="0">
                <a:solidFill>
                  <a:schemeClr val="tx1"/>
                </a:solidFill>
              </a:rPr>
              <a:t>p → q </a:t>
            </a:r>
            <a:r>
              <a:rPr lang="en-US" altLang="en-US" sz="2000" dirty="0">
                <a:solidFill>
                  <a:schemeClr val="tx1"/>
                </a:solidFill>
              </a:rPr>
              <a:t>were replaced by its inverse.</a:t>
            </a:r>
          </a:p>
          <a:p>
            <a:pPr marL="0" lvl="2" indent="0">
              <a:buFont typeface="Arial" charset="0"/>
              <a:buNone/>
              <a:defRPr/>
            </a:pPr>
            <a:endParaRPr lang="en-US" i="1"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3011">
                                            <p:txEl>
                                              <p:pRg st="5" end="5"/>
                                            </p:txEl>
                                          </p:spTgt>
                                        </p:tgtEl>
                                        <p:attrNameLst>
                                          <p:attrName>style.visibility</p:attrName>
                                        </p:attrNameLst>
                                      </p:cBhvr>
                                      <p:to>
                                        <p:strVal val="visible"/>
                                      </p:to>
                                    </p:set>
                                    <p:animEffect transition="in" filter="fade">
                                      <p:cBhvr>
                                        <p:cTn id="7" dur="1000"/>
                                        <p:tgtEl>
                                          <p:spTgt spid="43011">
                                            <p:txEl>
                                              <p:pRg st="5" end="5"/>
                                            </p:txEl>
                                          </p:spTgt>
                                        </p:tgtEl>
                                      </p:cBhvr>
                                    </p:animEffect>
                                    <p:anim calcmode="lin" valueType="num">
                                      <p:cBhvr>
                                        <p:cTn id="8" dur="10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3011">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3011">
                                            <p:txEl>
                                              <p:pRg st="5" end="5"/>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3011">
                                            <p:txEl>
                                              <p:pRg st="6" end="6"/>
                                            </p:txEl>
                                          </p:spTgt>
                                        </p:tgtEl>
                                        <p:attrNameLst>
                                          <p:attrName>style.visibility</p:attrName>
                                        </p:attrNameLst>
                                      </p:cBhvr>
                                      <p:to>
                                        <p:strVal val="visible"/>
                                      </p:to>
                                    </p:set>
                                    <p:animEffect transition="in" filter="fade">
                                      <p:cBhvr>
                                        <p:cTn id="13" dur="1000"/>
                                        <p:tgtEl>
                                          <p:spTgt spid="43011">
                                            <p:txEl>
                                              <p:pRg st="6" end="6"/>
                                            </p:txEl>
                                          </p:spTgt>
                                        </p:tgtEl>
                                      </p:cBhvr>
                                    </p:animEffect>
                                    <p:anim calcmode="lin" valueType="num">
                                      <p:cBhvr>
                                        <p:cTn id="14" dur="10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3011">
                                            <p:txEl>
                                              <p:pRg st="6" end="6"/>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3011">
                                            <p:txEl>
                                              <p:pRg st="6" end="6"/>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43011">
                                            <p:txEl>
                                              <p:pRg st="7" end="7"/>
                                            </p:txEl>
                                          </p:spTgt>
                                        </p:tgtEl>
                                        <p:attrNameLst>
                                          <p:attrName>style.visibility</p:attrName>
                                        </p:attrNameLst>
                                      </p:cBhvr>
                                      <p:to>
                                        <p:strVal val="visible"/>
                                      </p:to>
                                    </p:set>
                                    <p:animEffect transition="in" filter="fade">
                                      <p:cBhvr>
                                        <p:cTn id="19" dur="1000"/>
                                        <p:tgtEl>
                                          <p:spTgt spid="43011">
                                            <p:txEl>
                                              <p:pRg st="7" end="7"/>
                                            </p:txEl>
                                          </p:spTgt>
                                        </p:tgtEl>
                                      </p:cBhvr>
                                    </p:animEffect>
                                    <p:anim calcmode="lin" valueType="num">
                                      <p:cBhvr>
                                        <p:cTn id="20" dur="1000" fill="hold"/>
                                        <p:tgtEl>
                                          <p:spTgt spid="43011">
                                            <p:txEl>
                                              <p:pRg st="7" end="7"/>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43011">
                                            <p:txEl>
                                              <p:pRg st="7" end="7"/>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3011">
                                            <p:txEl>
                                              <p:pRg st="7" end="7"/>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43011">
                                            <p:txEl>
                                              <p:pRg st="8" end="8"/>
                                            </p:txEl>
                                          </p:spTgt>
                                        </p:tgtEl>
                                        <p:attrNameLst>
                                          <p:attrName>style.visibility</p:attrName>
                                        </p:attrNameLst>
                                      </p:cBhvr>
                                      <p:to>
                                        <p:strVal val="visible"/>
                                      </p:to>
                                    </p:set>
                                    <p:animEffect transition="in" filter="fade">
                                      <p:cBhvr>
                                        <p:cTn id="25" dur="1000"/>
                                        <p:tgtEl>
                                          <p:spTgt spid="43011">
                                            <p:txEl>
                                              <p:pRg st="8" end="8"/>
                                            </p:txEl>
                                          </p:spTgt>
                                        </p:tgtEl>
                                      </p:cBhvr>
                                    </p:animEffect>
                                    <p:anim calcmode="lin" valueType="num">
                                      <p:cBhvr>
                                        <p:cTn id="26" dur="1000" fill="hold"/>
                                        <p:tgtEl>
                                          <p:spTgt spid="43011">
                                            <p:txEl>
                                              <p:pRg st="8" end="8"/>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43011">
                                            <p:txEl>
                                              <p:pRg st="8" end="8"/>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3011">
                                            <p:txEl>
                                              <p:pRg st="8" end="8"/>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43011">
                                            <p:txEl>
                                              <p:pRg st="9" end="9"/>
                                            </p:txEl>
                                          </p:spTgt>
                                        </p:tgtEl>
                                        <p:attrNameLst>
                                          <p:attrName>style.visibility</p:attrName>
                                        </p:attrNameLst>
                                      </p:cBhvr>
                                      <p:to>
                                        <p:strVal val="visible"/>
                                      </p:to>
                                    </p:set>
                                    <p:animEffect transition="in" filter="fade">
                                      <p:cBhvr>
                                        <p:cTn id="31" dur="1000"/>
                                        <p:tgtEl>
                                          <p:spTgt spid="43011">
                                            <p:txEl>
                                              <p:pRg st="9" end="9"/>
                                            </p:txEl>
                                          </p:spTgt>
                                        </p:tgtEl>
                                      </p:cBhvr>
                                    </p:animEffect>
                                    <p:anim calcmode="lin" valueType="num">
                                      <p:cBhvr>
                                        <p:cTn id="32" dur="1000" fill="hold"/>
                                        <p:tgtEl>
                                          <p:spTgt spid="43011">
                                            <p:txEl>
                                              <p:pRg st="9" end="9"/>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3011">
                                            <p:txEl>
                                              <p:pRg st="9" end="9"/>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3011">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Example 10 – </a:t>
            </a:r>
            <a:r>
              <a:rPr lang="en-US" altLang="en-US" i="1" smtClean="0"/>
              <a:t>Inverse Error</a:t>
            </a:r>
          </a:p>
        </p:txBody>
      </p:sp>
      <p:sp>
        <p:nvSpPr>
          <p:cNvPr id="43011" name="Rectangle 3"/>
          <p:cNvSpPr>
            <a:spLocks noGrp="1" noChangeArrowheads="1"/>
          </p:cNvSpPr>
          <p:nvPr>
            <p:ph type="body" idx="1"/>
          </p:nvPr>
        </p:nvSpPr>
        <p:spPr/>
        <p:txBody>
          <a:bodyPr/>
          <a:lstStyle/>
          <a:p>
            <a:pPr marL="0" indent="0"/>
            <a:r>
              <a:rPr lang="en-US" altLang="en-US" dirty="0" smtClean="0"/>
              <a:t>The fallacy underlying this invalid argument form is called the </a:t>
            </a:r>
            <a:r>
              <a:rPr lang="en-US" altLang="en-US" b="1" dirty="0" smtClean="0"/>
              <a:t>inverse error </a:t>
            </a:r>
            <a:r>
              <a:rPr lang="en-US" altLang="en-US" dirty="0" smtClean="0"/>
              <a:t>because</a:t>
            </a:r>
            <a:r>
              <a:rPr lang="en-US" altLang="en-US" b="1" dirty="0" smtClean="0"/>
              <a:t> </a:t>
            </a:r>
            <a:r>
              <a:rPr lang="en-US" altLang="en-US" dirty="0" smtClean="0"/>
              <a:t>the conclusion of the argument would follow from the premises if the premise </a:t>
            </a:r>
            <a:r>
              <a:rPr lang="en-US" altLang="en-US" i="1" dirty="0" smtClean="0"/>
              <a:t>p → q </a:t>
            </a:r>
            <a:r>
              <a:rPr lang="en-US" altLang="en-US" dirty="0" smtClean="0"/>
              <a:t>were replaced by its inverse.</a:t>
            </a:r>
          </a:p>
          <a:p>
            <a:pPr marL="0" indent="0"/>
            <a:endParaRPr lang="en-US" altLang="en-US" dirty="0" smtClean="0"/>
          </a:p>
        </p:txBody>
      </p:sp>
      <p:sp>
        <p:nvSpPr>
          <p:cNvPr id="43012"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p:txBody>
              <a:bodyPr/>
              <a:lstStyle/>
              <a:p>
                <a:pPr marL="0" indent="0"/>
                <a:r>
                  <a:rPr lang="en-US" dirty="0" smtClean="0"/>
                  <a:t>An argument is </a:t>
                </a:r>
                <a:r>
                  <a:rPr lang="en-US" i="1" dirty="0" smtClean="0"/>
                  <a:t>sound</a:t>
                </a:r>
                <a:r>
                  <a:rPr lang="en-US" dirty="0" smtClean="0"/>
                  <a:t> if and only if it is valid and its premises are true.</a:t>
                </a:r>
              </a:p>
              <a:p>
                <a:pPr marL="0" indent="0"/>
                <a:endParaRPr lang="en-US" dirty="0" smtClean="0"/>
              </a:p>
              <a:p>
                <a:pPr marL="0" indent="0"/>
                <a:endParaRPr lang="en-US" dirty="0"/>
              </a:p>
              <a:p>
                <a:pPr marL="0" indent="0"/>
                <a:endParaRPr lang="en-US" dirty="0"/>
              </a:p>
              <a:p>
                <a:pPr marL="0" indent="0"/>
                <a:r>
                  <a:rPr lang="en-US" altLang="zh-CN" dirty="0"/>
                  <a:t>An argument is </a:t>
                </a:r>
                <a:r>
                  <a:rPr lang="en-US" altLang="zh-CN" dirty="0" smtClean="0"/>
                  <a:t>sound</a:t>
                </a:r>
                <a:r>
                  <a:rPr lang="en-US" altLang="zh-CN" i="1" dirty="0" smtClean="0"/>
                  <a:t> = </a:t>
                </a:r>
                <a:r>
                  <a:rPr lang="en-US" altLang="zh-CN" dirty="0"/>
                  <a:t>The conclusion is </a:t>
                </a:r>
                <a:r>
                  <a:rPr lang="en-US" altLang="zh-CN" dirty="0" smtClean="0"/>
                  <a:t>true</a:t>
                </a:r>
                <a:endParaRPr lang="en-US" dirty="0" smtClean="0"/>
              </a:p>
              <a:p>
                <a:pPr marL="0" indent="0"/>
                <a:endParaRPr lang="en-US" dirty="0" smtClean="0"/>
              </a:p>
              <a:p>
                <a:r>
                  <a:rPr lang="en-US" dirty="0" smtClean="0"/>
                  <a:t>An argument is valid </a:t>
                </a:r>
                <a14:m>
                  <m:oMath xmlns:m="http://schemas.openxmlformats.org/officeDocument/2006/math">
                    <m:r>
                      <a:rPr lang="en-US" b="1" i="1" smtClean="0">
                        <a:latin typeface="Cambria Math" panose="02040503050406030204" pitchFamily="18" charset="0"/>
                        <a:ea typeface="Cambria Math" panose="02040503050406030204" pitchFamily="18" charset="0"/>
                      </a:rPr>
                      <m:t>≠</m:t>
                    </m:r>
                  </m:oMath>
                </a14:m>
                <a:r>
                  <a:rPr lang="en-US" dirty="0" smtClean="0"/>
                  <a:t> The conclusion is </a:t>
                </a:r>
                <a:r>
                  <a:rPr lang="en-US" dirty="0" smtClean="0"/>
                  <a:t>true</a:t>
                </a:r>
              </a:p>
              <a:p>
                <a:endParaRPr lang="en-US" dirty="0"/>
              </a:p>
              <a:p>
                <a:r>
                  <a:rPr lang="en-US" altLang="zh-CN" dirty="0"/>
                  <a:t>An argument is </a:t>
                </a:r>
                <a:r>
                  <a:rPr lang="en-US" altLang="zh-CN" dirty="0" smtClean="0"/>
                  <a:t>invalid </a:t>
                </a:r>
                <a14:m>
                  <m:oMath xmlns:m="http://schemas.openxmlformats.org/officeDocument/2006/math">
                    <m:r>
                      <a:rPr lang="en-US" altLang="zh-CN" b="1" i="1">
                        <a:latin typeface="Cambria Math" panose="02040503050406030204" pitchFamily="18" charset="0"/>
                        <a:ea typeface="Cambria Math" panose="02040503050406030204" pitchFamily="18" charset="0"/>
                      </a:rPr>
                      <m:t>≠</m:t>
                    </m:r>
                  </m:oMath>
                </a14:m>
                <a:r>
                  <a:rPr lang="en-US" altLang="zh-CN" dirty="0"/>
                  <a:t> The conclusion is </a:t>
                </a:r>
                <a:r>
                  <a:rPr lang="en-US" altLang="zh-CN" dirty="0" smtClean="0"/>
                  <a:t>false</a:t>
                </a:r>
                <a:endParaRPr lang="en-US" altLang="zh-CN" dirty="0"/>
              </a:p>
              <a:p>
                <a:endParaRPr lang="en-US"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blipFill rotWithShape="0">
                <a:blip r:embed="rId2"/>
                <a:stretch>
                  <a:fillRect l="-1111" t="-812"/>
                </a:stretch>
              </a:blipFill>
            </p:spPr>
            <p:txBody>
              <a:bodyPr/>
              <a:lstStyle/>
              <a:p>
                <a:r>
                  <a:rPr lang="zh-CN" altLang="en-US">
                    <a:noFill/>
                  </a:rPr>
                  <a:t> </a:t>
                </a:r>
              </a:p>
            </p:txBody>
          </p:sp>
        </mc:Fallback>
      </mc:AlternateContent>
      <p:sp>
        <p:nvSpPr>
          <p:cNvPr id="3" name="Title 2"/>
          <p:cNvSpPr>
            <a:spLocks noGrp="1"/>
          </p:cNvSpPr>
          <p:nvPr>
            <p:ph type="title"/>
          </p:nvPr>
        </p:nvSpPr>
        <p:spPr/>
        <p:txBody>
          <a:bodyPr/>
          <a:lstStyle/>
          <a:p>
            <a:r>
              <a:rPr lang="en-US" dirty="0" smtClean="0"/>
              <a:t>Soundness</a:t>
            </a:r>
            <a:endParaRPr lang="en-US" dirty="0"/>
          </a:p>
        </p:txBody>
      </p:sp>
    </p:spTree>
    <p:extLst>
      <p:ext uri="{BB962C8B-B14F-4D97-AF65-F5344CB8AC3E}">
        <p14:creationId xmlns:p14="http://schemas.microsoft.com/office/powerpoint/2010/main" val="84521791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1800" smtClean="0"/>
              <a:t>Example 11 – </a:t>
            </a:r>
            <a:r>
              <a:rPr lang="en-US" altLang="en-US" sz="1800" i="1" smtClean="0"/>
              <a:t>A Valid Argument with a False Premise and a False Conclusion</a:t>
            </a:r>
          </a:p>
        </p:txBody>
      </p:sp>
      <p:sp>
        <p:nvSpPr>
          <p:cNvPr id="44035" name="Rectangle 3"/>
          <p:cNvSpPr>
            <a:spLocks noGrp="1" noChangeArrowheads="1"/>
          </p:cNvSpPr>
          <p:nvPr>
            <p:ph type="body" idx="1"/>
          </p:nvPr>
        </p:nvSpPr>
        <p:spPr/>
        <p:txBody>
          <a:bodyPr/>
          <a:lstStyle/>
          <a:p>
            <a:pPr marL="0" indent="0"/>
            <a:r>
              <a:rPr lang="en-US" altLang="en-US" dirty="0" smtClean="0"/>
              <a:t>The argument below is valid by modus ponens. But </a:t>
            </a:r>
            <a:r>
              <a:rPr lang="en-US" altLang="en-US" dirty="0" smtClean="0"/>
              <a:t>the first </a:t>
            </a:r>
            <a:r>
              <a:rPr lang="en-US" altLang="en-US" dirty="0" smtClean="0"/>
              <a:t>premise is false, and so is its conclusion.</a:t>
            </a:r>
          </a:p>
          <a:p>
            <a:pPr marL="0" indent="0"/>
            <a:endParaRPr lang="en-US" altLang="en-US" dirty="0" smtClean="0"/>
          </a:p>
          <a:p>
            <a:pPr marL="0" indent="0"/>
            <a:r>
              <a:rPr lang="en-US" altLang="en-US" dirty="0" smtClean="0"/>
              <a:t>	If John Lennon was a rock star, then John Lennon </a:t>
            </a:r>
            <a:br>
              <a:rPr lang="en-US" altLang="en-US" dirty="0" smtClean="0"/>
            </a:br>
            <a:r>
              <a:rPr lang="en-US" altLang="en-US" dirty="0" smtClean="0"/>
              <a:t>           had red hair.</a:t>
            </a:r>
          </a:p>
          <a:p>
            <a:pPr marL="0" indent="0"/>
            <a:r>
              <a:rPr lang="en-US" altLang="en-US" dirty="0" smtClean="0"/>
              <a:t>	John Lennon was a rock star.</a:t>
            </a:r>
          </a:p>
          <a:p>
            <a:pPr marL="0" indent="0"/>
            <a:r>
              <a:rPr lang="en-US" altLang="en-US" dirty="0" smtClean="0"/>
              <a:t>      </a:t>
            </a:r>
            <a:r>
              <a:rPr lang="en-US" b="1" dirty="0" smtClean="0">
                <a:solidFill>
                  <a:schemeClr val="tx1"/>
                </a:solidFill>
                <a:sym typeface="Symbol" panose="05050102010706020507" pitchFamily="18" charset="2"/>
              </a:rPr>
              <a:t> 	</a:t>
            </a:r>
            <a:r>
              <a:rPr lang="en-US" altLang="en-US" dirty="0" smtClean="0"/>
              <a:t>John Lennon had red hair.</a:t>
            </a:r>
            <a:endParaRPr lang="en-US" altLang="en-US" i="1"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z="1800" smtClean="0"/>
              <a:t>Example 12 – </a:t>
            </a:r>
            <a:r>
              <a:rPr lang="en-US" altLang="en-US" sz="1800" i="1" smtClean="0"/>
              <a:t>An Invalid Argument with True Premises and a True Conclusion</a:t>
            </a:r>
          </a:p>
        </p:txBody>
      </p:sp>
      <p:sp>
        <p:nvSpPr>
          <p:cNvPr id="45059" name="Rectangle 3"/>
          <p:cNvSpPr>
            <a:spLocks noGrp="1" noChangeArrowheads="1"/>
          </p:cNvSpPr>
          <p:nvPr>
            <p:ph type="body" idx="1"/>
          </p:nvPr>
        </p:nvSpPr>
        <p:spPr/>
        <p:txBody>
          <a:bodyPr/>
          <a:lstStyle/>
          <a:p>
            <a:pPr marL="0" indent="0"/>
            <a:r>
              <a:rPr lang="en-US" altLang="en-US" dirty="0" smtClean="0"/>
              <a:t>The argument below is invalid by the converse error, but it has a true conclusion.</a:t>
            </a:r>
          </a:p>
          <a:p>
            <a:pPr marL="0" indent="0"/>
            <a:endParaRPr lang="en-US" altLang="en-US" dirty="0" smtClean="0"/>
          </a:p>
          <a:p>
            <a:pPr marL="0" indent="0"/>
            <a:r>
              <a:rPr lang="en-US" altLang="en-US" dirty="0" smtClean="0"/>
              <a:t>	If New York is a big city, then New York has tall </a:t>
            </a:r>
            <a:br>
              <a:rPr lang="en-US" altLang="en-US" dirty="0" smtClean="0"/>
            </a:br>
            <a:r>
              <a:rPr lang="en-US" altLang="en-US" dirty="0" smtClean="0"/>
              <a:t>           buildings.</a:t>
            </a:r>
          </a:p>
          <a:p>
            <a:pPr marL="0" indent="0"/>
            <a:r>
              <a:rPr lang="en-US" altLang="en-US" dirty="0" smtClean="0"/>
              <a:t>	New York has tall buildings.</a:t>
            </a:r>
          </a:p>
          <a:p>
            <a:pPr marL="0" indent="0"/>
            <a:r>
              <a:rPr lang="en-US" altLang="en-US" dirty="0" smtClean="0"/>
              <a:t>      </a:t>
            </a:r>
            <a:r>
              <a:rPr lang="en-US" b="1" dirty="0" smtClean="0">
                <a:solidFill>
                  <a:schemeClr val="tx1"/>
                </a:solidFill>
                <a:sym typeface="Symbol" panose="05050102010706020507" pitchFamily="18" charset="2"/>
              </a:rPr>
              <a:t>	</a:t>
            </a:r>
            <a:r>
              <a:rPr lang="en-US" altLang="en-US" dirty="0" smtClean="0"/>
              <a:t>New York is a big city.</a:t>
            </a:r>
            <a:endParaRPr lang="en-US" altLang="en-US" i="1"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z="3900" smtClean="0"/>
              <a:t>Contradictions and Valid Arguments</a:t>
            </a:r>
          </a:p>
        </p:txBody>
      </p:sp>
      <p:sp>
        <p:nvSpPr>
          <p:cNvPr id="48131" name="Rectangle 3"/>
          <p:cNvSpPr>
            <a:spLocks noGrp="1" noChangeArrowheads="1"/>
          </p:cNvSpPr>
          <p:nvPr>
            <p:ph type="body" idx="1"/>
          </p:nvPr>
        </p:nvSpPr>
        <p:spPr/>
        <p:txBody>
          <a:bodyPr/>
          <a:lstStyle/>
          <a:p>
            <a:pPr marL="0" indent="0"/>
            <a:r>
              <a:rPr lang="en-US" altLang="en-US" smtClean="0"/>
              <a:t>The concept of logical contradiction can be used to make inferences through a technique of reasoning called the </a:t>
            </a:r>
            <a:r>
              <a:rPr lang="en-US" altLang="en-US" i="1" smtClean="0"/>
              <a:t>contradiction rule</a:t>
            </a:r>
            <a:r>
              <a:rPr lang="en-US" altLang="en-US" smtClean="0"/>
              <a:t>. Suppose </a:t>
            </a:r>
            <a:r>
              <a:rPr lang="en-US" altLang="en-US" i="1" smtClean="0"/>
              <a:t>p</a:t>
            </a:r>
            <a:r>
              <a:rPr lang="en-US" altLang="en-US" smtClean="0"/>
              <a:t> is some statement whose truth you wish to deduce.</a:t>
            </a:r>
            <a:endParaRPr lang="en-US" altLang="en-US" i="1" smtClean="0"/>
          </a:p>
        </p:txBody>
      </p:sp>
      <p:pic>
        <p:nvPicPr>
          <p:cNvPr id="4813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675" y="3200400"/>
            <a:ext cx="8248650"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Example 13 – </a:t>
            </a:r>
            <a:r>
              <a:rPr lang="en-US" altLang="en-US" i="1" smtClean="0"/>
              <a:t>Contradiction Rule</a:t>
            </a:r>
          </a:p>
        </p:txBody>
      </p:sp>
      <p:sp>
        <p:nvSpPr>
          <p:cNvPr id="32771" name="Rectangle 3"/>
          <p:cNvSpPr>
            <a:spLocks noGrp="1" noChangeArrowheads="1"/>
          </p:cNvSpPr>
          <p:nvPr>
            <p:ph type="body" idx="1"/>
          </p:nvPr>
        </p:nvSpPr>
        <p:spPr/>
        <p:txBody>
          <a:bodyPr/>
          <a:lstStyle/>
          <a:p>
            <a:pPr marL="0" indent="0"/>
            <a:r>
              <a:rPr lang="en-US" altLang="en-US" dirty="0" smtClean="0"/>
              <a:t>Show that the following argument form is valid:</a:t>
            </a:r>
          </a:p>
          <a:p>
            <a:pPr marL="0" indent="0"/>
            <a:endParaRPr lang="en-US" altLang="en-US" dirty="0" smtClean="0"/>
          </a:p>
          <a:p>
            <a:pPr marL="0" indent="0"/>
            <a:r>
              <a:rPr lang="en-US" altLang="en-US" dirty="0" smtClean="0"/>
              <a:t>		∼</a:t>
            </a:r>
            <a:r>
              <a:rPr lang="en-US" altLang="en-US" i="1" dirty="0" smtClean="0"/>
              <a:t>p</a:t>
            </a:r>
            <a:r>
              <a:rPr lang="en-US" altLang="en-US" dirty="0" smtClean="0"/>
              <a:t> → </a:t>
            </a:r>
            <a:r>
              <a:rPr lang="en-US" altLang="en-US" i="1" dirty="0" smtClean="0"/>
              <a:t>c</a:t>
            </a:r>
            <a:r>
              <a:rPr lang="en-US" altLang="en-US" dirty="0" smtClean="0"/>
              <a:t>, where </a:t>
            </a:r>
            <a:r>
              <a:rPr lang="en-US" altLang="en-US" i="1" dirty="0" smtClean="0"/>
              <a:t>c</a:t>
            </a:r>
            <a:r>
              <a:rPr lang="en-US" altLang="en-US" dirty="0" smtClean="0"/>
              <a:t> is a contradiction</a:t>
            </a:r>
          </a:p>
          <a:p>
            <a:pPr marL="0" indent="0"/>
            <a:r>
              <a:rPr lang="en-US" altLang="en-US" dirty="0" smtClean="0"/>
              <a:t>	       </a:t>
            </a:r>
            <a:r>
              <a:rPr lang="en-US" altLang="en-US" dirty="0" smtClean="0">
                <a:sym typeface="Symbol" panose="05050102010706020507" pitchFamily="18" charset="2"/>
              </a:rPr>
              <a:t></a:t>
            </a:r>
            <a:r>
              <a:rPr lang="en-US" altLang="en-US" dirty="0">
                <a:sym typeface="Symbol" panose="05050102010706020507" pitchFamily="18" charset="2"/>
              </a:rPr>
              <a:t>	</a:t>
            </a:r>
            <a:r>
              <a:rPr lang="en-US" altLang="en-US" i="1" dirty="0" smtClean="0"/>
              <a:t>p</a:t>
            </a:r>
          </a:p>
          <a:p>
            <a:pPr marL="0" indent="0"/>
            <a:endParaRPr lang="en-US" altLang="en-US" i="1" dirty="0" smtClean="0"/>
          </a:p>
          <a:p>
            <a:pPr marL="0" indent="0"/>
            <a:r>
              <a:rPr lang="en-US" altLang="en-US" dirty="0" smtClean="0">
                <a:solidFill>
                  <a:srgbClr val="00ADEE"/>
                </a:solidFill>
              </a:rPr>
              <a:t>Solution:</a:t>
            </a:r>
            <a:br>
              <a:rPr lang="en-US" altLang="en-US" dirty="0" smtClean="0">
                <a:solidFill>
                  <a:srgbClr val="00ADEE"/>
                </a:solidFill>
              </a:rPr>
            </a:br>
            <a:r>
              <a:rPr lang="en-US" altLang="en-US" dirty="0" smtClean="0"/>
              <a:t>Construct a truth table for the premise and the conclusion of this argument.</a:t>
            </a:r>
          </a:p>
        </p:txBody>
      </p:sp>
      <p:pic>
        <p:nvPicPr>
          <p:cNvPr id="4813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953000"/>
            <a:ext cx="7154863"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2771">
                                            <p:txEl>
                                              <p:pRg st="5" end="5"/>
                                            </p:txEl>
                                          </p:spTgt>
                                        </p:tgtEl>
                                        <p:attrNameLst>
                                          <p:attrName>style.visibility</p:attrName>
                                        </p:attrNameLst>
                                      </p:cBhvr>
                                      <p:to>
                                        <p:strVal val="visible"/>
                                      </p:to>
                                    </p:set>
                                    <p:animEffect transition="in" filter="fade">
                                      <p:cBhvr>
                                        <p:cTn id="7" dur="1000"/>
                                        <p:tgtEl>
                                          <p:spTgt spid="32771">
                                            <p:txEl>
                                              <p:pRg st="5" end="5"/>
                                            </p:txEl>
                                          </p:spTgt>
                                        </p:tgtEl>
                                      </p:cBhvr>
                                    </p:animEffect>
                                    <p:anim calcmode="lin" valueType="num">
                                      <p:cBhvr>
                                        <p:cTn id="8" dur="10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2771">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771">
                                            <p:txEl>
                                              <p:pRg st="5" end="5"/>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8134"/>
                                        </p:tgtEl>
                                        <p:attrNameLst>
                                          <p:attrName>style.visibility</p:attrName>
                                        </p:attrNameLst>
                                      </p:cBhvr>
                                      <p:to>
                                        <p:strVal val="visible"/>
                                      </p:to>
                                    </p:set>
                                    <p:animEffect transition="in" filter="fade">
                                      <p:cBhvr>
                                        <p:cTn id="13" dur="1000"/>
                                        <p:tgtEl>
                                          <p:spTgt spid="48134"/>
                                        </p:tgtEl>
                                      </p:cBhvr>
                                    </p:animEffect>
                                    <p:anim calcmode="lin" valueType="num">
                                      <p:cBhvr>
                                        <p:cTn id="14" dur="1000" fill="hold"/>
                                        <p:tgtEl>
                                          <p:spTgt spid="48134"/>
                                        </p:tgtEl>
                                        <p:attrNameLst>
                                          <p:attrName>ppt_x</p:attrName>
                                        </p:attrNameLst>
                                      </p:cBhvr>
                                      <p:tavLst>
                                        <p:tav tm="0">
                                          <p:val>
                                            <p:strVal val="#ppt_x"/>
                                          </p:val>
                                        </p:tav>
                                        <p:tav tm="100000">
                                          <p:val>
                                            <p:strVal val="#ppt_x"/>
                                          </p:val>
                                        </p:tav>
                                      </p:tavLst>
                                    </p:anim>
                                    <p:anim calcmode="lin" valueType="num">
                                      <p:cBhvr>
                                        <p:cTn id="15" dur="900" decel="100000" fill="hold"/>
                                        <p:tgtEl>
                                          <p:spTgt spid="4813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813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z="3900" smtClean="0"/>
              <a:t>Contradictions and Valid Arguments</a:t>
            </a:r>
          </a:p>
        </p:txBody>
      </p:sp>
      <p:sp>
        <p:nvSpPr>
          <p:cNvPr id="50179" name="Rectangle 3"/>
          <p:cNvSpPr>
            <a:spLocks noGrp="1" noChangeArrowheads="1"/>
          </p:cNvSpPr>
          <p:nvPr>
            <p:ph type="body" idx="1"/>
          </p:nvPr>
        </p:nvSpPr>
        <p:spPr/>
        <p:txBody>
          <a:bodyPr/>
          <a:lstStyle/>
          <a:p>
            <a:pPr marL="0" indent="0"/>
            <a:r>
              <a:rPr lang="en-US" altLang="en-US" smtClean="0"/>
              <a:t>The contradiction rule is the logical heart of the method of proof by contradiction. </a:t>
            </a:r>
          </a:p>
          <a:p>
            <a:pPr marL="0" indent="0"/>
            <a:endParaRPr lang="en-US" altLang="en-US" smtClean="0"/>
          </a:p>
          <a:p>
            <a:pPr marL="0" indent="0"/>
            <a:r>
              <a:rPr lang="en-US" altLang="en-US" smtClean="0"/>
              <a:t>A slight variation also provides the basis for solving many logical puzzles by eliminating contradictory answers: </a:t>
            </a:r>
            <a:r>
              <a:rPr lang="en-US" altLang="en-US" i="1" smtClean="0"/>
              <a:t>If an assumption leads to a contradiction, then that assumption must be false.</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
          <p:cNvSpPr>
            <a:spLocks noChangeArrowheads="1"/>
          </p:cNvSpPr>
          <p:nvPr/>
        </p:nvSpPr>
        <p:spPr bwMode="auto">
          <a:xfrm>
            <a:off x="838200" y="3276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a:solidFill>
                  <a:srgbClr val="00ADEE"/>
                </a:solidFill>
              </a:rPr>
              <a:t>Summary of Rules of Inference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Valid and Invalid Arguments</a:t>
            </a:r>
          </a:p>
        </p:txBody>
      </p:sp>
      <p:sp>
        <p:nvSpPr>
          <p:cNvPr id="7171" name="Rectangle 3"/>
          <p:cNvSpPr>
            <a:spLocks noGrp="1" noChangeArrowheads="1"/>
          </p:cNvSpPr>
          <p:nvPr>
            <p:ph type="body" idx="1"/>
          </p:nvPr>
        </p:nvSpPr>
        <p:spPr/>
        <p:txBody>
          <a:bodyPr/>
          <a:lstStyle/>
          <a:p>
            <a:pPr marL="0" indent="0" algn="ctr"/>
            <a:r>
              <a:rPr lang="en-US" altLang="en-US" b="1" dirty="0" smtClean="0"/>
              <a:t>Testing an Argument Form for Validity</a:t>
            </a:r>
            <a:endParaRPr lang="en-US" altLang="en-US" sz="2200" b="1" dirty="0" smtClean="0"/>
          </a:p>
          <a:p>
            <a:pPr marL="0" indent="0"/>
            <a:r>
              <a:rPr lang="en-US" altLang="en-US" b="1" dirty="0" smtClean="0"/>
              <a:t>1.</a:t>
            </a:r>
            <a:r>
              <a:rPr lang="en-US" altLang="en-US" dirty="0" smtClean="0"/>
              <a:t> Identify the premises and conclusion of the argument </a:t>
            </a:r>
            <a:br>
              <a:rPr lang="en-US" altLang="en-US" dirty="0" smtClean="0"/>
            </a:br>
            <a:r>
              <a:rPr lang="en-US" altLang="en-US" dirty="0" smtClean="0"/>
              <a:t>    form.</a:t>
            </a:r>
          </a:p>
          <a:p>
            <a:pPr marL="0" indent="0"/>
            <a:endParaRPr lang="en-US" altLang="en-US" sz="1200" dirty="0" smtClean="0"/>
          </a:p>
          <a:p>
            <a:pPr marL="0" indent="0"/>
            <a:r>
              <a:rPr lang="en-US" altLang="en-US" b="1" dirty="0" smtClean="0"/>
              <a:t>2.</a:t>
            </a:r>
            <a:r>
              <a:rPr lang="en-US" altLang="en-US" dirty="0" smtClean="0"/>
              <a:t> Construct a truth table showing the truth values of all the </a:t>
            </a:r>
            <a:br>
              <a:rPr lang="en-US" altLang="en-US" dirty="0" smtClean="0"/>
            </a:br>
            <a:r>
              <a:rPr lang="en-US" altLang="en-US" dirty="0" smtClean="0"/>
              <a:t>    premises and the conclusion.</a:t>
            </a:r>
          </a:p>
          <a:p>
            <a:pPr marL="0" indent="0"/>
            <a:endParaRPr lang="en-US" altLang="en-US" sz="1200" dirty="0" smtClean="0"/>
          </a:p>
          <a:p>
            <a:pPr marL="0" indent="0"/>
            <a:r>
              <a:rPr lang="en-US" altLang="en-US" b="1" dirty="0" smtClean="0"/>
              <a:t>3.</a:t>
            </a:r>
            <a:r>
              <a:rPr lang="en-US" altLang="en-US" dirty="0" smtClean="0"/>
              <a:t> A row of the truth table in which all the premises are true </a:t>
            </a:r>
            <a:br>
              <a:rPr lang="en-US" altLang="en-US" dirty="0" smtClean="0"/>
            </a:br>
            <a:r>
              <a:rPr lang="en-US" altLang="en-US" dirty="0" smtClean="0"/>
              <a:t>    is called a </a:t>
            </a:r>
            <a:r>
              <a:rPr lang="en-US" altLang="en-US" b="1" dirty="0" smtClean="0"/>
              <a:t>critical row.</a:t>
            </a:r>
            <a:r>
              <a:rPr lang="en-US" altLang="en-US" dirty="0" smtClean="0"/>
              <a:t> If there is a critical row in which </a:t>
            </a:r>
            <a:br>
              <a:rPr lang="en-US" altLang="en-US" dirty="0" smtClean="0"/>
            </a:br>
            <a:r>
              <a:rPr lang="en-US" altLang="en-US" dirty="0" smtClean="0"/>
              <a:t>    the conclusion is false, then it is possible for an </a:t>
            </a:r>
            <a:br>
              <a:rPr lang="en-US" altLang="en-US" dirty="0" smtClean="0"/>
            </a:br>
            <a:r>
              <a:rPr lang="en-US" altLang="en-US" dirty="0" smtClean="0"/>
              <a:t>    argument of the given form to have true premises and a </a:t>
            </a:r>
            <a:br>
              <a:rPr lang="en-US" altLang="en-US" dirty="0" smtClean="0"/>
            </a:br>
            <a:r>
              <a:rPr lang="en-US" altLang="en-US" dirty="0" smtClean="0"/>
              <a:t>    false conclusion, and so the argument form is invalid.</a:t>
            </a:r>
            <a:br>
              <a:rPr lang="en-US" altLang="en-US" dirty="0" smtClean="0"/>
            </a:br>
            <a:r>
              <a:rPr lang="en-US" altLang="en-US" dirty="0" smtClean="0"/>
              <a:t>    If the conclusion in </a:t>
            </a:r>
            <a:r>
              <a:rPr lang="en-US" altLang="en-US" i="1" dirty="0" smtClean="0"/>
              <a:t>every</a:t>
            </a:r>
            <a:r>
              <a:rPr lang="en-US" altLang="en-US" dirty="0" smtClean="0"/>
              <a:t> critical row is true, then the </a:t>
            </a:r>
            <a:br>
              <a:rPr lang="en-US" altLang="en-US" dirty="0" smtClean="0"/>
            </a:br>
            <a:r>
              <a:rPr lang="en-US" altLang="en-US" dirty="0" smtClean="0"/>
              <a:t>    argument form is valid.</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Summary of Rules of Inference</a:t>
            </a:r>
          </a:p>
        </p:txBody>
      </p:sp>
      <p:sp>
        <p:nvSpPr>
          <p:cNvPr id="52227" name="Rectangle 3"/>
          <p:cNvSpPr>
            <a:spLocks noGrp="1" noChangeArrowheads="1"/>
          </p:cNvSpPr>
          <p:nvPr>
            <p:ph type="body" idx="1"/>
          </p:nvPr>
        </p:nvSpPr>
        <p:spPr/>
        <p:txBody>
          <a:bodyPr/>
          <a:lstStyle/>
          <a:p>
            <a:pPr marL="0" indent="0"/>
            <a:r>
              <a:rPr lang="en-US" altLang="en-US" dirty="0" smtClean="0"/>
              <a:t>Table 2.3.1 summarizes some of the most important rules of inference.</a:t>
            </a:r>
            <a:endParaRPr lang="en-US" altLang="en-US" i="1" dirty="0" smtClean="0"/>
          </a:p>
        </p:txBody>
      </p:sp>
      <p:pic>
        <p:nvPicPr>
          <p:cNvPr id="5222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913" y="2438400"/>
            <a:ext cx="7888287"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 Box 7"/>
          <p:cNvSpPr txBox="1">
            <a:spLocks noChangeArrowheads="1"/>
          </p:cNvSpPr>
          <p:nvPr/>
        </p:nvSpPr>
        <p:spPr bwMode="auto">
          <a:xfrm>
            <a:off x="3810000" y="6324600"/>
            <a:ext cx="13938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t>Table 2.3.1</a:t>
            </a:r>
          </a:p>
        </p:txBody>
      </p:sp>
      <p:sp>
        <p:nvSpPr>
          <p:cNvPr id="52230" name="Text Box 8"/>
          <p:cNvSpPr txBox="1">
            <a:spLocks noChangeArrowheads="1"/>
          </p:cNvSpPr>
          <p:nvPr/>
        </p:nvSpPr>
        <p:spPr bwMode="auto">
          <a:xfrm>
            <a:off x="3581400" y="6019800"/>
            <a:ext cx="1981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Valid Argument Forms</a:t>
            </a:r>
          </a:p>
        </p:txBody>
      </p:sp>
      <p:sp>
        <p:nvSpPr>
          <p:cNvPr id="2" name="TextBox 1"/>
          <p:cNvSpPr txBox="1"/>
          <p:nvPr/>
        </p:nvSpPr>
        <p:spPr>
          <a:xfrm>
            <a:off x="2251923" y="2960441"/>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8" name="TextBox 7"/>
          <p:cNvSpPr txBox="1"/>
          <p:nvPr/>
        </p:nvSpPr>
        <p:spPr>
          <a:xfrm>
            <a:off x="2251923" y="3738412"/>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9" name="TextBox 8"/>
          <p:cNvSpPr txBox="1"/>
          <p:nvPr/>
        </p:nvSpPr>
        <p:spPr>
          <a:xfrm>
            <a:off x="2251923" y="4285142"/>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10" name="TextBox 9"/>
          <p:cNvSpPr txBox="1"/>
          <p:nvPr/>
        </p:nvSpPr>
        <p:spPr>
          <a:xfrm>
            <a:off x="3471193" y="4285142"/>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11" name="TextBox 10"/>
          <p:cNvSpPr txBox="1"/>
          <p:nvPr/>
        </p:nvSpPr>
        <p:spPr>
          <a:xfrm>
            <a:off x="2251923" y="4812354"/>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12" name="TextBox 11"/>
          <p:cNvSpPr txBox="1"/>
          <p:nvPr/>
        </p:nvSpPr>
        <p:spPr>
          <a:xfrm>
            <a:off x="3471193" y="4808843"/>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13" name="TextBox 12"/>
          <p:cNvSpPr txBox="1"/>
          <p:nvPr/>
        </p:nvSpPr>
        <p:spPr>
          <a:xfrm>
            <a:off x="2251923" y="5598611"/>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14" name="TextBox 13"/>
          <p:cNvSpPr txBox="1"/>
          <p:nvPr/>
        </p:nvSpPr>
        <p:spPr>
          <a:xfrm>
            <a:off x="6248400" y="2960441"/>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15" name="TextBox 14"/>
          <p:cNvSpPr txBox="1"/>
          <p:nvPr/>
        </p:nvSpPr>
        <p:spPr>
          <a:xfrm>
            <a:off x="7543800" y="2956213"/>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16" name="TextBox 15"/>
          <p:cNvSpPr txBox="1"/>
          <p:nvPr/>
        </p:nvSpPr>
        <p:spPr>
          <a:xfrm>
            <a:off x="6248400" y="3740188"/>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17" name="TextBox 16"/>
          <p:cNvSpPr txBox="1"/>
          <p:nvPr/>
        </p:nvSpPr>
        <p:spPr>
          <a:xfrm>
            <a:off x="6254580" y="4800600"/>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
        <p:nvSpPr>
          <p:cNvPr id="18" name="TextBox 17"/>
          <p:cNvSpPr txBox="1"/>
          <p:nvPr/>
        </p:nvSpPr>
        <p:spPr>
          <a:xfrm>
            <a:off x="6248400" y="5349276"/>
            <a:ext cx="306494" cy="261610"/>
          </a:xfrm>
          <a:prstGeom prst="rect">
            <a:avLst/>
          </a:prstGeom>
          <a:solidFill>
            <a:schemeClr val="bg1"/>
          </a:solidFill>
        </p:spPr>
        <p:txBody>
          <a:bodyPr wrap="none" rtlCol="0">
            <a:spAutoFit/>
          </a:bodyPr>
          <a:lstStyle/>
          <a:p>
            <a:r>
              <a:rPr lang="en-US" sz="1050" b="1" dirty="0" smtClean="0">
                <a:sym typeface="Symbol" panose="05050102010706020507" pitchFamily="18" charset="2"/>
              </a:rPr>
              <a:t></a:t>
            </a:r>
            <a:endParaRPr lang="en-US" sz="1200"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3000" smtClean="0"/>
              <a:t>Example 1 – </a:t>
            </a:r>
            <a:r>
              <a:rPr lang="en-US" altLang="en-US" sz="3000" i="1" smtClean="0"/>
              <a:t>Determining Validity or Invalidity</a:t>
            </a:r>
          </a:p>
        </p:txBody>
      </p:sp>
      <p:sp>
        <p:nvSpPr>
          <p:cNvPr id="11267" name="Rectangle 3"/>
          <p:cNvSpPr>
            <a:spLocks noGrp="1" noChangeArrowheads="1"/>
          </p:cNvSpPr>
          <p:nvPr>
            <p:ph type="body" idx="1"/>
          </p:nvPr>
        </p:nvSpPr>
        <p:spPr/>
        <p:txBody>
          <a:bodyPr/>
          <a:lstStyle/>
          <a:p>
            <a:pPr marL="0" indent="0" eaLnBrk="1" hangingPunct="1">
              <a:tabLst>
                <a:tab pos="457200" algn="l"/>
                <a:tab pos="1371600" algn="l"/>
                <a:tab pos="1547813" algn="l"/>
              </a:tabLst>
            </a:pPr>
            <a:r>
              <a:rPr lang="en-US" altLang="en-US" dirty="0" smtClean="0"/>
              <a:t>Is this a valid argument form?</a:t>
            </a:r>
          </a:p>
          <a:p>
            <a:pPr marL="0" indent="0" eaLnBrk="1" hangingPunct="1">
              <a:tabLst>
                <a:tab pos="457200" algn="l"/>
                <a:tab pos="1371600" algn="l"/>
                <a:tab pos="1547813" algn="l"/>
              </a:tabLst>
            </a:pPr>
            <a:endParaRPr lang="en-US" altLang="en-US" i="1" dirty="0"/>
          </a:p>
          <a:p>
            <a:pPr marL="0" indent="0" eaLnBrk="1" hangingPunct="1">
              <a:tabLst>
                <a:tab pos="457200" algn="l"/>
                <a:tab pos="1371600" algn="l"/>
                <a:tab pos="1547813" algn="l"/>
              </a:tabLst>
            </a:pPr>
            <a:r>
              <a:rPr lang="en-US" altLang="en-US" i="1" dirty="0" smtClean="0"/>
              <a:t>				</a:t>
            </a:r>
            <a:r>
              <a:rPr lang="en-US" altLang="en-US" i="1" dirty="0"/>
              <a:t>	</a:t>
            </a:r>
            <a:r>
              <a:rPr lang="en-US" altLang="en-US" i="1" dirty="0" smtClean="0"/>
              <a:t>p </a:t>
            </a:r>
            <a:r>
              <a:rPr lang="en-US" altLang="en-US" dirty="0" smtClean="0"/>
              <a:t>→ </a:t>
            </a:r>
            <a:r>
              <a:rPr lang="en-US" altLang="en-US" i="1" dirty="0" smtClean="0"/>
              <a:t>q</a:t>
            </a:r>
            <a:r>
              <a:rPr lang="en-US" altLang="en-US" dirty="0" smtClean="0"/>
              <a:t> ∨ ∼</a:t>
            </a:r>
            <a:r>
              <a:rPr lang="en-US" altLang="en-US" i="1" dirty="0" smtClean="0"/>
              <a:t>r</a:t>
            </a:r>
          </a:p>
          <a:p>
            <a:pPr marL="0" indent="0" eaLnBrk="1" hangingPunct="1">
              <a:tabLst>
                <a:tab pos="457200" algn="l"/>
                <a:tab pos="1371600" algn="l"/>
                <a:tab pos="1547813" algn="l"/>
              </a:tabLst>
            </a:pPr>
            <a:r>
              <a:rPr lang="en-US" altLang="en-US" i="1" dirty="0" smtClean="0"/>
              <a:t>				</a:t>
            </a:r>
            <a:r>
              <a:rPr lang="en-US" altLang="en-US" i="1" dirty="0"/>
              <a:t>	</a:t>
            </a:r>
            <a:r>
              <a:rPr lang="en-US" altLang="en-US" i="1" dirty="0" smtClean="0"/>
              <a:t>q</a:t>
            </a:r>
            <a:r>
              <a:rPr lang="en-US" altLang="en-US" dirty="0" smtClean="0"/>
              <a:t> → </a:t>
            </a:r>
            <a:r>
              <a:rPr lang="en-US" altLang="en-US" i="1" dirty="0" smtClean="0"/>
              <a:t>p</a:t>
            </a:r>
            <a:r>
              <a:rPr lang="en-US" altLang="en-US" dirty="0" smtClean="0"/>
              <a:t> ∧ </a:t>
            </a:r>
            <a:r>
              <a:rPr lang="en-US" altLang="en-US" i="1" dirty="0" smtClean="0"/>
              <a:t>r</a:t>
            </a:r>
          </a:p>
          <a:p>
            <a:pPr marL="0" indent="0" eaLnBrk="1" hangingPunct="1">
              <a:tabLst>
                <a:tab pos="457200" algn="l"/>
                <a:tab pos="1371600" algn="l"/>
                <a:tab pos="1547813" algn="l"/>
              </a:tabLst>
            </a:pPr>
            <a:r>
              <a:rPr lang="en-US" altLang="en-US" dirty="0" smtClean="0"/>
              <a:t>				       </a:t>
            </a:r>
            <a:r>
              <a:rPr lang="en-US" altLang="en-US" b="1" dirty="0" smtClean="0">
                <a:sym typeface="Symbol" panose="05050102010706020507" pitchFamily="18" charset="2"/>
              </a:rPr>
              <a:t>	</a:t>
            </a:r>
            <a:r>
              <a:rPr lang="en-US" altLang="en-US" i="1" dirty="0" smtClean="0"/>
              <a:t>p </a:t>
            </a:r>
            <a:r>
              <a:rPr lang="en-US" altLang="en-US" dirty="0" smtClean="0"/>
              <a:t>→ </a:t>
            </a:r>
            <a:r>
              <a:rPr lang="en-US" altLang="en-US" i="1" dirty="0" smtClean="0"/>
              <a:t>r</a:t>
            </a:r>
          </a:p>
          <a:p>
            <a:pPr marL="0" indent="0" eaLnBrk="1" hangingPunct="1">
              <a:tabLst>
                <a:tab pos="457200" algn="l"/>
                <a:tab pos="1371600" algn="l"/>
                <a:tab pos="1547813" algn="l"/>
              </a:tabLst>
            </a:pPr>
            <a:endParaRPr lang="en-US" altLang="en-US" i="1"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Example 1 – </a:t>
            </a:r>
            <a:r>
              <a:rPr lang="en-US" altLang="en-US" i="1" smtClean="0"/>
              <a:t>Solution</a:t>
            </a:r>
          </a:p>
        </p:txBody>
      </p:sp>
      <p:sp>
        <p:nvSpPr>
          <p:cNvPr id="10243"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pic>
        <p:nvPicPr>
          <p:cNvPr id="10244" name="Picture 10" descr="C:\Documents and Settings\kchiplunkar\Desktop\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828261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457200" y="3962400"/>
            <a:ext cx="82296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a:lstStyle>
          <a:p>
            <a:pPr marL="0" indent="0" eaLnBrk="1" hangingPunct="1">
              <a:tabLst>
                <a:tab pos="457200" algn="l"/>
                <a:tab pos="1371600" algn="l"/>
                <a:tab pos="1547813" algn="l"/>
              </a:tabLst>
            </a:pPr>
            <a:endParaRPr lang="en-US" altLang="en-US" i="1" kern="0" dirty="0" smtClean="0"/>
          </a:p>
          <a:p>
            <a:pPr marL="0" indent="0" eaLnBrk="1" hangingPunct="1">
              <a:tabLst>
                <a:tab pos="457200" algn="l"/>
                <a:tab pos="1371600" algn="l"/>
                <a:tab pos="1547813" algn="l"/>
              </a:tabLst>
            </a:pPr>
            <a:r>
              <a:rPr lang="en-US" altLang="en-US" kern="0" dirty="0" smtClean="0">
                <a:solidFill>
                  <a:srgbClr val="00ADEE"/>
                </a:solidFill>
              </a:rPr>
              <a:t>Solution:</a:t>
            </a:r>
          </a:p>
          <a:p>
            <a:pPr marL="0" indent="0" eaLnBrk="1" hangingPunct="1">
              <a:tabLst>
                <a:tab pos="457200" algn="l"/>
                <a:tab pos="1371600" algn="l"/>
                <a:tab pos="1547813" algn="l"/>
              </a:tabLst>
            </a:pPr>
            <a:r>
              <a:rPr lang="en-US" altLang="en-US" kern="0" dirty="0" smtClean="0"/>
              <a:t>The truth table shows that even though there are several situations in which the premises and the conclusion are all true (rows 1, 7, and 8), there is one situation (row 4) where the premises are true and the conclusion is false.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anim calcmode="lin" valueType="num">
                                      <p:cBhvr>
                                        <p:cTn id="1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Modus Ponens and Modus Tollens</a:t>
            </a:r>
          </a:p>
        </p:txBody>
      </p:sp>
      <p:sp>
        <p:nvSpPr>
          <p:cNvPr id="12291" name="Rectangle 3"/>
          <p:cNvSpPr>
            <a:spLocks noGrp="1" noChangeArrowheads="1"/>
          </p:cNvSpPr>
          <p:nvPr>
            <p:ph type="body" idx="1"/>
          </p:nvPr>
        </p:nvSpPr>
        <p:spPr/>
        <p:txBody>
          <a:bodyPr/>
          <a:lstStyle/>
          <a:p>
            <a:pPr marL="0" indent="0"/>
            <a:endParaRPr lang="en-US" altLang="en-US" dirty="0" smtClean="0"/>
          </a:p>
          <a:p>
            <a:pPr marL="0" indent="0"/>
            <a:r>
              <a:rPr lang="en-US" altLang="en-US" dirty="0" smtClean="0"/>
              <a:t>The most argument form in logic is called </a:t>
            </a:r>
            <a:r>
              <a:rPr lang="en-US" altLang="en-US" b="1" dirty="0" smtClean="0"/>
              <a:t>modus ponens.</a:t>
            </a:r>
            <a:r>
              <a:rPr lang="en-US" altLang="en-US" dirty="0" smtClean="0"/>
              <a:t> It has the following form:</a:t>
            </a:r>
          </a:p>
          <a:p>
            <a:pPr marL="0" indent="0"/>
            <a:r>
              <a:rPr lang="en-US" altLang="en-US" dirty="0" smtClean="0"/>
              <a:t>		</a:t>
            </a:r>
          </a:p>
          <a:p>
            <a:pPr marL="0" indent="0"/>
            <a:r>
              <a:rPr lang="en-US" altLang="en-US" dirty="0" smtClean="0"/>
              <a:t>	</a:t>
            </a:r>
            <a:r>
              <a:rPr lang="en-US" altLang="en-US" dirty="0"/>
              <a:t>	</a:t>
            </a:r>
            <a:r>
              <a:rPr lang="en-US" altLang="en-US" dirty="0" smtClean="0"/>
              <a:t>If </a:t>
            </a:r>
            <a:r>
              <a:rPr lang="en-US" altLang="en-US" i="1" dirty="0" smtClean="0"/>
              <a:t>p</a:t>
            </a:r>
            <a:r>
              <a:rPr lang="en-US" altLang="en-US" dirty="0" smtClean="0"/>
              <a:t> then </a:t>
            </a:r>
            <a:r>
              <a:rPr lang="en-US" altLang="en-US" i="1" dirty="0" smtClean="0"/>
              <a:t>q</a:t>
            </a:r>
            <a:r>
              <a:rPr lang="en-US" altLang="en-US" dirty="0" smtClean="0"/>
              <a:t>.</a:t>
            </a:r>
          </a:p>
          <a:p>
            <a:pPr marL="0" indent="0"/>
            <a:r>
              <a:rPr lang="en-US" altLang="en-US" dirty="0" smtClean="0"/>
              <a:t>		</a:t>
            </a:r>
            <a:r>
              <a:rPr lang="en-US" altLang="en-US" i="1" dirty="0" smtClean="0"/>
              <a:t>p</a:t>
            </a:r>
          </a:p>
          <a:p>
            <a:pPr marL="0" indent="0"/>
            <a:r>
              <a:rPr lang="en-US" altLang="en-US" dirty="0" smtClean="0"/>
              <a:t>	       </a:t>
            </a:r>
            <a:r>
              <a:rPr lang="en-US" altLang="en-US" b="1" dirty="0" smtClean="0">
                <a:sym typeface="Symbol" panose="05050102010706020507" pitchFamily="18" charset="2"/>
              </a:rPr>
              <a:t>	</a:t>
            </a:r>
            <a:r>
              <a:rPr lang="en-US" altLang="en-US" i="1" dirty="0" smtClean="0"/>
              <a:t>q</a:t>
            </a:r>
          </a:p>
        </p:txBody>
      </p:sp>
    </p:spTree>
    <p:extLst>
      <p:ext uri="{BB962C8B-B14F-4D97-AF65-F5344CB8AC3E}">
        <p14:creationId xmlns:p14="http://schemas.microsoft.com/office/powerpoint/2010/main" val="31686730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Modus Ponens and Modus Tollens</a:t>
            </a:r>
          </a:p>
        </p:txBody>
      </p:sp>
      <p:sp>
        <p:nvSpPr>
          <p:cNvPr id="12291" name="Rectangle 3"/>
          <p:cNvSpPr>
            <a:spLocks noGrp="1" noChangeArrowheads="1"/>
          </p:cNvSpPr>
          <p:nvPr>
            <p:ph type="body" idx="1"/>
          </p:nvPr>
        </p:nvSpPr>
        <p:spPr/>
        <p:txBody>
          <a:bodyPr/>
          <a:lstStyle/>
          <a:p>
            <a:pPr marL="0" indent="0"/>
            <a:r>
              <a:rPr lang="en-US" altLang="en-US" dirty="0" smtClean="0"/>
              <a:t>An argument form consisting of two premises and a conclusion is called a </a:t>
            </a:r>
            <a:r>
              <a:rPr lang="en-US" altLang="en-US" b="1" dirty="0" smtClean="0"/>
              <a:t>syllogism.</a:t>
            </a:r>
            <a:r>
              <a:rPr lang="en-US" altLang="en-US" dirty="0" smtClean="0"/>
              <a:t> The first and second premises are called the </a:t>
            </a:r>
            <a:r>
              <a:rPr lang="en-US" altLang="en-US" b="1" dirty="0" smtClean="0"/>
              <a:t>major premise</a:t>
            </a:r>
            <a:r>
              <a:rPr lang="en-US" altLang="en-US" dirty="0" smtClean="0"/>
              <a:t> and </a:t>
            </a:r>
            <a:r>
              <a:rPr lang="en-US" altLang="en-US" b="1" dirty="0" smtClean="0"/>
              <a:t>minor premise</a:t>
            </a:r>
            <a:r>
              <a:rPr lang="en-US" altLang="en-US" dirty="0" smtClean="0"/>
              <a:t>, respectively.</a:t>
            </a:r>
          </a:p>
          <a:p>
            <a:pPr marL="0" indent="0"/>
            <a:endParaRPr lang="en-US" altLang="en-US" dirty="0" smtClean="0"/>
          </a:p>
          <a:p>
            <a:pPr marL="0" indent="0"/>
            <a:r>
              <a:rPr lang="en-US" altLang="en-US" dirty="0" smtClean="0"/>
              <a:t>The most famous form of syllogism in logic is called </a:t>
            </a:r>
            <a:r>
              <a:rPr lang="en-US" altLang="en-US" b="1" dirty="0" smtClean="0"/>
              <a:t>modus ponens.</a:t>
            </a:r>
            <a:r>
              <a:rPr lang="en-US" altLang="en-US" dirty="0" smtClean="0"/>
              <a:t> It has the following form:</a:t>
            </a:r>
          </a:p>
          <a:p>
            <a:pPr marL="0" indent="0"/>
            <a:r>
              <a:rPr lang="en-US" altLang="en-US" dirty="0" smtClean="0"/>
              <a:t>		</a:t>
            </a:r>
          </a:p>
          <a:p>
            <a:pPr marL="0" indent="0"/>
            <a:r>
              <a:rPr lang="en-US" altLang="en-US" dirty="0" smtClean="0"/>
              <a:t>	</a:t>
            </a:r>
            <a:r>
              <a:rPr lang="en-US" altLang="en-US" dirty="0"/>
              <a:t>	</a:t>
            </a:r>
            <a:r>
              <a:rPr lang="en-US" altLang="en-US" dirty="0" smtClean="0"/>
              <a:t>If </a:t>
            </a:r>
            <a:r>
              <a:rPr lang="en-US" altLang="en-US" i="1" dirty="0" smtClean="0"/>
              <a:t>p</a:t>
            </a:r>
            <a:r>
              <a:rPr lang="en-US" altLang="en-US" dirty="0" smtClean="0"/>
              <a:t> then </a:t>
            </a:r>
            <a:r>
              <a:rPr lang="en-US" altLang="en-US" i="1" dirty="0" smtClean="0"/>
              <a:t>q</a:t>
            </a:r>
            <a:r>
              <a:rPr lang="en-US" altLang="en-US" dirty="0" smtClean="0"/>
              <a:t>.</a:t>
            </a:r>
          </a:p>
          <a:p>
            <a:pPr marL="0" indent="0"/>
            <a:r>
              <a:rPr lang="en-US" altLang="en-US" dirty="0" smtClean="0"/>
              <a:t>		</a:t>
            </a:r>
            <a:r>
              <a:rPr lang="en-US" altLang="en-US" i="1" dirty="0" smtClean="0"/>
              <a:t>p</a:t>
            </a:r>
          </a:p>
          <a:p>
            <a:pPr marL="0" indent="0"/>
            <a:r>
              <a:rPr lang="en-US" altLang="en-US" dirty="0" smtClean="0"/>
              <a:t>	       </a:t>
            </a:r>
            <a:r>
              <a:rPr lang="en-US" altLang="en-US" b="1" dirty="0" smtClean="0">
                <a:sym typeface="Symbol" panose="05050102010706020507" pitchFamily="18" charset="2"/>
              </a:rPr>
              <a:t>	</a:t>
            </a:r>
            <a:r>
              <a:rPr lang="en-US" altLang="en-US" i="1" dirty="0" smtClean="0"/>
              <a:t>q</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Modus Ponens and Modus Tollens</a:t>
            </a:r>
          </a:p>
        </p:txBody>
      </p:sp>
      <p:sp>
        <p:nvSpPr>
          <p:cNvPr id="13315" name="Rectangle 3"/>
          <p:cNvSpPr>
            <a:spLocks noGrp="1" noChangeArrowheads="1"/>
          </p:cNvSpPr>
          <p:nvPr>
            <p:ph type="body" idx="1"/>
          </p:nvPr>
        </p:nvSpPr>
        <p:spPr/>
        <p:txBody>
          <a:bodyPr/>
          <a:lstStyle/>
          <a:p>
            <a:pPr marL="0" indent="0"/>
            <a:r>
              <a:rPr lang="en-US" altLang="en-US" smtClean="0"/>
              <a:t>It is instructive to prove that modus ponens is a valid form of argument, if for no other reason than to confirm the agreement between the formal definition of validity and the intuitive concept. </a:t>
            </a:r>
          </a:p>
          <a:p>
            <a:pPr marL="0" indent="0"/>
            <a:endParaRPr lang="en-US" altLang="en-US" smtClean="0"/>
          </a:p>
          <a:p>
            <a:pPr marL="0" indent="0"/>
            <a:r>
              <a:rPr lang="en-US" altLang="en-US" smtClean="0"/>
              <a:t>To do so, we construct a truth table for the premises and conclusion.</a:t>
            </a:r>
            <a:endParaRPr lang="en-US" altLang="en-US" i="1" smtClean="0"/>
          </a:p>
        </p:txBody>
      </p:sp>
      <p:pic>
        <p:nvPicPr>
          <p:cNvPr id="1331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3275" y="4397375"/>
            <a:ext cx="5318125"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McKBAlgP8</Template>
  <TotalTime>2184</TotalTime>
  <Words>1408</Words>
  <Application>Microsoft Office PowerPoint</Application>
  <PresentationFormat>全屏显示(4:3)</PresentationFormat>
  <Paragraphs>305</Paragraphs>
  <Slides>40</Slides>
  <Notes>0</Notes>
  <HiddenSlides>8</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40</vt:i4>
      </vt:variant>
    </vt:vector>
  </HeadingPairs>
  <TitlesOfParts>
    <vt:vector size="44" baseType="lpstr">
      <vt:lpstr>Arial</vt:lpstr>
      <vt:lpstr>Cambria Math</vt:lpstr>
      <vt:lpstr>Symbol</vt:lpstr>
      <vt:lpstr>McKBAlgP8</vt:lpstr>
      <vt:lpstr>Valid and Invalid Arguments</vt:lpstr>
      <vt:lpstr>Valid and Invalid Arguments</vt:lpstr>
      <vt:lpstr>Valid and Invalid Arguments</vt:lpstr>
      <vt:lpstr>Valid and Invalid Arguments</vt:lpstr>
      <vt:lpstr>Example 1 – Determining Validity or Invalidity</vt:lpstr>
      <vt:lpstr>Example 1 – Solution</vt:lpstr>
      <vt:lpstr>Modus Ponens and Modus Tollens</vt:lpstr>
      <vt:lpstr>Modus Ponens and Modus Tollens</vt:lpstr>
      <vt:lpstr>Modus Ponens and Modus Tollens</vt:lpstr>
      <vt:lpstr>Modus Ponens and Modus Tollens</vt:lpstr>
      <vt:lpstr>Example 2 – Recognizing Modus Ponens and Modus Tollens</vt:lpstr>
      <vt:lpstr>Example 2 – Solution</vt:lpstr>
      <vt:lpstr>Additional Valid Argument Forms: Rules of Inference</vt:lpstr>
      <vt:lpstr>Example 3 – Generalization</vt:lpstr>
      <vt:lpstr>Example 3 – Generalization</vt:lpstr>
      <vt:lpstr>Example 4 – Specialization</vt:lpstr>
      <vt:lpstr>Example 4 – Specialization</vt:lpstr>
      <vt:lpstr>Example 5 – Elimination</vt:lpstr>
      <vt:lpstr>Example 5 – Elimination</vt:lpstr>
      <vt:lpstr>Example 6 – Transitivity</vt:lpstr>
      <vt:lpstr>Example 6 – Transitivity</vt:lpstr>
      <vt:lpstr>Example 7 – Proof by Division into Cases</vt:lpstr>
      <vt:lpstr>Example 7 – Proof by Division into Cases</vt:lpstr>
      <vt:lpstr>Example 8 – Application: A More Complex Deduction</vt:lpstr>
      <vt:lpstr>Example 8 – Application: A More Complex Deduction</vt:lpstr>
      <vt:lpstr>Example 8 – Solution</vt:lpstr>
      <vt:lpstr>Example 8 – Solution</vt:lpstr>
      <vt:lpstr>Fallacies</vt:lpstr>
      <vt:lpstr>Example 9 – Converse Error</vt:lpstr>
      <vt:lpstr>Example 9 – Solution</vt:lpstr>
      <vt:lpstr>Example 10 – Inverse Error</vt:lpstr>
      <vt:lpstr>Example 10 – Inverse Error</vt:lpstr>
      <vt:lpstr>Soundness</vt:lpstr>
      <vt:lpstr>Example 11 – A Valid Argument with a False Premise and a False Conclusion</vt:lpstr>
      <vt:lpstr>Example 12 – An Invalid Argument with True Premises and a True Conclusion</vt:lpstr>
      <vt:lpstr>Contradictions and Valid Arguments</vt:lpstr>
      <vt:lpstr>Example 13 – Contradiction Rule</vt:lpstr>
      <vt:lpstr>Contradictions and Valid Arguments</vt:lpstr>
      <vt:lpstr>PowerPoint 演示文稿</vt:lpstr>
      <vt:lpstr>Summary of Rules of Inference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Kecheng Yang</cp:lastModifiedBy>
  <cp:revision>607</cp:revision>
  <dcterms:created xsi:type="dcterms:W3CDTF">2010-10-18T10:39:55Z</dcterms:created>
  <dcterms:modified xsi:type="dcterms:W3CDTF">2017-05-22T14:27:45Z</dcterms:modified>
</cp:coreProperties>
</file>