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301" r:id="rId2"/>
    <p:sldId id="303" r:id="rId3"/>
    <p:sldId id="304" r:id="rId4"/>
    <p:sldId id="305" r:id="rId5"/>
    <p:sldId id="302" r:id="rId6"/>
    <p:sldId id="338" r:id="rId7"/>
    <p:sldId id="340" r:id="rId8"/>
    <p:sldId id="307" r:id="rId9"/>
    <p:sldId id="308" r:id="rId10"/>
    <p:sldId id="341" r:id="rId11"/>
    <p:sldId id="306" r:id="rId12"/>
    <p:sldId id="296" r:id="rId13"/>
    <p:sldId id="311" r:id="rId14"/>
    <p:sldId id="342" r:id="rId15"/>
    <p:sldId id="313" r:id="rId16"/>
    <p:sldId id="316" r:id="rId17"/>
    <p:sldId id="317" r:id="rId18"/>
    <p:sldId id="319" r:id="rId19"/>
    <p:sldId id="321" r:id="rId20"/>
    <p:sldId id="323" r:id="rId21"/>
    <p:sldId id="324" r:id="rId22"/>
    <p:sldId id="326" r:id="rId23"/>
    <p:sldId id="328" r:id="rId24"/>
    <p:sldId id="329" r:id="rId25"/>
    <p:sldId id="330" r:id="rId26"/>
    <p:sldId id="331" r:id="rId27"/>
    <p:sldId id="332" r:id="rId28"/>
    <p:sldId id="333" r:id="rId29"/>
    <p:sldId id="335" r:id="rId30"/>
    <p:sldId id="336" r:id="rId31"/>
    <p:sldId id="337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2B"/>
    <a:srgbClr val="00ADEE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9139" autoAdjust="0"/>
  </p:normalViewPr>
  <p:slideViewPr>
    <p:cSldViewPr>
      <p:cViewPr varScale="1">
        <p:scale>
          <a:sx n="79" d="100"/>
          <a:sy n="79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115F5E7-B792-4EE8-96CC-429A59257A64}" type="datetimeFigureOut">
              <a:rPr lang="en-US"/>
              <a:pPr>
                <a:defRPr/>
              </a:pPr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DF225E-4DD0-49AB-88E2-1A085DE97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27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3420CD-9B00-47A9-839F-825D8B5A8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65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8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74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88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812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4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29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13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59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533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8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40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19CE8467-F6FC-4A89-8D2E-C9627BE967D6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Statements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Let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be statements. A sentence of the form             “If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then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” is denoted symbolically by “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”;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is called the </a:t>
            </a:r>
            <a:r>
              <a:rPr lang="en-US" altLang="en-US" i="1" dirty="0" smtClean="0"/>
              <a:t>hypothesis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is called the </a:t>
            </a:r>
            <a:r>
              <a:rPr lang="en-US" altLang="en-US" i="1" dirty="0" smtClean="0"/>
              <a:t>conclusion</a:t>
            </a:r>
            <a:r>
              <a:rPr lang="en-US" altLang="en-US" dirty="0" smtClean="0"/>
              <a:t>. For instance,</a:t>
            </a:r>
            <a:br>
              <a:rPr lang="en-US" altLang="en-US" dirty="0" smtClean="0"/>
            </a:br>
            <a:r>
              <a:rPr lang="en-US" altLang="en-US" dirty="0" smtClean="0"/>
              <a:t>consider the following statement:</a:t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/>
            <a:endParaRPr lang="en-US" altLang="en-US" i="1" dirty="0" smtClean="0"/>
          </a:p>
          <a:p>
            <a:pPr marL="0" indent="0"/>
            <a:endParaRPr lang="en-US" altLang="en-US" i="1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Such a sentence is called </a:t>
            </a:r>
            <a:r>
              <a:rPr lang="en-US" altLang="en-US" i="1" dirty="0" smtClean="0"/>
              <a:t>conditional</a:t>
            </a:r>
            <a:r>
              <a:rPr lang="en-US" altLang="en-US" dirty="0" smtClean="0"/>
              <a:t> because the truth of statement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is conditioned on the truth of statement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3352800"/>
            <a:ext cx="5364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50" dirty="0" smtClean="0"/>
              <a:t>Example 3 – </a:t>
            </a:r>
            <a:r>
              <a:rPr lang="en-US" sz="1850" i="1" dirty="0" smtClean="0"/>
              <a:t>Division into Cases: Showing that p </a:t>
            </a:r>
            <a:r>
              <a:rPr lang="en-US" sz="1850" dirty="0" smtClean="0"/>
              <a:t>∨ </a:t>
            </a:r>
            <a:r>
              <a:rPr lang="en-US" sz="1850" i="1" dirty="0" smtClean="0"/>
              <a:t>q </a:t>
            </a:r>
            <a:r>
              <a:rPr lang="en-US" sz="1850" dirty="0" smtClean="0"/>
              <a:t>→</a:t>
            </a:r>
            <a:r>
              <a:rPr lang="en-US" sz="1850" i="1" dirty="0" smtClean="0"/>
              <a:t> r </a:t>
            </a:r>
            <a:r>
              <a:rPr lang="en-US" sz="1850" dirty="0" smtClean="0"/>
              <a:t>≡</a:t>
            </a:r>
            <a:r>
              <a:rPr lang="en-US" sz="1850" i="1" dirty="0" smtClean="0"/>
              <a:t> ( p </a:t>
            </a:r>
            <a:r>
              <a:rPr lang="en-US" sz="1850" dirty="0" smtClean="0"/>
              <a:t>→</a:t>
            </a:r>
            <a:r>
              <a:rPr lang="en-US" sz="1850" i="1" dirty="0" smtClean="0"/>
              <a:t> r) </a:t>
            </a:r>
            <a:r>
              <a:rPr lang="en-US" sz="1850" dirty="0" smtClean="0"/>
              <a:t>∧</a:t>
            </a:r>
            <a:r>
              <a:rPr lang="en-US" sz="1850" i="1" dirty="0" smtClean="0"/>
              <a:t> (q </a:t>
            </a:r>
            <a:r>
              <a:rPr lang="en-US" sz="1850" dirty="0" smtClean="0"/>
              <a:t>→</a:t>
            </a:r>
            <a:r>
              <a:rPr lang="en-US" sz="1850" i="1" dirty="0" smtClean="0"/>
              <a:t> r)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Use truth tables to show the logical equivalence of the statement forms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∨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 and (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r </a:t>
            </a:r>
            <a:r>
              <a:rPr lang="en-US" altLang="en-US" dirty="0" smtClean="0"/>
              <a:t>) ∧ (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r</a:t>
            </a:r>
            <a:r>
              <a:rPr lang="en-US" altLang="en-US" dirty="0" smtClean="0"/>
              <a:t>). Annotate the table with a sentence of explanation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</a:t>
            </a:r>
            <a:r>
              <a:rPr lang="en-US" altLang="en-US" dirty="0" smtClean="0">
                <a:solidFill>
                  <a:srgbClr val="00ADEE"/>
                </a:solidFill>
              </a:rPr>
              <a:t>:</a:t>
            </a:r>
            <a:br>
              <a:rPr lang="en-US" altLang="en-US" dirty="0" smtClean="0">
                <a:solidFill>
                  <a:srgbClr val="00ADEE"/>
                </a:solidFill>
              </a:rPr>
            </a:b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6286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4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50" dirty="0" smtClean="0"/>
              <a:t>Example 3 – </a:t>
            </a:r>
            <a:r>
              <a:rPr lang="en-US" sz="1850" i="1" dirty="0" smtClean="0"/>
              <a:t>Division into Cases: Showing that p </a:t>
            </a:r>
            <a:r>
              <a:rPr lang="en-US" sz="1850" dirty="0" smtClean="0"/>
              <a:t>∨ </a:t>
            </a:r>
            <a:r>
              <a:rPr lang="en-US" sz="1850" i="1" dirty="0" smtClean="0"/>
              <a:t>q </a:t>
            </a:r>
            <a:r>
              <a:rPr lang="en-US" sz="1850" dirty="0" smtClean="0"/>
              <a:t>→</a:t>
            </a:r>
            <a:r>
              <a:rPr lang="en-US" sz="1850" i="1" dirty="0" smtClean="0"/>
              <a:t> r </a:t>
            </a:r>
            <a:r>
              <a:rPr lang="en-US" sz="1850" dirty="0" smtClean="0"/>
              <a:t>≡</a:t>
            </a:r>
            <a:r>
              <a:rPr lang="en-US" sz="1850" i="1" dirty="0" smtClean="0"/>
              <a:t> ( p </a:t>
            </a:r>
            <a:r>
              <a:rPr lang="en-US" sz="1850" dirty="0" smtClean="0"/>
              <a:t>→</a:t>
            </a:r>
            <a:r>
              <a:rPr lang="en-US" sz="1850" i="1" dirty="0" smtClean="0"/>
              <a:t> r) </a:t>
            </a:r>
            <a:r>
              <a:rPr lang="en-US" sz="1850" dirty="0" smtClean="0"/>
              <a:t>∧</a:t>
            </a:r>
            <a:r>
              <a:rPr lang="en-US" sz="1850" i="1" dirty="0" smtClean="0"/>
              <a:t> (q </a:t>
            </a:r>
            <a:r>
              <a:rPr lang="en-US" sz="1850" dirty="0" smtClean="0"/>
              <a:t>→</a:t>
            </a:r>
            <a:r>
              <a:rPr lang="en-US" sz="1850" i="1" dirty="0" smtClean="0"/>
              <a:t> r)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Use truth tables to show the logical equivalence of the statement forms </a:t>
            </a:r>
            <a:r>
              <a:rPr lang="en-US" altLang="en-US" i="1" smtClean="0"/>
              <a:t>p</a:t>
            </a:r>
            <a:r>
              <a:rPr lang="en-US" altLang="en-US" smtClean="0"/>
              <a:t> ∨ </a:t>
            </a:r>
            <a:r>
              <a:rPr lang="en-US" altLang="en-US" i="1" smtClean="0"/>
              <a:t>q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 and (</a:t>
            </a:r>
            <a:r>
              <a:rPr lang="en-US" altLang="en-US" i="1" smtClean="0"/>
              <a:t>p</a:t>
            </a:r>
            <a:r>
              <a:rPr lang="en-US" altLang="en-US" smtClean="0"/>
              <a:t> → </a:t>
            </a:r>
            <a:r>
              <a:rPr lang="en-US" altLang="en-US" i="1" smtClean="0"/>
              <a:t>r </a:t>
            </a:r>
            <a:r>
              <a:rPr lang="en-US" altLang="en-US" smtClean="0"/>
              <a:t>) ∧ (</a:t>
            </a:r>
            <a:r>
              <a:rPr lang="en-US" altLang="en-US" i="1" smtClean="0"/>
              <a:t>q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). Annotate the table with a sentence of explanation.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>
                <a:solidFill>
                  <a:srgbClr val="00ADEE"/>
                </a:solidFill>
              </a:rPr>
              <a:t>Solution:</a:t>
            </a:r>
            <a:br>
              <a:rPr lang="en-US" altLang="en-US" smtClean="0">
                <a:solidFill>
                  <a:srgbClr val="00ADEE"/>
                </a:solidFill>
              </a:rPr>
            </a:br>
            <a:r>
              <a:rPr lang="en-US" altLang="en-US" smtClean="0"/>
              <a:t>First fill in the eight possible combinations of truth values for </a:t>
            </a:r>
            <a:r>
              <a:rPr lang="en-US" altLang="en-US" i="1" smtClean="0"/>
              <a:t>p</a:t>
            </a:r>
            <a:r>
              <a:rPr lang="en-US" altLang="en-US" smtClean="0"/>
              <a:t>, </a:t>
            </a:r>
            <a:r>
              <a:rPr lang="en-US" altLang="en-US" i="1" smtClean="0"/>
              <a:t>q</a:t>
            </a:r>
            <a:r>
              <a:rPr lang="en-US" altLang="en-US" smtClean="0"/>
              <a:t>, and</a:t>
            </a:r>
            <a:r>
              <a:rPr lang="en-US" altLang="en-US" i="1" smtClean="0"/>
              <a:t> r</a:t>
            </a:r>
            <a:r>
              <a:rPr lang="en-US" altLang="en-US" smtClean="0"/>
              <a:t>. 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Then fill in the columns for </a:t>
            </a:r>
            <a:r>
              <a:rPr lang="en-US" altLang="en-US" i="1" smtClean="0"/>
              <a:t>p</a:t>
            </a:r>
            <a:r>
              <a:rPr lang="en-US" altLang="en-US" smtClean="0"/>
              <a:t> ∨ </a:t>
            </a:r>
            <a:r>
              <a:rPr lang="en-US" altLang="en-US" i="1" smtClean="0"/>
              <a:t>q</a:t>
            </a:r>
            <a:r>
              <a:rPr lang="en-US" altLang="en-US" smtClean="0"/>
              <a:t>, </a:t>
            </a:r>
            <a:r>
              <a:rPr lang="en-US" altLang="en-US" i="1" smtClean="0"/>
              <a:t>p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 , and </a:t>
            </a:r>
            <a:r>
              <a:rPr lang="en-US" altLang="en-US" i="1" smtClean="0"/>
              <a:t>q </a:t>
            </a:r>
            <a:r>
              <a:rPr lang="en-US" altLang="en-US" smtClean="0"/>
              <a:t>→ </a:t>
            </a:r>
            <a:r>
              <a:rPr lang="en-US" altLang="en-US" i="1" smtClean="0"/>
              <a:t>r</a:t>
            </a:r>
            <a:r>
              <a:rPr lang="en-US" altLang="en-US" smtClean="0"/>
              <a:t> using the definitions of </a:t>
            </a:r>
            <a:r>
              <a:rPr lang="en-US" altLang="en-US" i="1" smtClean="0"/>
              <a:t>or</a:t>
            </a:r>
            <a:r>
              <a:rPr lang="en-US" altLang="en-US" smtClean="0"/>
              <a:t> and </a:t>
            </a:r>
            <a:r>
              <a:rPr lang="en-US" altLang="en-US" i="1" smtClean="0"/>
              <a:t>if</a:t>
            </a:r>
            <a:r>
              <a:rPr lang="en-US" altLang="en-US" smtClean="0"/>
              <a:t>-</a:t>
            </a:r>
            <a:r>
              <a:rPr lang="en-US" altLang="en-US" i="1" smtClean="0"/>
              <a:t>then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For instance, the </a:t>
            </a:r>
            <a:r>
              <a:rPr lang="en-US" altLang="en-US" i="1" smtClean="0"/>
              <a:t>p</a:t>
            </a:r>
            <a:r>
              <a:rPr lang="en-US" altLang="en-US" smtClean="0"/>
              <a:t> → </a:t>
            </a:r>
            <a:r>
              <a:rPr lang="en-US" altLang="en-US" i="1" smtClean="0"/>
              <a:t>r </a:t>
            </a:r>
            <a:r>
              <a:rPr lang="en-US" altLang="en-US" smtClean="0"/>
              <a:t>column has F’s in the second and fourth rows because these are the rows in which </a:t>
            </a:r>
            <a:r>
              <a:rPr lang="en-US" altLang="en-US" i="1" smtClean="0"/>
              <a:t>p</a:t>
            </a:r>
            <a:r>
              <a:rPr lang="en-US" altLang="en-US" smtClean="0"/>
              <a:t> is true and </a:t>
            </a:r>
            <a:r>
              <a:rPr lang="en-US" altLang="en-US" i="1" smtClean="0"/>
              <a:t>q</a:t>
            </a:r>
            <a:r>
              <a:rPr lang="en-US" altLang="en-US" smtClean="0"/>
              <a:t> is false.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Next fill in the </a:t>
            </a:r>
            <a:r>
              <a:rPr lang="en-US" altLang="en-US" i="1" smtClean="0"/>
              <a:t>p</a:t>
            </a:r>
            <a:r>
              <a:rPr lang="en-US" altLang="en-US" smtClean="0"/>
              <a:t> ∨ </a:t>
            </a:r>
            <a:r>
              <a:rPr lang="en-US" altLang="en-US" i="1" smtClean="0"/>
              <a:t>q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 column using the definition of       </a:t>
            </a:r>
            <a:r>
              <a:rPr lang="en-US" altLang="en-US" i="1" smtClean="0"/>
              <a:t>if-then</a:t>
            </a:r>
            <a:r>
              <a:rPr lang="en-US" altLang="en-US" smtClean="0"/>
              <a:t>. The rows in which the hypothesis </a:t>
            </a:r>
            <a:r>
              <a:rPr lang="en-US" altLang="en-US" i="1" smtClean="0"/>
              <a:t>p</a:t>
            </a:r>
            <a:r>
              <a:rPr lang="en-US" altLang="en-US" smtClean="0"/>
              <a:t> ∨ </a:t>
            </a:r>
            <a:r>
              <a:rPr lang="en-US" altLang="en-US" i="1" smtClean="0"/>
              <a:t>q</a:t>
            </a:r>
            <a:r>
              <a:rPr lang="en-US" altLang="en-US" smtClean="0"/>
              <a:t> is true and the conclusion </a:t>
            </a:r>
            <a:r>
              <a:rPr lang="en-US" altLang="en-US" i="1" smtClean="0"/>
              <a:t>r</a:t>
            </a:r>
            <a:r>
              <a:rPr lang="en-US" altLang="en-US" smtClean="0"/>
              <a:t> is false are the second, fourth, and sixth.</a:t>
            </a:r>
            <a:br>
              <a:rPr lang="en-US" altLang="en-US" smtClean="0"/>
            </a:br>
            <a:endParaRPr lang="en-US" altLang="en-US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So F’s go in these rows and T’s in all the others.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3 – </a:t>
            </a:r>
            <a:r>
              <a:rPr lang="en-US" altLang="en-US" i="1" smtClean="0"/>
              <a:t>Solution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complete table shows that </a:t>
            </a:r>
            <a:r>
              <a:rPr lang="en-US" altLang="en-US" i="1" smtClean="0"/>
              <a:t>p</a:t>
            </a:r>
            <a:r>
              <a:rPr lang="en-US" altLang="en-US" smtClean="0"/>
              <a:t> ∨ </a:t>
            </a:r>
            <a:r>
              <a:rPr lang="en-US" altLang="en-US" i="1" smtClean="0"/>
              <a:t>q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 and                     (</a:t>
            </a:r>
            <a:r>
              <a:rPr lang="en-US" altLang="en-US" i="1" smtClean="0"/>
              <a:t>p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) ∧ (</a:t>
            </a:r>
            <a:r>
              <a:rPr lang="en-US" altLang="en-US" i="1" smtClean="0"/>
              <a:t>q</a:t>
            </a:r>
            <a:r>
              <a:rPr lang="en-US" altLang="en-US" smtClean="0"/>
              <a:t> → </a:t>
            </a:r>
            <a:r>
              <a:rPr lang="en-US" altLang="en-US" i="1" smtClean="0"/>
              <a:t>r</a:t>
            </a:r>
            <a:r>
              <a:rPr lang="en-US" altLang="en-US" smtClean="0"/>
              <a:t>) have the same truth values for each combination of truth values of </a:t>
            </a:r>
            <a:r>
              <a:rPr lang="en-US" altLang="en-US" i="1" smtClean="0"/>
              <a:t>p</a:t>
            </a:r>
            <a:r>
              <a:rPr lang="en-US" altLang="en-US" smtClean="0"/>
              <a:t>, </a:t>
            </a:r>
            <a:r>
              <a:rPr lang="en-US" altLang="en-US" i="1" smtClean="0"/>
              <a:t>q</a:t>
            </a:r>
            <a:r>
              <a:rPr lang="en-US" altLang="en-US" smtClean="0"/>
              <a:t>, and </a:t>
            </a:r>
            <a:r>
              <a:rPr lang="en-US" altLang="en-US" i="1" smtClean="0"/>
              <a:t>r</a:t>
            </a:r>
            <a:r>
              <a:rPr lang="en-US" altLang="en-US" smtClean="0"/>
              <a:t>. Hence the two statement forms are logically equivalent.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6286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Use </a:t>
            </a:r>
            <a:r>
              <a:rPr lang="en-US" altLang="en-US" dirty="0"/>
              <a:t>truth tables to show </a:t>
            </a:r>
            <a:r>
              <a:rPr lang="en-US" altLang="zh-CN" i="1" dirty="0" smtClean="0"/>
              <a:t>p </a:t>
            </a:r>
            <a:r>
              <a:rPr lang="en-US" altLang="zh-CN" dirty="0"/>
              <a:t>→</a:t>
            </a:r>
            <a:r>
              <a:rPr lang="en-US" altLang="zh-CN" i="1" dirty="0"/>
              <a:t> </a:t>
            </a:r>
            <a:r>
              <a:rPr lang="en-US" altLang="zh-CN" i="1" dirty="0" smtClean="0"/>
              <a:t>q</a:t>
            </a:r>
            <a:r>
              <a:rPr lang="en-US" altLang="zh-CN" dirty="0"/>
              <a:t> </a:t>
            </a:r>
            <a:r>
              <a:rPr lang="en-US" altLang="zh-CN" dirty="0" smtClean="0"/>
              <a:t>≡</a:t>
            </a:r>
            <a:r>
              <a:rPr lang="en-US" altLang="zh-CN" dirty="0"/>
              <a:t> ∼</a:t>
            </a:r>
            <a:r>
              <a:rPr lang="en-US" altLang="zh-CN" sz="500" dirty="0"/>
              <a:t> </a:t>
            </a:r>
            <a:r>
              <a:rPr lang="en-US" altLang="zh-CN" i="1" dirty="0"/>
              <a:t>p </a:t>
            </a:r>
            <a:r>
              <a:rPr lang="en-US" altLang="zh-CN" dirty="0"/>
              <a:t>∨ </a:t>
            </a:r>
            <a:r>
              <a:rPr lang="en-US" altLang="zh-CN" i="1" dirty="0"/>
              <a:t>q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Representation of If-Then As 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28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950" dirty="0" smtClean="0"/>
              <a:t>Example 4 – </a:t>
            </a:r>
            <a:r>
              <a:rPr lang="en-US" sz="1950" i="1" dirty="0" smtClean="0"/>
              <a:t>Application of the Equivalence between </a:t>
            </a:r>
            <a:r>
              <a:rPr lang="en-US" sz="1950" dirty="0" smtClean="0"/>
              <a:t>∼</a:t>
            </a:r>
            <a:r>
              <a:rPr lang="en-US" sz="400" dirty="0" smtClean="0"/>
              <a:t> </a:t>
            </a:r>
            <a:r>
              <a:rPr lang="en-US" sz="1950" i="1" dirty="0" smtClean="0"/>
              <a:t>p </a:t>
            </a:r>
            <a:r>
              <a:rPr lang="en-US" sz="1950" dirty="0" smtClean="0"/>
              <a:t>∨ </a:t>
            </a:r>
            <a:r>
              <a:rPr lang="en-US" sz="1950" i="1" dirty="0" smtClean="0"/>
              <a:t>q and p </a:t>
            </a:r>
            <a:r>
              <a:rPr lang="en-US" sz="1950" dirty="0" smtClean="0"/>
              <a:t>→</a:t>
            </a:r>
            <a:r>
              <a:rPr lang="en-US" sz="1950" i="1" dirty="0" smtClean="0"/>
              <a:t> q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  <a:defRPr/>
            </a:pPr>
            <a:r>
              <a:rPr lang="en-US" dirty="0" smtClean="0"/>
              <a:t>Rewrite the following statement in if-then form.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  <a:defRPr/>
            </a:pPr>
            <a:r>
              <a:rPr lang="en-US" dirty="0" smtClean="0"/>
              <a:t>           Either you get to work on time or you are fired.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  <a:defRPr/>
            </a:pPr>
            <a:endParaRPr lang="en-US" sz="2000" dirty="0" smtClean="0">
              <a:solidFill>
                <a:srgbClr val="00ADEE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ADEE"/>
                </a:solidFill>
              </a:rPr>
              <a:t>Solution:</a:t>
            </a:r>
            <a:br>
              <a:rPr lang="en-US" dirty="0" smtClean="0">
                <a:solidFill>
                  <a:srgbClr val="00ADEE"/>
                </a:solidFill>
              </a:rPr>
            </a:br>
            <a:r>
              <a:rPr lang="en-US" dirty="0" smtClean="0"/>
              <a:t>Let ∼</a:t>
            </a:r>
            <a:r>
              <a:rPr lang="en-US" i="1" dirty="0" smtClean="0"/>
              <a:t>p </a:t>
            </a:r>
            <a:r>
              <a:rPr lang="en-US" dirty="0" smtClean="0"/>
              <a:t>be </a:t>
            </a:r>
            <a:br>
              <a:rPr lang="en-US" dirty="0" smtClean="0"/>
            </a:br>
            <a:r>
              <a:rPr lang="en-US" dirty="0" smtClean="0"/>
              <a:t>                                     You get to work on time.</a:t>
            </a:r>
          </a:p>
          <a:p>
            <a:pPr marL="0" indent="0">
              <a:defRPr/>
            </a:pPr>
            <a:r>
              <a:rPr lang="en-US" dirty="0" smtClean="0"/>
              <a:t>    and </a:t>
            </a:r>
            <a:r>
              <a:rPr lang="en-US" i="1" dirty="0" smtClean="0"/>
              <a:t>q </a:t>
            </a:r>
            <a:r>
              <a:rPr lang="en-US" dirty="0" smtClean="0"/>
              <a:t>be	</a:t>
            </a:r>
            <a:br>
              <a:rPr lang="en-US" dirty="0" smtClean="0"/>
            </a:br>
            <a:r>
              <a:rPr lang="en-US" dirty="0" smtClean="0"/>
              <a:t>                                         You are fired.</a:t>
            </a:r>
          </a:p>
          <a:p>
            <a:pPr marL="0" indent="0">
              <a:defRPr/>
            </a:pPr>
            <a:endParaRPr lang="en-US" sz="600" dirty="0" smtClean="0"/>
          </a:p>
          <a:p>
            <a:pPr marL="0" indent="0">
              <a:defRPr/>
            </a:pPr>
            <a:r>
              <a:rPr lang="en-US" dirty="0" smtClean="0"/>
              <a:t>    Then the given statement is ∼</a:t>
            </a:r>
            <a:r>
              <a:rPr lang="en-US" i="1" dirty="0" smtClean="0"/>
              <a:t>p</a:t>
            </a:r>
            <a:r>
              <a:rPr lang="en-US" dirty="0" smtClean="0"/>
              <a:t> ∨ </a:t>
            </a:r>
            <a:r>
              <a:rPr lang="en-US" i="1" dirty="0" smtClean="0"/>
              <a:t>q</a:t>
            </a:r>
            <a:r>
              <a:rPr lang="en-US" dirty="0" smtClean="0"/>
              <a:t>. Also </a:t>
            </a:r>
            <a:r>
              <a:rPr lang="en-US" i="1" dirty="0" smtClean="0"/>
              <a:t>p</a:t>
            </a:r>
            <a:r>
              <a:rPr lang="en-US" dirty="0" smtClean="0"/>
              <a:t> is</a:t>
            </a:r>
          </a:p>
          <a:p>
            <a:pPr marL="0" indent="0">
              <a:defRPr/>
            </a:pPr>
            <a:r>
              <a:rPr lang="en-US" dirty="0" smtClean="0"/>
              <a:t>                                         You do not get to work on time.</a:t>
            </a:r>
          </a:p>
          <a:p>
            <a:pPr marL="0" indent="0">
              <a:defRPr/>
            </a:pPr>
            <a:endParaRPr lang="en-US" sz="600" dirty="0" smtClean="0"/>
          </a:p>
          <a:p>
            <a:pPr marL="0" indent="0">
              <a:defRPr/>
            </a:pPr>
            <a:r>
              <a:rPr lang="en-US" dirty="0" smtClean="0"/>
              <a:t>    So the equivalent if-then version, </a:t>
            </a:r>
            <a:r>
              <a:rPr lang="en-US" i="1" dirty="0" smtClean="0"/>
              <a:t>p </a:t>
            </a:r>
            <a:r>
              <a:rPr lang="en-US" dirty="0" smtClean="0"/>
              <a:t>→</a:t>
            </a:r>
            <a:r>
              <a:rPr lang="en-US" i="1" dirty="0" smtClean="0"/>
              <a:t> q</a:t>
            </a:r>
            <a:r>
              <a:rPr lang="en-US" dirty="0" smtClean="0"/>
              <a:t>, is</a:t>
            </a:r>
          </a:p>
          <a:p>
            <a:pPr marL="0" indent="0">
              <a:defRPr/>
            </a:pPr>
            <a:r>
              <a:rPr lang="en-US" dirty="0" smtClean="0"/>
              <a:t>            If you do not get to work on time, then you are fired.</a:t>
            </a:r>
          </a:p>
          <a:p>
            <a:pPr marL="0" indent="0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The Negation of a Conditional Statement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By definition, </a:t>
            </a:r>
            <a:r>
              <a:rPr lang="en-US" altLang="en-US" i="1" smtClean="0"/>
              <a:t>p</a:t>
            </a:r>
            <a:r>
              <a:rPr lang="en-US" altLang="en-US" smtClean="0"/>
              <a:t> → </a:t>
            </a:r>
            <a:r>
              <a:rPr lang="en-US" altLang="en-US" i="1" smtClean="0"/>
              <a:t>q</a:t>
            </a:r>
            <a:r>
              <a:rPr lang="en-US" altLang="en-US" smtClean="0"/>
              <a:t> is false if, and only if, its hypothesis, </a:t>
            </a:r>
            <a:r>
              <a:rPr lang="en-US" altLang="en-US" i="1" smtClean="0"/>
              <a:t>p</a:t>
            </a:r>
            <a:r>
              <a:rPr lang="en-US" altLang="en-US" smtClean="0"/>
              <a:t>, is true and its conclusion, </a:t>
            </a:r>
            <a:r>
              <a:rPr lang="en-US" altLang="en-US" i="1" smtClean="0"/>
              <a:t>q</a:t>
            </a:r>
            <a:r>
              <a:rPr lang="en-US" altLang="en-US" smtClean="0"/>
              <a:t>, is false. It follows that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This can be restated symbolically as follows:                            </a:t>
            </a:r>
            <a:endParaRPr lang="en-US" altLang="en-US" i="1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7818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953000"/>
            <a:ext cx="24114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smtClean="0"/>
              <a:t>Example 5 – </a:t>
            </a:r>
            <a:r>
              <a:rPr lang="en-US" altLang="en-US" sz="3100" i="1" smtClean="0"/>
              <a:t>Negations of If-Then Statements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Write negations for each of the following statements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</a:t>
            </a:r>
            <a:r>
              <a:rPr lang="en-US" dirty="0" smtClean="0"/>
              <a:t>my car is in the repair shop, then I cannot get to class.</a:t>
            </a:r>
          </a:p>
          <a:p>
            <a:pPr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0" indent="0">
              <a:defRPr/>
            </a:pPr>
            <a:r>
              <a:rPr lang="en-US" dirty="0" smtClean="0">
                <a:solidFill>
                  <a:srgbClr val="00ADEE"/>
                </a:solidFill>
              </a:rPr>
              <a:t>Solution:</a:t>
            </a:r>
          </a:p>
          <a:p>
            <a:pPr marL="350838" indent="-350838">
              <a:defRPr/>
            </a:pPr>
            <a:r>
              <a:rPr lang="en-US" dirty="0" smtClean="0"/>
              <a:t>My </a:t>
            </a:r>
            <a:r>
              <a:rPr lang="en-US" dirty="0" smtClean="0"/>
              <a:t>car is in the repair shop and I can get to class.</a:t>
            </a:r>
          </a:p>
          <a:p>
            <a:pPr marL="457200" indent="-457200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50" dirty="0" smtClean="0"/>
              <a:t>The Contrapositive of a Conditional Statement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One of the most fundamental laws of logic is the equivalence between a conditional statement and its contrapositive.</a:t>
            </a:r>
          </a:p>
          <a:p>
            <a:pPr marL="0" indent="0"/>
            <a:endParaRPr lang="en-US" altLang="en-US" i="1" smtClean="0"/>
          </a:p>
          <a:p>
            <a:pPr marL="0" indent="0"/>
            <a:endParaRPr lang="en-US" altLang="en-US" i="1" smtClean="0"/>
          </a:p>
          <a:p>
            <a:pPr marL="0" indent="0"/>
            <a:endParaRPr lang="en-US" altLang="en-US" i="1" smtClean="0"/>
          </a:p>
          <a:p>
            <a:pPr marL="0" indent="0"/>
            <a:endParaRPr lang="en-US" altLang="en-US" i="1" smtClean="0"/>
          </a:p>
          <a:p>
            <a:pPr marL="0" indent="0"/>
            <a:endParaRPr lang="en-US" altLang="en-US" i="1" smtClean="0"/>
          </a:p>
          <a:p>
            <a:pPr marL="0" indent="0"/>
            <a:endParaRPr lang="en-US" altLang="en-US" sz="1600" i="1" smtClean="0"/>
          </a:p>
          <a:p>
            <a:pPr marL="0" indent="0"/>
            <a:r>
              <a:rPr lang="en-US" altLang="en-US" smtClean="0"/>
              <a:t>The fact is that</a:t>
            </a:r>
            <a:endParaRPr lang="en-US" altLang="en-US" i="1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819400"/>
            <a:ext cx="782955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15000"/>
            <a:ext cx="7715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Example 6 – </a:t>
            </a:r>
            <a:r>
              <a:rPr lang="en-US" altLang="en-US" sz="3600" i="1" smtClean="0"/>
              <a:t>Writing the Contrapositive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/>
              <a:t>Write each of the following statements in its equivalent contrapositive form</a:t>
            </a:r>
            <a:r>
              <a:rPr lang="en-US" dirty="0" smtClean="0"/>
              <a:t>:</a:t>
            </a:r>
          </a:p>
          <a:p>
            <a:pPr marL="0" indent="0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If </a:t>
            </a:r>
            <a:r>
              <a:rPr lang="en-US" dirty="0" smtClean="0"/>
              <a:t>today is Easter, then tomorrow is Monday.</a:t>
            </a:r>
            <a:endParaRPr lang="en-US" dirty="0" smtClean="0">
              <a:solidFill>
                <a:srgbClr val="00ADEE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0" indent="0">
              <a:defRPr/>
            </a:pPr>
            <a:r>
              <a:rPr lang="en-US" dirty="0" smtClean="0">
                <a:solidFill>
                  <a:srgbClr val="00ADEE"/>
                </a:solidFill>
              </a:rPr>
              <a:t>Solution</a:t>
            </a:r>
            <a:r>
              <a:rPr lang="en-US" dirty="0" smtClean="0">
                <a:solidFill>
                  <a:srgbClr val="00ADEE"/>
                </a:solidFill>
              </a:rPr>
              <a:t>: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If </a:t>
            </a:r>
            <a:r>
              <a:rPr lang="en-US" dirty="0" smtClean="0"/>
              <a:t>tomorrow is not Monday, then today is not Easter.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Statements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 smtClean="0"/>
              <a:t>The notation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indicates that → is a connective, </a:t>
            </a:r>
            <a:br>
              <a:rPr lang="en-US" altLang="en-US" dirty="0" smtClean="0"/>
            </a:br>
            <a:r>
              <a:rPr lang="en-US" altLang="en-US" dirty="0" smtClean="0"/>
              <a:t>like ∧ or ∨, that can be used to join statements to create new statements. </a:t>
            </a:r>
            <a:br>
              <a:rPr lang="en-US" altLang="en-US" dirty="0" smtClean="0"/>
            </a:br>
            <a:endParaRPr lang="en-US" altLang="en-US" dirty="0" smtClean="0"/>
          </a:p>
          <a:p>
            <a:pPr marL="0" indent="0"/>
            <a:r>
              <a:rPr lang="en-US" altLang="en-US" dirty="0" smtClean="0"/>
              <a:t>To define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as a statement, therefore, we must specify the truth values for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→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as we specified truth values for</a:t>
            </a:r>
            <a:r>
              <a:rPr lang="en-US" altLang="en-US" i="1" dirty="0" smtClean="0"/>
              <a:t> </a:t>
            </a:r>
            <a:br>
              <a:rPr lang="en-US" altLang="en-US" i="1" dirty="0" smtClean="0"/>
            </a:br>
            <a:r>
              <a:rPr lang="en-US" altLang="en-US" i="1" dirty="0" smtClean="0"/>
              <a:t>p </a:t>
            </a:r>
            <a:r>
              <a:rPr lang="en-US" altLang="en-US" dirty="0" smtClean="0"/>
              <a:t>∧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 and for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 ∨ </a:t>
            </a:r>
            <a:r>
              <a:rPr lang="en-US" altLang="en-US" i="1" dirty="0" smtClean="0"/>
              <a:t>q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50" dirty="0" smtClean="0"/>
              <a:t>The Converse and Inverse of a Conditional Statement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fact that a conditional statement and its contrapositive are logically equivalent is very important and has wide application. Two other variants of a conditional statement are </a:t>
            </a:r>
            <a:r>
              <a:rPr lang="en-US" altLang="en-US" i="1" smtClean="0"/>
              <a:t>not </a:t>
            </a:r>
            <a:r>
              <a:rPr lang="en-US" altLang="en-US" smtClean="0"/>
              <a:t>logically equivalent to the statement.</a:t>
            </a:r>
            <a:endParaRPr lang="en-US" altLang="en-US" i="1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6563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Example 7 – </a:t>
            </a:r>
            <a:r>
              <a:rPr lang="en-US" altLang="en-US" sz="2800" i="1" smtClean="0"/>
              <a:t>Writing the Converse and the Inverse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8382000" cy="5256212"/>
          </a:xfrm>
        </p:spPr>
        <p:txBody>
          <a:bodyPr/>
          <a:lstStyle/>
          <a:p>
            <a:pPr marL="0" indent="0"/>
            <a:r>
              <a:rPr lang="en-US" altLang="en-US" dirty="0" smtClean="0"/>
              <a:t>Write the converse and inverse of each of the following </a:t>
            </a:r>
            <a:r>
              <a:rPr lang="en-US" altLang="en-US" dirty="0" smtClean="0"/>
              <a:t>statement:</a:t>
            </a:r>
            <a:endParaRPr lang="en-US" altLang="en-US" dirty="0" smtClean="0"/>
          </a:p>
          <a:p>
            <a:pPr marL="0" indent="0"/>
            <a:r>
              <a:rPr lang="en-US" altLang="en-US" dirty="0" smtClean="0"/>
              <a:t>If </a:t>
            </a:r>
            <a:r>
              <a:rPr lang="en-US" altLang="en-US" dirty="0" smtClean="0"/>
              <a:t>today is Easter, then tomorrow is Monday.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/>
            <a:endParaRPr lang="en-US" altLang="en-US" dirty="0" smtClean="0">
              <a:solidFill>
                <a:srgbClr val="00ADEE"/>
              </a:solidFill>
            </a:endParaRP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br>
              <a:rPr lang="en-US" altLang="en-US" dirty="0" smtClean="0">
                <a:solidFill>
                  <a:srgbClr val="00ADEE"/>
                </a:solidFill>
              </a:rPr>
            </a:br>
            <a:r>
              <a:rPr lang="en-US" altLang="en-US" i="1" dirty="0" smtClean="0"/>
              <a:t>Converse</a:t>
            </a:r>
            <a:r>
              <a:rPr lang="en-US" altLang="en-US" dirty="0" smtClean="0"/>
              <a:t>: </a:t>
            </a:r>
            <a:r>
              <a:rPr lang="en-US" altLang="en-US" dirty="0"/>
              <a:t>If tomorrow is Monday, then today is </a:t>
            </a:r>
            <a:r>
              <a:rPr lang="en-US" altLang="en-US" dirty="0" smtClean="0"/>
              <a:t>Easter.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i="1" dirty="0" smtClean="0"/>
              <a:t>Inverse</a:t>
            </a:r>
            <a:r>
              <a:rPr lang="en-US" altLang="en-US" dirty="0" smtClean="0"/>
              <a:t>: </a:t>
            </a:r>
            <a:r>
              <a:rPr lang="en-US" altLang="en-US" dirty="0" smtClean="0"/>
              <a:t>If today is not Easter, then tomorrow is not Monday.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50" dirty="0" smtClean="0"/>
              <a:t>The Converse and Inverse of a Conditional Statement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/>
              <a:t>1. A conditional statement and its converse are </a:t>
            </a:r>
            <a:r>
              <a:rPr lang="en-US" i="1" dirty="0" smtClean="0"/>
              <a:t>not </a:t>
            </a:r>
            <a:r>
              <a:rPr lang="en-US" dirty="0" smtClean="0"/>
              <a:t>logically equivalent.</a:t>
            </a:r>
          </a:p>
          <a:p>
            <a:pPr marL="457200" indent="-457200"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smtClean="0"/>
              <a:t>2. A conditional statement and its inverse are </a:t>
            </a:r>
            <a:r>
              <a:rPr lang="en-US" i="1" dirty="0" smtClean="0"/>
              <a:t>not </a:t>
            </a:r>
            <a:r>
              <a:rPr lang="en-US" dirty="0" smtClean="0"/>
              <a:t>logically  </a:t>
            </a:r>
            <a:br>
              <a:rPr lang="en-US" dirty="0" smtClean="0"/>
            </a:br>
            <a:r>
              <a:rPr lang="en-US" dirty="0" smtClean="0"/>
              <a:t> equivalent.</a:t>
            </a:r>
          </a:p>
          <a:p>
            <a:pPr>
              <a:defRPr/>
            </a:pPr>
            <a:endParaRPr lang="en-US" i="1" dirty="0" smtClean="0"/>
          </a:p>
          <a:p>
            <a:pPr>
              <a:defRPr/>
            </a:pPr>
            <a:r>
              <a:rPr lang="en-US" dirty="0" smtClean="0"/>
              <a:t>3. The converse and the inverse of a conditional statement are logically equivalent to each other.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If and the Biconditional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To say “</a:t>
            </a:r>
            <a:r>
              <a:rPr lang="en-US" altLang="en-US" i="1" smtClean="0"/>
              <a:t>p</a:t>
            </a:r>
            <a:r>
              <a:rPr lang="en-US" altLang="en-US" smtClean="0"/>
              <a:t> only if </a:t>
            </a:r>
            <a:r>
              <a:rPr lang="en-US" altLang="en-US" i="1" smtClean="0"/>
              <a:t>q</a:t>
            </a:r>
            <a:r>
              <a:rPr lang="en-US" altLang="en-US" smtClean="0"/>
              <a:t>” means that </a:t>
            </a:r>
            <a:r>
              <a:rPr lang="en-US" altLang="en-US" i="1" smtClean="0"/>
              <a:t>p</a:t>
            </a:r>
            <a:r>
              <a:rPr lang="en-US" altLang="en-US" smtClean="0"/>
              <a:t> can take place </a:t>
            </a:r>
            <a:r>
              <a:rPr lang="en-US" altLang="en-US" i="1" smtClean="0"/>
              <a:t>only</a:t>
            </a:r>
            <a:r>
              <a:rPr lang="en-US" altLang="en-US" smtClean="0"/>
              <a:t> if </a:t>
            </a:r>
            <a:r>
              <a:rPr lang="en-US" altLang="en-US" i="1" smtClean="0"/>
              <a:t>q</a:t>
            </a:r>
            <a:r>
              <a:rPr lang="en-US" altLang="en-US" smtClean="0"/>
              <a:t> takes place also. That is, if </a:t>
            </a:r>
            <a:r>
              <a:rPr lang="en-US" altLang="en-US" i="1" smtClean="0"/>
              <a:t>q</a:t>
            </a:r>
            <a:r>
              <a:rPr lang="en-US" altLang="en-US" smtClean="0"/>
              <a:t> does not take place, then </a:t>
            </a:r>
            <a:r>
              <a:rPr lang="en-US" altLang="en-US" i="1" smtClean="0"/>
              <a:t>p </a:t>
            </a:r>
            <a:r>
              <a:rPr lang="en-US" altLang="en-US" smtClean="0"/>
              <a:t>cannot take place. </a:t>
            </a:r>
          </a:p>
          <a:p>
            <a:pPr marL="0" indent="0"/>
            <a:r>
              <a:rPr lang="en-US" altLang="en-US" smtClean="0"/>
              <a:t>Another way to say this is that if </a:t>
            </a:r>
            <a:r>
              <a:rPr lang="en-US" altLang="en-US" i="1" smtClean="0"/>
              <a:t>p</a:t>
            </a:r>
            <a:r>
              <a:rPr lang="en-US" altLang="en-US" smtClean="0"/>
              <a:t> occurs, then </a:t>
            </a:r>
            <a:r>
              <a:rPr lang="en-US" altLang="en-US" i="1" smtClean="0"/>
              <a:t>q</a:t>
            </a:r>
            <a:r>
              <a:rPr lang="en-US" altLang="en-US" smtClean="0"/>
              <a:t> must also occur (by the logical equivalence between a statement and its contrapositive).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9057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>Example 8 – </a:t>
            </a:r>
            <a:r>
              <a:rPr lang="en-US" altLang="en-US" sz="3400" i="1" smtClean="0"/>
              <a:t>Converting Only If to If-Then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Rewrite the following statement in if-then form in two ways, one of which is the contrapositive of the other.</a:t>
            </a:r>
          </a:p>
          <a:p>
            <a:pPr marL="0" indent="0"/>
            <a:r>
              <a:rPr lang="en-US" altLang="en-US" smtClean="0"/>
              <a:t>           John will break the world’s record for the mile run    </a:t>
            </a:r>
            <a:br>
              <a:rPr lang="en-US" altLang="en-US" smtClean="0"/>
            </a:br>
            <a:r>
              <a:rPr lang="en-US" altLang="en-US" smtClean="0"/>
              <a:t>           only if he runs the mile in under four minutes.</a:t>
            </a:r>
            <a:endParaRPr lang="en-US" altLang="en-US" smtClean="0">
              <a:solidFill>
                <a:srgbClr val="00ADEE"/>
              </a:solidFill>
            </a:endParaRPr>
          </a:p>
          <a:p>
            <a:pPr marL="0" indent="0"/>
            <a:endParaRPr lang="en-US" altLang="en-US" smtClean="0">
              <a:solidFill>
                <a:srgbClr val="00ADEE"/>
              </a:solidFill>
            </a:endParaRPr>
          </a:p>
          <a:p>
            <a:pPr marL="0" indent="0"/>
            <a:r>
              <a:rPr lang="en-US" altLang="en-US" smtClean="0">
                <a:solidFill>
                  <a:srgbClr val="00ADEE"/>
                </a:solidFill>
              </a:rPr>
              <a:t>Solution:</a:t>
            </a:r>
            <a:br>
              <a:rPr lang="en-US" altLang="en-US" smtClean="0">
                <a:solidFill>
                  <a:srgbClr val="00ADEE"/>
                </a:solidFill>
              </a:rPr>
            </a:br>
            <a:r>
              <a:rPr lang="en-US" altLang="en-US" smtClean="0"/>
              <a:t> </a:t>
            </a:r>
            <a:r>
              <a:rPr lang="en-US" altLang="en-US" i="1" smtClean="0"/>
              <a:t>Version 1</a:t>
            </a:r>
            <a:r>
              <a:rPr lang="en-US" altLang="en-US" smtClean="0"/>
              <a:t>:</a:t>
            </a:r>
            <a:r>
              <a:rPr lang="en-US" altLang="en-US" i="1" smtClean="0"/>
              <a:t> </a:t>
            </a:r>
            <a:r>
              <a:rPr lang="en-US" altLang="en-US" smtClean="0"/>
              <a:t>If John does not run the mile in under four </a:t>
            </a:r>
            <a:br>
              <a:rPr lang="en-US" altLang="en-US" smtClean="0"/>
            </a:br>
            <a:r>
              <a:rPr lang="en-US" altLang="en-US" smtClean="0"/>
              <a:t>                  minutes, then he will not break the world’s   </a:t>
            </a:r>
            <a:br>
              <a:rPr lang="en-US" altLang="en-US" smtClean="0"/>
            </a:br>
            <a:r>
              <a:rPr lang="en-US" altLang="en-US" smtClean="0"/>
              <a:t>                  record.</a:t>
            </a:r>
          </a:p>
          <a:p>
            <a:pPr marL="0" indent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altLang="en-US" i="1" smtClean="0"/>
              <a:t>Version 2</a:t>
            </a:r>
            <a:r>
              <a:rPr lang="en-US" altLang="en-US" smtClean="0"/>
              <a:t>:</a:t>
            </a:r>
            <a:r>
              <a:rPr lang="en-US" altLang="en-US" i="1" smtClean="0"/>
              <a:t> </a:t>
            </a:r>
            <a:r>
              <a:rPr lang="en-US" altLang="en-US" smtClean="0"/>
              <a:t>If John breaks the world’s record, then he will     </a:t>
            </a:r>
            <a:br>
              <a:rPr lang="en-US" altLang="en-US" smtClean="0"/>
            </a:br>
            <a:r>
              <a:rPr lang="en-US" altLang="en-US" smtClean="0"/>
              <a:t>                   have run the mile in under four minutes.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If and the Biconditional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The biconditional has the following truth table: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898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/>
          <a:stretch>
            <a:fillRect/>
          </a:stretch>
        </p:blipFill>
        <p:spPr bwMode="auto">
          <a:xfrm>
            <a:off x="3352800" y="4191000"/>
            <a:ext cx="2378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630613" y="6172200"/>
            <a:ext cx="1852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sz="1400"/>
              <a:t>Truth Table for </a:t>
            </a:r>
            <a:r>
              <a:rPr lang="en-IN" altLang="en-US" sz="1400" i="1"/>
              <a:t>p ↔ q</a:t>
            </a:r>
            <a:endParaRPr lang="en-IN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If and the Biconditional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In order of operations ↔ is coequal with →. As with ∧ and ∨, the only way to indicate precedence between them is to use parentheses.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The full hierarchy of operations for the five logical operators is: 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75438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If and the Biconditional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According to the separate definitions of </a:t>
            </a:r>
            <a:r>
              <a:rPr lang="en-US" altLang="en-US" i="1" smtClean="0"/>
              <a:t>if</a:t>
            </a:r>
            <a:r>
              <a:rPr lang="en-US" altLang="en-US" smtClean="0"/>
              <a:t> and </a:t>
            </a:r>
            <a:r>
              <a:rPr lang="en-US" altLang="en-US" i="1" smtClean="0"/>
              <a:t>only if</a:t>
            </a:r>
            <a:r>
              <a:rPr lang="en-US" altLang="en-US" smtClean="0"/>
              <a:t>, saying “</a:t>
            </a:r>
            <a:r>
              <a:rPr lang="en-US" altLang="en-US" i="1" smtClean="0"/>
              <a:t>p</a:t>
            </a:r>
            <a:r>
              <a:rPr lang="en-US" altLang="en-US" smtClean="0"/>
              <a:t> if, and only if, </a:t>
            </a:r>
            <a:r>
              <a:rPr lang="en-US" altLang="en-US" i="1" smtClean="0"/>
              <a:t>q</a:t>
            </a:r>
            <a:r>
              <a:rPr lang="en-US" altLang="en-US" smtClean="0"/>
              <a:t>” should mean the same as saying both “</a:t>
            </a:r>
            <a:r>
              <a:rPr lang="en-US" altLang="en-US" i="1" smtClean="0"/>
              <a:t>p</a:t>
            </a:r>
            <a:r>
              <a:rPr lang="en-US" altLang="en-US" smtClean="0"/>
              <a:t> if </a:t>
            </a:r>
            <a:r>
              <a:rPr lang="en-US" altLang="en-US" i="1" smtClean="0"/>
              <a:t>q</a:t>
            </a:r>
            <a:r>
              <a:rPr lang="en-US" altLang="en-US" smtClean="0"/>
              <a:t>” and “</a:t>
            </a:r>
            <a:r>
              <a:rPr lang="en-US" altLang="en-US" i="1" smtClean="0"/>
              <a:t>p</a:t>
            </a:r>
            <a:r>
              <a:rPr lang="en-US" altLang="en-US" smtClean="0"/>
              <a:t> only if </a:t>
            </a:r>
            <a:r>
              <a:rPr lang="en-US" altLang="en-US" i="1" smtClean="0"/>
              <a:t>q</a:t>
            </a:r>
            <a:r>
              <a:rPr lang="en-US" altLang="en-US" smtClean="0"/>
              <a:t>.”</a:t>
            </a:r>
          </a:p>
          <a:p>
            <a:pPr marL="0" indent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The following annotated truth table shows that this is the case: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/>
          <a:stretch>
            <a:fillRect/>
          </a:stretch>
        </p:blipFill>
        <p:spPr bwMode="auto">
          <a:xfrm>
            <a:off x="1524000" y="3581400"/>
            <a:ext cx="5921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2259013" y="612298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sz="1400" dirty="0"/>
              <a:t>Truth Table Showing that </a:t>
            </a:r>
            <a:r>
              <a:rPr lang="en-IN" altLang="en-US" sz="1400" i="1" dirty="0"/>
              <a:t>p </a:t>
            </a:r>
            <a:r>
              <a:rPr lang="en-IN" altLang="en-US" sz="1400" dirty="0"/>
              <a:t>↔</a:t>
            </a:r>
            <a:r>
              <a:rPr lang="en-IN" altLang="en-US" sz="1400" i="1" dirty="0"/>
              <a:t> q </a:t>
            </a:r>
            <a:r>
              <a:rPr lang="en-IN" altLang="en-US" sz="1400" dirty="0"/>
              <a:t>≡</a:t>
            </a:r>
            <a:r>
              <a:rPr lang="en-IN" altLang="en-US" sz="1400" i="1" dirty="0"/>
              <a:t> </a:t>
            </a:r>
            <a:r>
              <a:rPr lang="en-IN" altLang="en-US" sz="1400" dirty="0"/>
              <a:t>(</a:t>
            </a:r>
            <a:r>
              <a:rPr lang="en-IN" altLang="en-US" sz="1400" i="1" dirty="0"/>
              <a:t>p </a:t>
            </a:r>
            <a:r>
              <a:rPr lang="en-IN" altLang="en-US" sz="1400" dirty="0"/>
              <a:t>→</a:t>
            </a:r>
            <a:r>
              <a:rPr lang="en-IN" altLang="en-US" sz="1400" i="1" dirty="0"/>
              <a:t> q</a:t>
            </a:r>
            <a:r>
              <a:rPr lang="en-IN" altLang="en-US" sz="1400" dirty="0"/>
              <a:t>)</a:t>
            </a:r>
            <a:r>
              <a:rPr lang="en-IN" altLang="en-US" sz="1400" i="1" dirty="0"/>
              <a:t> </a:t>
            </a:r>
            <a:r>
              <a:rPr lang="en-IN" altLang="en-US" sz="1400" dirty="0"/>
              <a:t>∧</a:t>
            </a:r>
            <a:r>
              <a:rPr lang="en-IN" altLang="en-US" sz="1400" i="1" dirty="0"/>
              <a:t> </a:t>
            </a:r>
            <a:r>
              <a:rPr lang="en-IN" altLang="en-US" sz="1400" dirty="0"/>
              <a:t>(</a:t>
            </a:r>
            <a:r>
              <a:rPr lang="en-IN" altLang="en-US" sz="1400" i="1" dirty="0"/>
              <a:t>q </a:t>
            </a:r>
            <a:r>
              <a:rPr lang="en-IN" altLang="en-US" sz="1400" dirty="0"/>
              <a:t>→</a:t>
            </a:r>
            <a:r>
              <a:rPr lang="en-IN" altLang="en-US" sz="1400" i="1" dirty="0"/>
              <a:t> p</a:t>
            </a:r>
            <a:r>
              <a:rPr lang="en-IN" altLang="en-US" sz="14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9 – </a:t>
            </a:r>
            <a:r>
              <a:rPr lang="en-US" altLang="en-US" i="1" smtClean="0"/>
              <a:t>If and Only If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 smtClean="0"/>
              <a:t>Rewrite the following statement as a conjunction of two     if-then statements:</a:t>
            </a:r>
          </a:p>
          <a:p>
            <a:pPr marL="341313" indent="0">
              <a:defRPr/>
            </a:pPr>
            <a:r>
              <a:rPr lang="en-US" dirty="0" smtClean="0"/>
              <a:t>This computer program is correct if, and only if, it produces correct answers for all possible sets of input data.</a:t>
            </a:r>
          </a:p>
          <a:p>
            <a:pPr marL="0" indent="0">
              <a:defRPr/>
            </a:pPr>
            <a:endParaRPr lang="en-US" dirty="0" smtClean="0">
              <a:solidFill>
                <a:srgbClr val="00ADEE"/>
              </a:solidFill>
            </a:endParaRPr>
          </a:p>
          <a:p>
            <a:pPr marL="0" indent="0">
              <a:defRPr/>
            </a:pPr>
            <a:r>
              <a:rPr lang="en-US" dirty="0" smtClean="0">
                <a:solidFill>
                  <a:srgbClr val="00ADEE"/>
                </a:solidFill>
              </a:rPr>
              <a:t>Solution:</a:t>
            </a:r>
            <a:br>
              <a:rPr lang="en-US" dirty="0" smtClean="0">
                <a:solidFill>
                  <a:srgbClr val="00ADEE"/>
                </a:solidFill>
              </a:rPr>
            </a:br>
            <a:r>
              <a:rPr lang="en-US" dirty="0" smtClean="0"/>
              <a:t>If this program is correct, then it produces the correct answers for all possible sets of input data; and if this program produces the correct answers for all possible sets of input data, then it is correct.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smtClean="0"/>
              <a:t>Necessary and Sufficient Conditions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The phrases </a:t>
            </a:r>
            <a:r>
              <a:rPr lang="en-US" altLang="en-US" i="1" smtClean="0"/>
              <a:t>necessary condition </a:t>
            </a:r>
            <a:r>
              <a:rPr lang="en-US" altLang="en-US" smtClean="0"/>
              <a:t>and </a:t>
            </a:r>
            <a:r>
              <a:rPr lang="en-US" altLang="en-US" i="1" smtClean="0"/>
              <a:t>sufficient condition</a:t>
            </a:r>
            <a:r>
              <a:rPr lang="en-US" altLang="en-US" smtClean="0"/>
              <a:t>, as used in formal English, correspond exactly to their definitions in logic.</a:t>
            </a:r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In other words, to say “</a:t>
            </a:r>
            <a:r>
              <a:rPr lang="en-US" altLang="en-US" i="1" smtClean="0"/>
              <a:t>r</a:t>
            </a:r>
            <a:r>
              <a:rPr lang="en-US" altLang="en-US" smtClean="0"/>
              <a:t> is a sufficient condition for </a:t>
            </a:r>
            <a:r>
              <a:rPr lang="en-US" altLang="en-US" i="1" smtClean="0"/>
              <a:t>s</a:t>
            </a:r>
            <a:r>
              <a:rPr lang="en-US" altLang="en-US" smtClean="0"/>
              <a:t>” means that the occurrence of </a:t>
            </a:r>
            <a:r>
              <a:rPr lang="en-US" altLang="en-US" i="1" smtClean="0"/>
              <a:t>r</a:t>
            </a:r>
            <a:r>
              <a:rPr lang="en-US" altLang="en-US" smtClean="0"/>
              <a:t> is </a:t>
            </a:r>
            <a:r>
              <a:rPr lang="en-US" altLang="en-US" i="1" smtClean="0"/>
              <a:t>sufficient</a:t>
            </a:r>
            <a:r>
              <a:rPr lang="en-US" altLang="en-US" smtClean="0"/>
              <a:t> to guarantee the occurrence of </a:t>
            </a:r>
            <a:r>
              <a:rPr lang="en-US" altLang="en-US" i="1" smtClean="0"/>
              <a:t>s</a:t>
            </a:r>
            <a:r>
              <a:rPr lang="en-US" altLang="en-US" smtClean="0"/>
              <a:t>.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2913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Statements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/>
          <a:stretch>
            <a:fillRect/>
          </a:stretch>
        </p:blipFill>
        <p:spPr bwMode="auto">
          <a:xfrm>
            <a:off x="3200400" y="1614488"/>
            <a:ext cx="25368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793432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582285" y="3560763"/>
            <a:ext cx="18524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sz="1400" dirty="0"/>
              <a:t>Truth Table for </a:t>
            </a:r>
            <a:r>
              <a:rPr lang="en-IN" altLang="en-US" sz="1400" i="1" dirty="0"/>
              <a:t>p </a:t>
            </a:r>
            <a:r>
              <a:rPr lang="en-IN" altLang="en-US" sz="1400" dirty="0" smtClean="0">
                <a:sym typeface="Symbol" panose="05050102010706020507" pitchFamily="18" charset="2"/>
              </a:rPr>
              <a:t></a:t>
            </a:r>
            <a:r>
              <a:rPr lang="en-IN" altLang="en-US" sz="1400" i="1" dirty="0" smtClean="0">
                <a:sym typeface="Symbol" panose="05050102010706020507" pitchFamily="18" charset="2"/>
              </a:rPr>
              <a:t> </a:t>
            </a:r>
            <a:r>
              <a:rPr lang="en-IN" altLang="en-US" sz="1400" i="1" dirty="0" smtClean="0"/>
              <a:t>q</a:t>
            </a:r>
            <a:endParaRPr lang="en-IN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900" smtClean="0"/>
              <a:t>Necessary and Sufficient Conditions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On the other hand, to say “</a:t>
            </a:r>
            <a:r>
              <a:rPr lang="en-US" altLang="en-US" i="1" smtClean="0"/>
              <a:t>r</a:t>
            </a:r>
            <a:r>
              <a:rPr lang="en-US" altLang="en-US" smtClean="0"/>
              <a:t> is a necessary condition for </a:t>
            </a:r>
            <a:r>
              <a:rPr lang="en-US" altLang="en-US" i="1" smtClean="0"/>
              <a:t>s</a:t>
            </a:r>
            <a:r>
              <a:rPr lang="en-US" altLang="en-US" smtClean="0"/>
              <a:t>” means that if </a:t>
            </a:r>
            <a:r>
              <a:rPr lang="en-US" altLang="en-US" i="1" smtClean="0"/>
              <a:t>r</a:t>
            </a:r>
            <a:r>
              <a:rPr lang="en-US" altLang="en-US" smtClean="0"/>
              <a:t> does not occur, then </a:t>
            </a:r>
            <a:r>
              <a:rPr lang="en-US" altLang="en-US" i="1" smtClean="0"/>
              <a:t>s</a:t>
            </a:r>
            <a:r>
              <a:rPr lang="en-US" altLang="en-US" smtClean="0"/>
              <a:t> cannot occur either:</a:t>
            </a:r>
            <a:br>
              <a:rPr lang="en-US" altLang="en-US" smtClean="0"/>
            </a:br>
            <a:r>
              <a:rPr lang="en-US" altLang="en-US" smtClean="0"/>
              <a:t>The occurrence of </a:t>
            </a:r>
            <a:r>
              <a:rPr lang="en-US" altLang="en-US" i="1" smtClean="0"/>
              <a:t>r</a:t>
            </a:r>
            <a:r>
              <a:rPr lang="en-US" altLang="en-US" smtClean="0"/>
              <a:t> is necessary to obtain the occurrence of </a:t>
            </a:r>
            <a:r>
              <a:rPr lang="en-US" altLang="en-US" i="1" smtClean="0"/>
              <a:t>s</a:t>
            </a:r>
            <a:r>
              <a:rPr lang="en-US" altLang="en-US" smtClean="0"/>
              <a:t>. Note that because of the equivalence between a statement and its contrapositive,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endParaRPr lang="en-US" altLang="en-US" sz="1200" smtClean="0"/>
          </a:p>
          <a:p>
            <a:pPr marL="0" indent="0"/>
            <a:r>
              <a:rPr lang="en-US" altLang="en-US" smtClean="0"/>
              <a:t>Consequently,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9359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486400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250" dirty="0" smtClean="0"/>
              <a:t>Example 10 – </a:t>
            </a:r>
            <a:r>
              <a:rPr lang="en-US" sz="2250" i="1" dirty="0" smtClean="0"/>
              <a:t>Interpreting Necessary and Sufficient Conditions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Consider the statement “If John is eligible to vote, then he is at least 18 years old.” 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The truth of the condition “John is eligible to vote” is </a:t>
            </a:r>
            <a:r>
              <a:rPr lang="en-US" altLang="en-US" i="1" smtClean="0"/>
              <a:t>sufficient </a:t>
            </a:r>
            <a:r>
              <a:rPr lang="en-US" altLang="en-US" smtClean="0"/>
              <a:t>to ensure the truth of the condition “John is at least 18 years old.”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In addition, the condition “John is at least 18 years old” is </a:t>
            </a:r>
            <a:r>
              <a:rPr lang="en-US" altLang="en-US" i="1" smtClean="0"/>
              <a:t>necessary</a:t>
            </a:r>
            <a:r>
              <a:rPr lang="en-US" altLang="en-US" smtClean="0"/>
              <a:t> for the condition “John is eligible to vote” to be true. 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If John were younger than 18, then he would not be eligible to vote.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Statements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A conditional statement that is true by virtue of the fact that its hypothesis is false is often called </a:t>
            </a:r>
            <a:r>
              <a:rPr lang="en-US" altLang="en-US" b="1" smtClean="0"/>
              <a:t>vacuously true </a:t>
            </a:r>
            <a:r>
              <a:rPr lang="en-US" altLang="en-US" smtClean="0"/>
              <a:t>or </a:t>
            </a:r>
            <a:r>
              <a:rPr lang="en-US" altLang="en-US" b="1" smtClean="0"/>
              <a:t>true by default</a:t>
            </a:r>
            <a:r>
              <a:rPr lang="en-US" altLang="en-US" smtClean="0"/>
              <a:t>. 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Thus the statement “If you show up for work Monday morning, then you will get the job” is vacuously true if you do not show up for work Monday morning. </a:t>
            </a:r>
            <a:br>
              <a:rPr lang="en-US" altLang="en-US" smtClean="0"/>
            </a:br>
            <a:endParaRPr lang="en-US" altLang="en-US" smtClean="0"/>
          </a:p>
          <a:p>
            <a:pPr marL="0" indent="0"/>
            <a:r>
              <a:rPr lang="en-US" altLang="en-US" smtClean="0"/>
              <a:t>In general, when the “if” part of an if-then statement is false, the statement as a whole is said to be true, regardless of whether the conclusion is true or false.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300" smtClean="0"/>
              <a:t>Example 1 – </a:t>
            </a:r>
            <a:r>
              <a:rPr lang="en-US" altLang="en-US" sz="2300" i="1" smtClean="0"/>
              <a:t>A Conditional Statement with a False Hypothesis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Consider the statement: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                               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                                If 0 = 1 then 1 = 2</a:t>
            </a:r>
            <a:r>
              <a:rPr lang="en-US" altLang="en-US" i="1" smtClean="0"/>
              <a:t>.</a:t>
            </a:r>
            <a:br>
              <a:rPr lang="en-US" altLang="en-US" i="1" smtClean="0"/>
            </a:br>
            <a:endParaRPr lang="en-US" altLang="en-US" i="1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As strange as it may seem, since the hypothesis of this statement is false, the statement as a whole is true.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Conditional Statements</a:t>
            </a:r>
            <a:endParaRPr lang="en-US" altLang="en-US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In expressions that include → as well as other logical operators such as ∧, ∨, and ∼, the </a:t>
            </a:r>
            <a:r>
              <a:rPr lang="en-US" altLang="en-US" b="1" smtClean="0"/>
              <a:t>order of operations </a:t>
            </a:r>
            <a:r>
              <a:rPr lang="en-US" altLang="en-US" smtClean="0"/>
              <a:t>is that → is performed last. 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Thus, according to the specification of order of operations, ∼ is performed first, then ∧ and ∨, and finally →.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smtClean="0"/>
              <a:t>Example 2 – </a:t>
            </a:r>
            <a:r>
              <a:rPr lang="en-US" altLang="en-US" sz="3300" i="1" smtClean="0"/>
              <a:t>Truth Table for p </a:t>
            </a:r>
            <a:r>
              <a:rPr lang="en-US" altLang="en-US" sz="3300" smtClean="0"/>
              <a:t>∨</a:t>
            </a:r>
            <a:r>
              <a:rPr lang="en-US" altLang="en-US" sz="3300" i="1" smtClean="0"/>
              <a:t> </a:t>
            </a:r>
            <a:r>
              <a:rPr lang="en-US" altLang="en-US" sz="3300" smtClean="0"/>
              <a:t>∼</a:t>
            </a:r>
            <a:r>
              <a:rPr lang="en-US" altLang="en-US" sz="800" i="1" smtClean="0"/>
              <a:t> </a:t>
            </a:r>
            <a:r>
              <a:rPr lang="en-US" altLang="en-US" sz="3300" i="1" smtClean="0"/>
              <a:t>q </a:t>
            </a:r>
            <a:r>
              <a:rPr lang="en-US" altLang="en-US" sz="3300" smtClean="0"/>
              <a:t>→ ∼</a:t>
            </a:r>
            <a:r>
              <a:rPr lang="en-US" altLang="en-US" sz="3300" i="1" smtClean="0"/>
              <a:t>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Construct a truth table for the statement form </a:t>
            </a:r>
            <a:r>
              <a:rPr lang="en-US" altLang="en-US" i="1" dirty="0" smtClean="0"/>
              <a:t>p </a:t>
            </a:r>
            <a:r>
              <a:rPr lang="en-US" altLang="en-US" dirty="0" smtClean="0"/>
              <a:t>∨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∼</a:t>
            </a:r>
            <a:r>
              <a:rPr lang="en-US" altLang="en-US" i="1" dirty="0" smtClean="0"/>
              <a:t>q → </a:t>
            </a:r>
            <a:r>
              <a:rPr lang="en-US" altLang="en-US" dirty="0" smtClean="0"/>
              <a:t>∼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.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endParaRPr lang="en-US" altLang="en-US" dirty="0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br>
              <a:rPr lang="en-US" altLang="en-US" dirty="0" smtClean="0">
                <a:solidFill>
                  <a:srgbClr val="00ADEE"/>
                </a:solidFill>
              </a:rPr>
            </a:br>
            <a:endParaRPr lang="en-US" alt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048000"/>
            <a:ext cx="7954728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75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smtClean="0"/>
              <a:t>Example 2 – </a:t>
            </a:r>
            <a:r>
              <a:rPr lang="en-US" altLang="en-US" sz="3300" i="1" smtClean="0"/>
              <a:t>Truth Table for p </a:t>
            </a:r>
            <a:r>
              <a:rPr lang="en-US" altLang="en-US" sz="3300" smtClean="0"/>
              <a:t>∨</a:t>
            </a:r>
            <a:r>
              <a:rPr lang="en-US" altLang="en-US" sz="3300" i="1" smtClean="0"/>
              <a:t> </a:t>
            </a:r>
            <a:r>
              <a:rPr lang="en-US" altLang="en-US" sz="3300" smtClean="0"/>
              <a:t>∼</a:t>
            </a:r>
            <a:r>
              <a:rPr lang="en-US" altLang="en-US" sz="800" i="1" smtClean="0"/>
              <a:t> </a:t>
            </a:r>
            <a:r>
              <a:rPr lang="en-US" altLang="en-US" sz="3300" i="1" smtClean="0"/>
              <a:t>q </a:t>
            </a:r>
            <a:r>
              <a:rPr lang="en-US" altLang="en-US" sz="3300" smtClean="0"/>
              <a:t>→ ∼</a:t>
            </a:r>
            <a:r>
              <a:rPr lang="en-US" altLang="en-US" sz="3300" i="1" smtClean="0"/>
              <a:t>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Construct a truth table for the statement form </a:t>
            </a:r>
            <a:r>
              <a:rPr lang="en-US" altLang="en-US" i="1" smtClean="0"/>
              <a:t>p </a:t>
            </a:r>
            <a:r>
              <a:rPr lang="en-US" altLang="en-US" smtClean="0"/>
              <a:t>∨</a:t>
            </a:r>
            <a:r>
              <a:rPr lang="en-US" altLang="en-US" i="1" smtClean="0"/>
              <a:t> </a:t>
            </a:r>
            <a:r>
              <a:rPr lang="en-US" altLang="en-US" smtClean="0"/>
              <a:t>∼</a:t>
            </a:r>
            <a:r>
              <a:rPr lang="en-US" altLang="en-US" i="1" smtClean="0"/>
              <a:t>q → </a:t>
            </a:r>
            <a:r>
              <a:rPr lang="en-US" altLang="en-US" smtClean="0"/>
              <a:t>∼</a:t>
            </a:r>
            <a:r>
              <a:rPr lang="en-US" altLang="en-US" i="1" smtClean="0"/>
              <a:t>p</a:t>
            </a:r>
            <a:r>
              <a:rPr lang="en-US" altLang="en-US" smtClean="0"/>
              <a:t>.</a:t>
            </a:r>
            <a:r>
              <a:rPr lang="en-US" altLang="en-US" i="1" smtClean="0"/>
              <a:t/>
            </a:r>
            <a:br>
              <a:rPr lang="en-US" altLang="en-US" i="1" smtClean="0"/>
            </a:br>
            <a:endParaRPr lang="en-US" altLang="en-US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>
                <a:solidFill>
                  <a:srgbClr val="00ADEE"/>
                </a:solidFill>
              </a:rPr>
              <a:t>Solution:</a:t>
            </a:r>
            <a:br>
              <a:rPr lang="en-US" altLang="en-US" smtClean="0">
                <a:solidFill>
                  <a:srgbClr val="00ADEE"/>
                </a:solidFill>
              </a:rPr>
            </a:br>
            <a:r>
              <a:rPr lang="en-US" altLang="en-US" smtClean="0"/>
              <a:t>By the order of operations given above, the following two expressions are equivalent: </a:t>
            </a:r>
            <a:r>
              <a:rPr lang="en-US" altLang="en-US" i="1" smtClean="0"/>
              <a:t>p</a:t>
            </a:r>
            <a:r>
              <a:rPr lang="en-US" altLang="en-US" smtClean="0"/>
              <a:t> ∨ ∼</a:t>
            </a:r>
            <a:r>
              <a:rPr lang="en-US" altLang="en-US" i="1" smtClean="0"/>
              <a:t>q </a:t>
            </a:r>
            <a:r>
              <a:rPr lang="en-US" altLang="en-US" smtClean="0"/>
              <a:t>→ ∼</a:t>
            </a:r>
            <a:r>
              <a:rPr lang="en-US" altLang="en-US" i="1" smtClean="0"/>
              <a:t>p </a:t>
            </a:r>
            <a:r>
              <a:rPr lang="en-US" altLang="en-US" smtClean="0"/>
              <a:t>and                     (</a:t>
            </a:r>
            <a:r>
              <a:rPr lang="en-US" altLang="en-US" i="1" smtClean="0"/>
              <a:t>p </a:t>
            </a:r>
            <a:r>
              <a:rPr lang="en-US" altLang="en-US" smtClean="0"/>
              <a:t>∨</a:t>
            </a:r>
            <a:r>
              <a:rPr lang="en-US" altLang="en-US" i="1" smtClean="0"/>
              <a:t> </a:t>
            </a:r>
            <a:r>
              <a:rPr lang="en-US" altLang="en-US" smtClean="0"/>
              <a:t>(∼</a:t>
            </a:r>
            <a:r>
              <a:rPr lang="en-US" altLang="en-US" i="1" smtClean="0"/>
              <a:t>q</a:t>
            </a:r>
            <a:r>
              <a:rPr lang="en-US" altLang="en-US" smtClean="0"/>
              <a:t>)) →</a:t>
            </a:r>
            <a:r>
              <a:rPr lang="en-US" altLang="en-US" i="1" smtClean="0"/>
              <a:t> </a:t>
            </a:r>
            <a:r>
              <a:rPr lang="en-US" altLang="en-US" smtClean="0"/>
              <a:t>(∼</a:t>
            </a:r>
            <a:r>
              <a:rPr lang="en-US" altLang="en-US" i="1" smtClean="0"/>
              <a:t>p</a:t>
            </a:r>
            <a:r>
              <a:rPr lang="en-US" altLang="en-US" smtClean="0"/>
              <a:t>),</a:t>
            </a:r>
            <a:r>
              <a:rPr lang="en-US" altLang="en-US" i="1" smtClean="0"/>
              <a:t> </a:t>
            </a:r>
            <a:r>
              <a:rPr lang="en-US" altLang="en-US" smtClean="0"/>
              <a:t>and this order governs the construction of the truth table.</a:t>
            </a:r>
            <a:br>
              <a:rPr lang="en-US" altLang="en-US" smtClean="0"/>
            </a:br>
            <a:endParaRPr lang="en-US" altLang="en-US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First fill in the four possible combinations of truth values for </a:t>
            </a:r>
            <a:r>
              <a:rPr lang="en-US" altLang="en-US" i="1" smtClean="0"/>
              <a:t>p</a:t>
            </a:r>
            <a:r>
              <a:rPr lang="en-US" altLang="en-US" smtClean="0"/>
              <a:t> and </a:t>
            </a:r>
            <a:r>
              <a:rPr lang="en-US" altLang="en-US" i="1" smtClean="0"/>
              <a:t>q</a:t>
            </a:r>
            <a:r>
              <a:rPr lang="en-US" altLang="en-US" smtClean="0"/>
              <a:t>, and then enter the truth values for ∼</a:t>
            </a:r>
            <a:r>
              <a:rPr lang="en-US" altLang="en-US" i="1" smtClean="0"/>
              <a:t>p</a:t>
            </a:r>
            <a:r>
              <a:rPr lang="en-US" altLang="en-US" smtClean="0"/>
              <a:t> and ∼</a:t>
            </a:r>
            <a:r>
              <a:rPr lang="en-US" altLang="en-US" i="1" smtClean="0"/>
              <a:t>q</a:t>
            </a:r>
            <a:r>
              <a:rPr lang="en-US" altLang="en-US" smtClean="0"/>
              <a:t> using the definition of negation.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2 – </a:t>
            </a:r>
            <a:r>
              <a:rPr lang="en-US" altLang="en-US" i="1" smtClean="0"/>
              <a:t>Solution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Next fill in the </a:t>
            </a:r>
            <a:r>
              <a:rPr lang="en-US" altLang="en-US" i="1" smtClean="0"/>
              <a:t>p</a:t>
            </a:r>
            <a:r>
              <a:rPr lang="en-US" altLang="en-US" smtClean="0"/>
              <a:t> ∨ ∼</a:t>
            </a:r>
            <a:r>
              <a:rPr lang="en-US" altLang="en-US" i="1" smtClean="0"/>
              <a:t>q </a:t>
            </a:r>
            <a:r>
              <a:rPr lang="en-US" altLang="en-US" smtClean="0"/>
              <a:t>column using the definition of ∨. Finally, fill in the </a:t>
            </a:r>
            <a:r>
              <a:rPr lang="en-US" altLang="en-US" i="1" smtClean="0"/>
              <a:t>p</a:t>
            </a:r>
            <a:r>
              <a:rPr lang="en-US" altLang="en-US" smtClean="0"/>
              <a:t> ∨ ∼</a:t>
            </a:r>
            <a:r>
              <a:rPr lang="en-US" altLang="en-US" i="1" smtClean="0"/>
              <a:t>q</a:t>
            </a:r>
            <a:r>
              <a:rPr lang="en-US" altLang="en-US" smtClean="0"/>
              <a:t> → ∼</a:t>
            </a:r>
            <a:r>
              <a:rPr lang="en-US" altLang="en-US" i="1" smtClean="0"/>
              <a:t>p</a:t>
            </a:r>
            <a:r>
              <a:rPr lang="en-US" altLang="en-US" smtClean="0"/>
              <a:t> column using the definition </a:t>
            </a:r>
            <a:br>
              <a:rPr lang="en-US" altLang="en-US" smtClean="0"/>
            </a:br>
            <a:r>
              <a:rPr lang="en-US" altLang="en-US" smtClean="0"/>
              <a:t>of  →.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00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The only rows in which the hypothesis </a:t>
            </a:r>
            <a:r>
              <a:rPr lang="en-US" altLang="en-US" i="1" smtClean="0"/>
              <a:t>p</a:t>
            </a:r>
            <a:r>
              <a:rPr lang="en-US" altLang="en-US" smtClean="0"/>
              <a:t> ∨ ∼</a:t>
            </a:r>
            <a:r>
              <a:rPr lang="en-US" altLang="en-US" i="1" smtClean="0"/>
              <a:t>q</a:t>
            </a:r>
            <a:r>
              <a:rPr lang="en-US" altLang="en-US" smtClean="0"/>
              <a:t> is true and the conclusion ∼</a:t>
            </a:r>
            <a:r>
              <a:rPr lang="en-US" altLang="en-US" i="1" smtClean="0"/>
              <a:t>p </a:t>
            </a:r>
            <a:r>
              <a:rPr lang="en-US" altLang="en-US" smtClean="0"/>
              <a:t>is false are the first and second rows.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sz="100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mtClean="0"/>
              <a:t>So you put F’s in those two rows and T’s in the other two rows.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289925" y="842963"/>
            <a:ext cx="8413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343400"/>
            <a:ext cx="58515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1287</TotalTime>
  <Words>1257</Words>
  <Application>Microsoft Office PowerPoint</Application>
  <PresentationFormat>全屏显示(4:3)</PresentationFormat>
  <Paragraphs>164</Paragraphs>
  <Slides>31</Slides>
  <Notes>0</Notes>
  <HiddenSlides>5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4" baseType="lpstr">
      <vt:lpstr>Arial</vt:lpstr>
      <vt:lpstr>Symbol</vt:lpstr>
      <vt:lpstr>McKBAlgP8</vt:lpstr>
      <vt:lpstr>Conditional Statements</vt:lpstr>
      <vt:lpstr>Conditional Statements</vt:lpstr>
      <vt:lpstr>Conditional Statements</vt:lpstr>
      <vt:lpstr>Conditional Statements</vt:lpstr>
      <vt:lpstr>Example 1 – A Conditional Statement with a False Hypothesis</vt:lpstr>
      <vt:lpstr>Conditional Statements</vt:lpstr>
      <vt:lpstr>Example 2 – Truth Table for p ∨ ∼ q → ∼p</vt:lpstr>
      <vt:lpstr>Example 2 – Truth Table for p ∨ ∼ q → ∼p</vt:lpstr>
      <vt:lpstr>Example 2 – Solution</vt:lpstr>
      <vt:lpstr>Example 3 – Division into Cases: Showing that p ∨ q → r ≡ ( p → r) ∧ (q → r)</vt:lpstr>
      <vt:lpstr>Example 3 – Division into Cases: Showing that p ∨ q → r ≡ ( p → r) ∧ (q → r)</vt:lpstr>
      <vt:lpstr>Example 3 – Solution</vt:lpstr>
      <vt:lpstr>Example 3 – Solution</vt:lpstr>
      <vt:lpstr>Representation of If-Then As Or</vt:lpstr>
      <vt:lpstr>Example 4 – Application of the Equivalence between ∼ p ∨ q and p → q</vt:lpstr>
      <vt:lpstr>The Negation of a Conditional Statement</vt:lpstr>
      <vt:lpstr>Example 5 – Negations of If-Then Statements</vt:lpstr>
      <vt:lpstr>The Contrapositive of a Conditional Statement</vt:lpstr>
      <vt:lpstr>Example 6 – Writing the Contrapositive</vt:lpstr>
      <vt:lpstr>The Converse and Inverse of a Conditional Statement</vt:lpstr>
      <vt:lpstr>Example 7 – Writing the Converse and the Inverse</vt:lpstr>
      <vt:lpstr>The Converse and Inverse of a Conditional Statement</vt:lpstr>
      <vt:lpstr>Only If and the Biconditional</vt:lpstr>
      <vt:lpstr>Example 8 – Converting Only If to If-Then</vt:lpstr>
      <vt:lpstr>Only If and the Biconditional</vt:lpstr>
      <vt:lpstr>Only If and the Biconditional</vt:lpstr>
      <vt:lpstr>Only If and the Biconditional</vt:lpstr>
      <vt:lpstr>Example 9 – If and Only If</vt:lpstr>
      <vt:lpstr>Necessary and Sufficient Conditions</vt:lpstr>
      <vt:lpstr>Necessary and Sufficient Conditions</vt:lpstr>
      <vt:lpstr>Example 10 – Interpreting Necessary and Sufficient Conditions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402</cp:revision>
  <dcterms:created xsi:type="dcterms:W3CDTF">2010-10-18T10:39:55Z</dcterms:created>
  <dcterms:modified xsi:type="dcterms:W3CDTF">2017-05-18T00:04:58Z</dcterms:modified>
</cp:coreProperties>
</file>