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8"/>
  </p:notesMasterIdLst>
  <p:handoutMasterIdLst>
    <p:handoutMasterId r:id="rId39"/>
  </p:handoutMasterIdLst>
  <p:sldIdLst>
    <p:sldId id="351" r:id="rId2"/>
    <p:sldId id="301" r:id="rId3"/>
    <p:sldId id="302" r:id="rId4"/>
    <p:sldId id="304" r:id="rId5"/>
    <p:sldId id="306" r:id="rId6"/>
    <p:sldId id="309" r:id="rId7"/>
    <p:sldId id="310" r:id="rId8"/>
    <p:sldId id="348" r:id="rId9"/>
    <p:sldId id="312" r:id="rId10"/>
    <p:sldId id="313" r:id="rId11"/>
    <p:sldId id="352" r:id="rId12"/>
    <p:sldId id="314" r:id="rId13"/>
    <p:sldId id="303" r:id="rId14"/>
    <p:sldId id="296" r:id="rId15"/>
    <p:sldId id="349" r:id="rId16"/>
    <p:sldId id="324" r:id="rId17"/>
    <p:sldId id="325" r:id="rId18"/>
    <p:sldId id="326" r:id="rId19"/>
    <p:sldId id="327" r:id="rId20"/>
    <p:sldId id="328" r:id="rId21"/>
    <p:sldId id="329" r:id="rId22"/>
    <p:sldId id="320" r:id="rId23"/>
    <p:sldId id="332" r:id="rId24"/>
    <p:sldId id="331" r:id="rId25"/>
    <p:sldId id="321" r:id="rId26"/>
    <p:sldId id="335" r:id="rId27"/>
    <p:sldId id="347" r:id="rId28"/>
    <p:sldId id="333" r:id="rId29"/>
    <p:sldId id="345" r:id="rId30"/>
    <p:sldId id="346" r:id="rId31"/>
    <p:sldId id="350" r:id="rId32"/>
    <p:sldId id="340" r:id="rId33"/>
    <p:sldId id="338" r:id="rId34"/>
    <p:sldId id="344" r:id="rId35"/>
    <p:sldId id="341" r:id="rId36"/>
    <p:sldId id="334" r:id="rId37"/>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B2B"/>
    <a:srgbClr val="00ADEE"/>
    <a:srgbClr val="16669E"/>
    <a:srgbClr val="E1332A"/>
    <a:srgbClr val="0D7295"/>
    <a:srgbClr val="C7EBFC"/>
    <a:srgbClr val="FFF8AA"/>
    <a:srgbClr val="9E0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9139" autoAdjust="0"/>
  </p:normalViewPr>
  <p:slideViewPr>
    <p:cSldViewPr>
      <p:cViewPr varScale="1">
        <p:scale>
          <a:sx n="79" d="100"/>
          <a:sy n="79" d="100"/>
        </p:scale>
        <p:origin x="984"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BC9937F5-7B0D-49A0-874A-964B7970DAD3}" type="datetimeFigureOut">
              <a:rPr lang="en-US"/>
              <a:pPr>
                <a:defRPr/>
              </a:pPr>
              <a:t>5/18/2017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F2A3E61-D823-438E-AEB0-D8FBCD02DB20}" type="slidenum">
              <a:rPr lang="en-US" altLang="en-US"/>
              <a:pPr/>
              <a:t>‹#›</a:t>
            </a:fld>
            <a:endParaRPr lang="en-US" altLang="en-US"/>
          </a:p>
        </p:txBody>
      </p:sp>
    </p:spTree>
    <p:extLst>
      <p:ext uri="{BB962C8B-B14F-4D97-AF65-F5344CB8AC3E}">
        <p14:creationId xmlns:p14="http://schemas.microsoft.com/office/powerpoint/2010/main" val="1815757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54F4FD1-4B12-4AC3-A067-035C0495E240}" type="slidenum">
              <a:rPr lang="en-US" altLang="en-US"/>
              <a:pPr/>
              <a:t>‹#›</a:t>
            </a:fld>
            <a:endParaRPr lang="en-US" altLang="en-US"/>
          </a:p>
        </p:txBody>
      </p:sp>
    </p:spTree>
    <p:extLst>
      <p:ext uri="{BB962C8B-B14F-4D97-AF65-F5344CB8AC3E}">
        <p14:creationId xmlns:p14="http://schemas.microsoft.com/office/powerpoint/2010/main" val="671221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7347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76828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228600"/>
            <a:ext cx="20828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0960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9084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17500" y="20320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29136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96207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00934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09057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84615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68104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44443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5391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7391400" y="6019800"/>
            <a:ext cx="1219200" cy="366713"/>
          </a:xfrm>
          <a:prstGeom prst="rect">
            <a:avLst/>
          </a:prstGeom>
          <a:noFill/>
          <a:ln w="9525">
            <a:noFill/>
            <a:miter lim="800000"/>
            <a:headEnd/>
            <a:tailEnd/>
          </a:ln>
          <a:effectLst/>
        </p:spPr>
        <p:txBody>
          <a:bodyPr>
            <a:spAutoFit/>
          </a:bodyPr>
          <a:lstStyle/>
          <a:p>
            <a:pPr algn="r">
              <a:spcBef>
                <a:spcPct val="50000"/>
              </a:spcBef>
              <a:defRPr/>
            </a:pPr>
            <a:endParaRPr lang="en-US"/>
          </a:p>
        </p:txBody>
      </p:sp>
      <p:sp>
        <p:nvSpPr>
          <p:cNvPr id="1027" name="Rectangle 13"/>
          <p:cNvSpPr>
            <a:spLocks noGrp="1" noChangeArrowheads="1"/>
          </p:cNvSpPr>
          <p:nvPr>
            <p:ph type="body" idx="1"/>
          </p:nvPr>
        </p:nvSpPr>
        <p:spPr bwMode="auto">
          <a:xfrm>
            <a:off x="457200" y="1462088"/>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4110" name="Rectangle 1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4111" name="Rectangle 1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4114" name="Text Box 18"/>
          <p:cNvSpPr txBox="1">
            <a:spLocks noChangeArrowheads="1"/>
          </p:cNvSpPr>
          <p:nvPr/>
        </p:nvSpPr>
        <p:spPr bwMode="auto">
          <a:xfrm>
            <a:off x="8496300" y="6388100"/>
            <a:ext cx="647700"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52CFBF7D-A5B4-490F-9B21-B43382E9C2FC}" type="slidenum">
              <a:rPr lang="en-US" altLang="en-US"/>
              <a:pPr eaLnBrk="1" hangingPunct="1">
                <a:spcBef>
                  <a:spcPct val="50000"/>
                </a:spcBef>
              </a:pPr>
              <a:t>‹#›</a:t>
            </a:fld>
            <a:endParaRPr lang="en-US" altLang="en-US"/>
          </a:p>
        </p:txBody>
      </p:sp>
      <p:sp>
        <p:nvSpPr>
          <p:cNvPr id="4115" name="Rectangle 1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endParaRPr lang="en-US"/>
          </a:p>
        </p:txBody>
      </p:sp>
      <p:sp>
        <p:nvSpPr>
          <p:cNvPr id="1032" name="Rectangle 12"/>
          <p:cNvSpPr>
            <a:spLocks noGrp="1" noChangeArrowheads="1"/>
          </p:cNvSpPr>
          <p:nvPr>
            <p:ph type="title"/>
          </p:nvPr>
        </p:nvSpPr>
        <p:spPr bwMode="auto">
          <a:xfrm>
            <a:off x="7620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 name="Rectangle 9"/>
          <p:cNvSpPr/>
          <p:nvPr userDrawn="1"/>
        </p:nvSpPr>
        <p:spPr>
          <a:xfrm>
            <a:off x="304800" y="384175"/>
            <a:ext cx="8763000" cy="831850"/>
          </a:xfrm>
          <a:prstGeom prst="rect">
            <a:avLst/>
          </a:prstGeom>
          <a:solidFill>
            <a:srgbClr val="16669E"/>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iamond 12"/>
          <p:cNvSpPr/>
          <p:nvPr userDrawn="1"/>
        </p:nvSpPr>
        <p:spPr>
          <a:xfrm>
            <a:off x="12700" y="38100"/>
            <a:ext cx="609600" cy="609600"/>
          </a:xfrm>
          <a:prstGeom prst="diamond">
            <a:avLst/>
          </a:prstGeom>
          <a:solidFill>
            <a:srgbClr val="CBDB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iamond 13"/>
          <p:cNvSpPr/>
          <p:nvPr userDrawn="1"/>
        </p:nvSpPr>
        <p:spPr>
          <a:xfrm>
            <a:off x="127000" y="152400"/>
            <a:ext cx="381000" cy="381000"/>
          </a:xfrm>
          <a:prstGeom prst="diamond">
            <a:avLst/>
          </a:prstGeom>
          <a:solidFill>
            <a:srgbClr val="1666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pitchFamily="34" charset="0"/>
        </a:defRPr>
      </a:lvl2pPr>
      <a:lvl3pPr algn="l" rtl="0" eaLnBrk="0" fontAlgn="base" hangingPunct="0">
        <a:spcBef>
          <a:spcPct val="0"/>
        </a:spcBef>
        <a:spcAft>
          <a:spcPct val="0"/>
        </a:spcAft>
        <a:defRPr sz="4000">
          <a:solidFill>
            <a:schemeClr val="tx1"/>
          </a:solidFill>
          <a:latin typeface="Arial" pitchFamily="34" charset="0"/>
        </a:defRPr>
      </a:lvl3pPr>
      <a:lvl4pPr algn="l" rtl="0" eaLnBrk="0" fontAlgn="base" hangingPunct="0">
        <a:spcBef>
          <a:spcPct val="0"/>
        </a:spcBef>
        <a:spcAft>
          <a:spcPct val="0"/>
        </a:spcAft>
        <a:defRPr sz="4000">
          <a:solidFill>
            <a:schemeClr val="tx1"/>
          </a:solidFill>
          <a:latin typeface="Arial" pitchFamily="34" charset="0"/>
        </a:defRPr>
      </a:lvl4pPr>
      <a:lvl5pPr algn="l" rtl="0" eaLnBrk="0" fontAlgn="base" hangingPunct="0">
        <a:spcBef>
          <a:spcPct val="0"/>
        </a:spcBef>
        <a:spcAft>
          <a:spcPct val="0"/>
        </a:spcAft>
        <a:defRPr sz="4000">
          <a:solidFill>
            <a:schemeClr val="tx1"/>
          </a:solidFill>
          <a:latin typeface="Arial" pitchFamily="34" charset="0"/>
        </a:defRPr>
      </a:lvl5pPr>
      <a:lvl6pPr marL="457200" algn="l" rtl="0" fontAlgn="base">
        <a:spcBef>
          <a:spcPct val="0"/>
        </a:spcBef>
        <a:spcAft>
          <a:spcPct val="0"/>
        </a:spcAft>
        <a:defRPr sz="4000">
          <a:solidFill>
            <a:schemeClr val="tx1"/>
          </a:solidFill>
          <a:latin typeface="Arial" pitchFamily="34" charset="0"/>
        </a:defRPr>
      </a:lvl6pPr>
      <a:lvl7pPr marL="914400" algn="l" rtl="0" fontAlgn="base">
        <a:spcBef>
          <a:spcPct val="0"/>
        </a:spcBef>
        <a:spcAft>
          <a:spcPct val="0"/>
        </a:spcAft>
        <a:defRPr sz="4000">
          <a:solidFill>
            <a:schemeClr val="tx1"/>
          </a:solidFill>
          <a:latin typeface="Arial" pitchFamily="34" charset="0"/>
        </a:defRPr>
      </a:lvl7pPr>
      <a:lvl8pPr marL="1371600" algn="l" rtl="0" fontAlgn="base">
        <a:spcBef>
          <a:spcPct val="0"/>
        </a:spcBef>
        <a:spcAft>
          <a:spcPct val="0"/>
        </a:spcAft>
        <a:defRPr sz="4000">
          <a:solidFill>
            <a:schemeClr val="tx1"/>
          </a:solidFill>
          <a:latin typeface="Arial" pitchFamily="34" charset="0"/>
        </a:defRPr>
      </a:lvl8pPr>
      <a:lvl9pPr marL="1828800" algn="l" rtl="0" fontAlgn="base">
        <a:spcBef>
          <a:spcPct val="0"/>
        </a:spcBef>
        <a:spcAft>
          <a:spcPct val="0"/>
        </a:spcAft>
        <a:defRPr sz="4000">
          <a:solidFill>
            <a:schemeClr val="tx1"/>
          </a:solidFill>
          <a:latin typeface="Arial"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838200" y="3276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smtClean="0">
                <a:solidFill>
                  <a:srgbClr val="00ADEE"/>
                </a:solidFill>
              </a:rPr>
              <a:t>Logic</a:t>
            </a:r>
            <a:endParaRPr lang="en-US" altLang="en-US" sz="4000" dirty="0">
              <a:solidFill>
                <a:srgbClr val="00ADEE"/>
              </a:solidFill>
            </a:endParaRPr>
          </a:p>
        </p:txBody>
      </p:sp>
    </p:spTree>
    <p:extLst>
      <p:ext uri="{BB962C8B-B14F-4D97-AF65-F5344CB8AC3E}">
        <p14:creationId xmlns:p14="http://schemas.microsoft.com/office/powerpoint/2010/main" val="9118766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Truth Values</a:t>
            </a:r>
          </a:p>
        </p:txBody>
      </p:sp>
      <p:sp>
        <p:nvSpPr>
          <p:cNvPr id="16387" name="Rectangle 3"/>
          <p:cNvSpPr>
            <a:spLocks noGrp="1" noChangeArrowheads="1"/>
          </p:cNvSpPr>
          <p:nvPr>
            <p:ph type="body" idx="1"/>
          </p:nvPr>
        </p:nvSpPr>
        <p:spPr/>
        <p:txBody>
          <a:bodyPr/>
          <a:lstStyle/>
          <a:p>
            <a:pPr marL="0" indent="0"/>
            <a:r>
              <a:rPr lang="en-US" altLang="en-US" dirty="0" smtClean="0"/>
              <a:t>In Example 2 we built compound sentences out of component sentences and the terms </a:t>
            </a:r>
            <a:r>
              <a:rPr lang="en-US" altLang="en-US" i="1" dirty="0" smtClean="0"/>
              <a:t>not</a:t>
            </a:r>
            <a:r>
              <a:rPr lang="en-US" altLang="en-US" dirty="0" smtClean="0"/>
              <a:t>, </a:t>
            </a:r>
            <a:r>
              <a:rPr lang="en-US" altLang="en-US" i="1" dirty="0" smtClean="0"/>
              <a:t>and</a:t>
            </a:r>
            <a:r>
              <a:rPr lang="en-US" altLang="en-US" dirty="0" smtClean="0"/>
              <a:t>, and </a:t>
            </a:r>
            <a:r>
              <a:rPr lang="en-US" altLang="en-US" i="1" dirty="0" smtClean="0"/>
              <a:t>or</a:t>
            </a:r>
            <a:r>
              <a:rPr lang="en-US" altLang="en-US" dirty="0" smtClean="0"/>
              <a:t>. </a:t>
            </a:r>
          </a:p>
          <a:p>
            <a:pPr marL="0" indent="0"/>
            <a:endParaRPr lang="en-US" altLang="en-US" dirty="0" smtClean="0"/>
          </a:p>
          <a:p>
            <a:pPr marL="0" indent="0"/>
            <a:r>
              <a:rPr lang="en-US" altLang="en-US" dirty="0" smtClean="0"/>
              <a:t>If such sentences are to be statements, however, they must have well-defined </a:t>
            </a:r>
            <a:r>
              <a:rPr lang="en-US" altLang="en-US" b="1" dirty="0" smtClean="0"/>
              <a:t>truth values</a:t>
            </a:r>
            <a:r>
              <a:rPr lang="en-US" altLang="en-US" dirty="0" smtClean="0"/>
              <a:t>—they must be either true or false. </a:t>
            </a:r>
          </a:p>
          <a:p>
            <a:pPr marL="0" indent="0"/>
            <a:endParaRPr lang="en-US" altLang="en-US" b="1" dirty="0" smtClean="0"/>
          </a:p>
          <a:p>
            <a:pPr marL="0" indent="0"/>
            <a:r>
              <a:rPr lang="en-US" altLang="en-US" dirty="0" smtClean="0"/>
              <a:t>We now define such compound sentences as statements by specifying their truth values in terms of the statements that compose them.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smtClean="0"/>
              <a:t>Statement Form: </a:t>
            </a:r>
            <a:r>
              <a:rPr lang="en-US" altLang="zh-CN" dirty="0" smtClean="0"/>
              <a:t>an expression made up of </a:t>
            </a:r>
            <a:r>
              <a:rPr lang="en-US" altLang="zh-CN" i="1" dirty="0" smtClean="0">
                <a:solidFill>
                  <a:srgbClr val="C00000"/>
                </a:solidFill>
              </a:rPr>
              <a:t>abstract</a:t>
            </a:r>
            <a:r>
              <a:rPr lang="en-US" altLang="zh-CN" dirty="0" smtClean="0"/>
              <a:t> statement </a:t>
            </a:r>
            <a:r>
              <a:rPr lang="en-US" altLang="zh-CN" dirty="0" smtClean="0">
                <a:solidFill>
                  <a:srgbClr val="C00000"/>
                </a:solidFill>
              </a:rPr>
              <a:t>variables</a:t>
            </a:r>
            <a:r>
              <a:rPr lang="en-US" altLang="zh-CN" dirty="0" smtClean="0"/>
              <a:t> (</a:t>
            </a:r>
            <a:r>
              <a:rPr lang="en-US" altLang="zh-CN" i="1" dirty="0" smtClean="0"/>
              <a:t>p</a:t>
            </a:r>
            <a:r>
              <a:rPr lang="en-US" altLang="zh-CN" dirty="0" smtClean="0"/>
              <a:t>, </a:t>
            </a:r>
            <a:r>
              <a:rPr lang="en-US" altLang="zh-CN" i="1" dirty="0" smtClean="0"/>
              <a:t>q</a:t>
            </a:r>
            <a:r>
              <a:rPr lang="en-US" altLang="zh-CN" dirty="0" smtClean="0"/>
              <a:t>, </a:t>
            </a:r>
            <a:r>
              <a:rPr lang="en-US" altLang="zh-CN" i="1" dirty="0" smtClean="0"/>
              <a:t>r</a:t>
            </a:r>
            <a:r>
              <a:rPr lang="en-US" altLang="zh-CN" dirty="0" smtClean="0"/>
              <a:t>, etc.) and logical </a:t>
            </a:r>
            <a:r>
              <a:rPr lang="en-US" altLang="zh-CN" dirty="0" smtClean="0">
                <a:solidFill>
                  <a:srgbClr val="C00000"/>
                </a:solidFill>
              </a:rPr>
              <a:t>connectives</a:t>
            </a:r>
            <a:r>
              <a:rPr lang="en-US" altLang="zh-CN" dirty="0" smtClean="0"/>
              <a:t> (</a:t>
            </a:r>
            <a:r>
              <a:rPr lang="en-US" altLang="en-US" dirty="0" smtClean="0"/>
              <a:t>~, </a:t>
            </a:r>
            <a:r>
              <a:rPr lang="en-US" altLang="en-US" b="1" dirty="0" smtClean="0">
                <a:sym typeface="Symbol" panose="05050102010706020507" pitchFamily="18" charset="2"/>
              </a:rPr>
              <a:t></a:t>
            </a:r>
            <a:r>
              <a:rPr lang="en-US" altLang="en-US" dirty="0" smtClean="0">
                <a:sym typeface="Symbol" panose="05050102010706020507" pitchFamily="18" charset="2"/>
              </a:rPr>
              <a:t>,</a:t>
            </a:r>
            <a:r>
              <a:rPr lang="en-US" altLang="en-US" b="1" dirty="0" smtClean="0">
                <a:sym typeface="Symbol" panose="05050102010706020507" pitchFamily="18" charset="2"/>
              </a:rPr>
              <a:t> </a:t>
            </a:r>
            <a:r>
              <a:rPr lang="en-US" altLang="en-US" dirty="0" smtClean="0">
                <a:sym typeface="Symbol" panose="05050102010706020507" pitchFamily="18" charset="2"/>
              </a:rPr>
              <a:t>,</a:t>
            </a:r>
            <a:r>
              <a:rPr lang="en-US" altLang="en-US" b="1" dirty="0" smtClean="0">
                <a:sym typeface="Symbol" panose="05050102010706020507" pitchFamily="18" charset="2"/>
              </a:rPr>
              <a:t> </a:t>
            </a:r>
            <a:r>
              <a:rPr lang="en-US" altLang="en-US" dirty="0" err="1" smtClean="0">
                <a:sym typeface="Symbol" panose="05050102010706020507" pitchFamily="18" charset="2"/>
              </a:rPr>
              <a:t>etc</a:t>
            </a:r>
            <a:r>
              <a:rPr lang="en-US" altLang="zh-CN" dirty="0" smtClean="0"/>
              <a:t>).</a:t>
            </a:r>
          </a:p>
          <a:p>
            <a:endParaRPr lang="en-US" altLang="zh-CN" dirty="0"/>
          </a:p>
          <a:p>
            <a:r>
              <a:rPr lang="en-US" altLang="zh-CN" dirty="0" smtClean="0"/>
              <a:t>Statement Form: </a:t>
            </a:r>
            <a:r>
              <a:rPr lang="en-US" altLang="en-US" dirty="0" smtClean="0"/>
              <a:t>~</a:t>
            </a:r>
            <a:r>
              <a:rPr lang="en-US" altLang="en-US" i="1" dirty="0" smtClean="0"/>
              <a:t>p</a:t>
            </a:r>
            <a:r>
              <a:rPr lang="en-US" altLang="en-US" dirty="0" smtClean="0"/>
              <a:t> </a:t>
            </a:r>
            <a:r>
              <a:rPr lang="en-US" altLang="en-US" b="1" dirty="0">
                <a:sym typeface="Symbol" panose="05050102010706020507" pitchFamily="18" charset="2"/>
              </a:rPr>
              <a:t></a:t>
            </a:r>
            <a:r>
              <a:rPr lang="en-US" altLang="en-US" dirty="0"/>
              <a:t> </a:t>
            </a:r>
            <a:r>
              <a:rPr lang="en-US" altLang="en-US" i="1" dirty="0" smtClean="0"/>
              <a:t>q</a:t>
            </a:r>
          </a:p>
          <a:p>
            <a:endParaRPr lang="en-US" altLang="zh-CN" i="1" dirty="0" smtClean="0"/>
          </a:p>
          <a:p>
            <a:r>
              <a:rPr lang="en-US" altLang="zh-CN" dirty="0" smtClean="0"/>
              <a:t>Statement: </a:t>
            </a:r>
            <a:r>
              <a:rPr lang="en-US" altLang="en-US" dirty="0"/>
              <a:t>It is not hot and it </a:t>
            </a:r>
            <a:r>
              <a:rPr lang="en-US" altLang="en-US" dirty="0" smtClean="0"/>
              <a:t>is sunny</a:t>
            </a:r>
            <a:endParaRPr lang="en-US" altLang="zh-CN" dirty="0"/>
          </a:p>
          <a:p>
            <a:endParaRPr lang="en-US" altLang="zh-CN" i="1" dirty="0"/>
          </a:p>
          <a:p>
            <a:r>
              <a:rPr lang="en-US" altLang="zh-CN" dirty="0" smtClean="0"/>
              <a:t>Statement: </a:t>
            </a:r>
            <a:r>
              <a:rPr lang="en-US" altLang="en-US" dirty="0"/>
              <a:t>~</a:t>
            </a:r>
            <a:r>
              <a:rPr lang="en-US" altLang="en-US" i="1" dirty="0"/>
              <a:t>p</a:t>
            </a:r>
            <a:r>
              <a:rPr lang="en-US" altLang="en-US" dirty="0"/>
              <a:t> </a:t>
            </a:r>
            <a:r>
              <a:rPr lang="en-US" altLang="en-US" b="1" dirty="0">
                <a:sym typeface="Symbol" panose="05050102010706020507" pitchFamily="18" charset="2"/>
              </a:rPr>
              <a:t></a:t>
            </a:r>
            <a:r>
              <a:rPr lang="en-US" altLang="en-US" dirty="0"/>
              <a:t> </a:t>
            </a:r>
            <a:r>
              <a:rPr lang="en-US" altLang="en-US" i="1" dirty="0" smtClean="0"/>
              <a:t>q </a:t>
            </a:r>
            <a:r>
              <a:rPr lang="en-US" altLang="en-US" dirty="0" smtClean="0"/>
              <a:t>where </a:t>
            </a:r>
            <a:r>
              <a:rPr lang="en-US" altLang="en-US" i="1" dirty="0" smtClean="0"/>
              <a:t>p</a:t>
            </a:r>
            <a:r>
              <a:rPr lang="en-US" altLang="en-US" dirty="0" smtClean="0"/>
              <a:t> </a:t>
            </a:r>
            <a:r>
              <a:rPr lang="en-US" altLang="en-US" dirty="0"/>
              <a:t>= “It is hot” and </a:t>
            </a:r>
            <a:r>
              <a:rPr lang="en-US" altLang="en-US" i="1" dirty="0" smtClean="0"/>
              <a:t>q</a:t>
            </a:r>
            <a:r>
              <a:rPr lang="en-US" altLang="en-US" dirty="0" smtClean="0"/>
              <a:t> </a:t>
            </a:r>
            <a:r>
              <a:rPr lang="en-US" altLang="en-US" dirty="0"/>
              <a:t>= “It is sunny</a:t>
            </a:r>
            <a:r>
              <a:rPr lang="en-US" altLang="en-US" dirty="0" smtClean="0"/>
              <a:t>.”</a:t>
            </a:r>
          </a:p>
          <a:p>
            <a:endParaRPr lang="en-US" altLang="zh-CN" dirty="0"/>
          </a:p>
          <a:p>
            <a:r>
              <a:rPr lang="en-US" altLang="zh-CN" b="1" dirty="0" smtClean="0"/>
              <a:t>Truth table: </a:t>
            </a:r>
            <a:r>
              <a:rPr lang="en-US" altLang="zh-CN" dirty="0" smtClean="0"/>
              <a:t>for statement forms; </a:t>
            </a:r>
            <a:r>
              <a:rPr lang="en-US" altLang="zh-CN" dirty="0" smtClean="0">
                <a:solidFill>
                  <a:srgbClr val="C00000"/>
                </a:solidFill>
              </a:rPr>
              <a:t>all</a:t>
            </a:r>
            <a:r>
              <a:rPr lang="en-US" altLang="zh-CN" dirty="0" smtClean="0"/>
              <a:t> combinations of truth values for statement variables.</a:t>
            </a:r>
            <a:endParaRPr lang="zh-CN" altLang="en-US" dirty="0"/>
          </a:p>
          <a:p>
            <a:endParaRPr lang="zh-CN" altLang="en-US" dirty="0"/>
          </a:p>
        </p:txBody>
      </p:sp>
      <p:sp>
        <p:nvSpPr>
          <p:cNvPr id="3" name="标题 2"/>
          <p:cNvSpPr>
            <a:spLocks noGrp="1"/>
          </p:cNvSpPr>
          <p:nvPr>
            <p:ph type="title"/>
          </p:nvPr>
        </p:nvSpPr>
        <p:spPr/>
        <p:txBody>
          <a:bodyPr/>
          <a:lstStyle/>
          <a:p>
            <a:r>
              <a:rPr lang="en-US" altLang="zh-CN" dirty="0" smtClean="0"/>
              <a:t>Statement Form</a:t>
            </a:r>
            <a:endParaRPr lang="zh-CN" altLang="en-US" dirty="0"/>
          </a:p>
        </p:txBody>
      </p:sp>
    </p:spTree>
    <p:extLst>
      <p:ext uri="{BB962C8B-B14F-4D97-AF65-F5344CB8AC3E}">
        <p14:creationId xmlns:p14="http://schemas.microsoft.com/office/powerpoint/2010/main" val="1217721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Truth Table</a:t>
            </a:r>
          </a:p>
        </p:txBody>
      </p:sp>
      <p:pic>
        <p:nvPicPr>
          <p:cNvPr id="174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098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764381" y="1907628"/>
            <a:ext cx="159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Truth Table for ~</a:t>
            </a:r>
            <a:r>
              <a:rPr lang="en-US" altLang="en-US" sz="1400" i="1"/>
              <a:t>p</a:t>
            </a:r>
            <a:endParaRPr lang="en-US" altLang="en-US" sz="140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8663" y="2209800"/>
            <a:ext cx="1989137"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3364706" y="1928812"/>
            <a:ext cx="1797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Truth Table for </a:t>
            </a:r>
            <a:r>
              <a:rPr lang="en-US" altLang="en-US" sz="1400" i="1" dirty="0"/>
              <a:t>p</a:t>
            </a:r>
            <a:r>
              <a:rPr lang="en-US" altLang="en-US" sz="1400" dirty="0"/>
              <a:t> </a:t>
            </a:r>
            <a:r>
              <a:rPr lang="en-US" altLang="en-US" sz="1400" b="1" dirty="0">
                <a:sym typeface="Symbol" panose="05050102010706020507" pitchFamily="18" charset="2"/>
              </a:rPr>
              <a:t></a:t>
            </a:r>
            <a:r>
              <a:rPr lang="en-US" altLang="en-US" sz="1400" dirty="0"/>
              <a:t> </a:t>
            </a:r>
            <a:r>
              <a:rPr lang="en-US" altLang="en-US" sz="1400" i="1" dirty="0"/>
              <a:t>q</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6921" y="2233613"/>
            <a:ext cx="20955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396146" y="1928812"/>
            <a:ext cx="1797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Truth Table for </a:t>
            </a:r>
            <a:r>
              <a:rPr lang="en-US" altLang="en-US" sz="1400" i="1"/>
              <a:t>p</a:t>
            </a:r>
            <a:r>
              <a:rPr lang="en-US" altLang="en-US" sz="1400"/>
              <a:t> </a:t>
            </a:r>
            <a:r>
              <a:rPr lang="en-US" altLang="en-US" sz="1400" b="1">
                <a:sym typeface="Symbol" panose="05050102010706020507" pitchFamily="18" charset="2"/>
              </a:rPr>
              <a:t></a:t>
            </a:r>
            <a:r>
              <a:rPr lang="en-US" altLang="en-US" sz="1400"/>
              <a:t> </a:t>
            </a:r>
            <a:r>
              <a:rPr lang="en-US" altLang="en-US" sz="1400" i="1"/>
              <a:t>q</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dirty="0" smtClean="0"/>
              <a:t>Construct the truth table for the statement form </a:t>
            </a:r>
            <a:br>
              <a:rPr lang="en-US" altLang="en-US" dirty="0" smtClean="0"/>
            </a:br>
            <a:r>
              <a:rPr lang="en-US" altLang="en-US" dirty="0" smtClean="0"/>
              <a:t>(</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a:t>
            </a:r>
          </a:p>
          <a:p>
            <a:pPr marL="0" indent="0" eaLnBrk="1" hangingPunct="1">
              <a:tabLst>
                <a:tab pos="457200" algn="l"/>
                <a:tab pos="1371600" algn="l"/>
                <a:tab pos="1547813" algn="l"/>
              </a:tabLst>
            </a:pPr>
            <a:endParaRPr lang="en-US" altLang="en-US" dirty="0" smtClean="0"/>
          </a:p>
          <a:p>
            <a:pPr marL="0" indent="0">
              <a:tabLst>
                <a:tab pos="457200" algn="l"/>
                <a:tab pos="1371600" algn="l"/>
                <a:tab pos="1547813" algn="l"/>
              </a:tabLst>
            </a:pPr>
            <a:r>
              <a:rPr lang="en-US" altLang="en-US" dirty="0" smtClean="0"/>
              <a:t>Note that when </a:t>
            </a:r>
            <a:r>
              <a:rPr lang="en-US" altLang="en-US" i="1" dirty="0" smtClean="0"/>
              <a:t>or</a:t>
            </a:r>
            <a:r>
              <a:rPr lang="en-US" altLang="en-US" dirty="0" smtClean="0"/>
              <a:t> is used in its exclusive sense, the statement “</a:t>
            </a:r>
            <a:r>
              <a:rPr lang="en-US" altLang="en-US" i="1" dirty="0" smtClean="0"/>
              <a:t>p</a:t>
            </a:r>
            <a:r>
              <a:rPr lang="en-US" altLang="en-US" dirty="0" smtClean="0"/>
              <a:t> or </a:t>
            </a:r>
            <a:r>
              <a:rPr lang="en-US" altLang="en-US" i="1" dirty="0" smtClean="0"/>
              <a:t>q</a:t>
            </a:r>
            <a:r>
              <a:rPr lang="en-US" altLang="en-US" dirty="0" smtClean="0"/>
              <a:t>” means “</a:t>
            </a:r>
            <a:r>
              <a:rPr lang="en-US" altLang="en-US" i="1" dirty="0" smtClean="0"/>
              <a:t>p</a:t>
            </a:r>
            <a:r>
              <a:rPr lang="en-US" altLang="en-US" dirty="0" smtClean="0"/>
              <a:t> or </a:t>
            </a:r>
            <a:r>
              <a:rPr lang="en-US" altLang="en-US" i="1" dirty="0" smtClean="0"/>
              <a:t>q</a:t>
            </a:r>
            <a:r>
              <a:rPr lang="en-US" altLang="en-US" dirty="0" smtClean="0"/>
              <a:t> but not both” or “</a:t>
            </a:r>
            <a:r>
              <a:rPr lang="en-US" altLang="en-US" i="1" dirty="0" smtClean="0"/>
              <a:t>p</a:t>
            </a:r>
            <a:r>
              <a:rPr lang="en-US" altLang="en-US" dirty="0" smtClean="0"/>
              <a:t> or </a:t>
            </a:r>
            <a:r>
              <a:rPr lang="en-US" altLang="en-US" i="1" dirty="0" smtClean="0"/>
              <a:t>q</a:t>
            </a:r>
            <a:r>
              <a:rPr lang="en-US" altLang="en-US" dirty="0" smtClean="0"/>
              <a:t> and not both </a:t>
            </a:r>
            <a:r>
              <a:rPr lang="en-US" altLang="en-US" i="1" dirty="0" smtClean="0"/>
              <a:t>p</a:t>
            </a:r>
            <a:r>
              <a:rPr lang="en-US" altLang="en-US" dirty="0" smtClean="0"/>
              <a:t> and </a:t>
            </a:r>
            <a:r>
              <a:rPr lang="en-US" altLang="en-US" i="1" dirty="0" smtClean="0"/>
              <a:t>q</a:t>
            </a:r>
            <a:r>
              <a:rPr lang="en-US" altLang="en-US" dirty="0" smtClean="0"/>
              <a:t>,” which translates into symbols as </a:t>
            </a:r>
            <a:br>
              <a:rPr lang="en-US" altLang="en-US" dirty="0" smtClean="0"/>
            </a:br>
            <a:r>
              <a:rPr lang="en-US" altLang="en-US" dirty="0" smtClean="0"/>
              <a:t>(</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a:t>
            </a:r>
          </a:p>
          <a:p>
            <a:pPr marL="0" indent="0">
              <a:tabLst>
                <a:tab pos="457200" algn="l"/>
                <a:tab pos="1371600" algn="l"/>
                <a:tab pos="1547813" algn="l"/>
              </a:tabLst>
            </a:pPr>
            <a:endParaRPr lang="en-US" altLang="en-US" dirty="0" smtClean="0"/>
          </a:p>
          <a:p>
            <a:pPr marL="0" indent="0">
              <a:tabLst>
                <a:tab pos="457200" algn="l"/>
                <a:tab pos="1371600" algn="l"/>
                <a:tab pos="1547813" algn="l"/>
              </a:tabLst>
            </a:pPr>
            <a:r>
              <a:rPr lang="en-US" altLang="en-US" dirty="0" smtClean="0"/>
              <a:t>This is sometimes abbreviated</a:t>
            </a:r>
            <a:endParaRPr lang="en-US" altLang="en-US" i="1" dirty="0" smtClean="0"/>
          </a:p>
          <a:p>
            <a:pPr marL="0" indent="0" eaLnBrk="1" hangingPunct="1">
              <a:tabLst>
                <a:tab pos="457200" algn="l"/>
                <a:tab pos="1371600" algn="l"/>
                <a:tab pos="1547813" algn="l"/>
              </a:tabLst>
            </a:pPr>
            <a:r>
              <a:rPr lang="en-US" altLang="en-US" dirty="0" smtClean="0"/>
              <a:t>	</a:t>
            </a: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4749800"/>
            <a:ext cx="2266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ChangeArrowheads="1"/>
          </p:cNvSpPr>
          <p:nvPr/>
        </p:nvSpPr>
        <p:spPr bwMode="auto">
          <a:xfrm>
            <a:off x="3175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solidFill>
                  <a:schemeClr val="bg1"/>
                </a:solidFill>
              </a:rPr>
              <a:t>Example 4 – </a:t>
            </a:r>
            <a:r>
              <a:rPr lang="en-US" altLang="en-US" sz="3400" i="1">
                <a:solidFill>
                  <a:schemeClr val="bg1"/>
                </a:solidFill>
              </a:rPr>
              <a:t>Truth Table for Exclusive Or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Example 4 – </a:t>
            </a:r>
            <a:r>
              <a:rPr lang="en-US" altLang="en-US" i="1" smtClean="0"/>
              <a:t>Solution</a:t>
            </a:r>
          </a:p>
        </p:txBody>
      </p:sp>
      <p:sp>
        <p:nvSpPr>
          <p:cNvPr id="15363" name="Rectangle 3"/>
          <p:cNvSpPr>
            <a:spLocks noGrp="1" noChangeArrowheads="1"/>
          </p:cNvSpPr>
          <p:nvPr>
            <p:ph type="body" idx="1"/>
          </p:nvPr>
        </p:nvSpPr>
        <p:spPr>
          <a:noFill/>
        </p:spPr>
        <p:txBody>
          <a:bodyPr/>
          <a:lstStyle/>
          <a:p>
            <a:pPr marL="0" indent="0" eaLnBrk="1" hangingPunct="1">
              <a:tabLst>
                <a:tab pos="457200" algn="l"/>
                <a:tab pos="1371600" algn="l"/>
                <a:tab pos="1547813" algn="l"/>
              </a:tabLst>
            </a:pPr>
            <a:r>
              <a:rPr lang="en-US" altLang="en-US" smtClean="0"/>
              <a:t>Set up columns labeled </a:t>
            </a:r>
            <a:r>
              <a:rPr lang="en-US" altLang="en-US" i="1" smtClean="0"/>
              <a:t>p</a:t>
            </a:r>
            <a:r>
              <a:rPr lang="en-US" altLang="en-US" smtClean="0"/>
              <a:t>, </a:t>
            </a:r>
            <a:r>
              <a:rPr lang="en-US" altLang="en-US" i="1" smtClean="0"/>
              <a:t>q</a:t>
            </a:r>
            <a:r>
              <a:rPr lang="en-US" altLang="en-US" smtClean="0"/>
              <a:t>,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and</a:t>
            </a:r>
            <a:br>
              <a:rPr lang="en-US" altLang="en-US" smtClean="0"/>
            </a:br>
            <a:r>
              <a:rPr lang="en-US" altLang="en-US" smtClean="0"/>
              <a:t>(</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t>
            </a:r>
            <a:r>
              <a:rPr lang="en-US" altLang="en-US" b="1" smtClean="0">
                <a:sym typeface="Symbol" panose="05050102010706020507" pitchFamily="18" charset="2"/>
              </a:rPr>
              <a:t></a:t>
            </a:r>
            <a:r>
              <a:rPr lang="en-US" altLang="en-US" smtClean="0"/>
              <a:t>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a:t>
            </a:r>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endParaRPr lang="en-US" altLang="en-US" sz="1800" smtClean="0"/>
          </a:p>
          <a:p>
            <a:pPr marL="0" indent="0" eaLnBrk="1" hangingPunct="1">
              <a:tabLst>
                <a:tab pos="457200" algn="l"/>
                <a:tab pos="1371600" algn="l"/>
                <a:tab pos="1547813" algn="l"/>
              </a:tabLst>
            </a:pPr>
            <a:r>
              <a:rPr lang="en-US" altLang="en-US" smtClean="0"/>
              <a:t>Fill in the </a:t>
            </a:r>
            <a:r>
              <a:rPr lang="en-US" altLang="en-US" i="1" smtClean="0"/>
              <a:t>p</a:t>
            </a:r>
            <a:r>
              <a:rPr lang="en-US" altLang="en-US" smtClean="0"/>
              <a:t> and </a:t>
            </a:r>
            <a:r>
              <a:rPr lang="en-US" altLang="en-US" i="1" smtClean="0"/>
              <a:t>q</a:t>
            </a:r>
            <a:r>
              <a:rPr lang="en-US" altLang="en-US" smtClean="0"/>
              <a:t> columns with all the logically possible combinations of T’s and F’s. Then use the truth tables for </a:t>
            </a:r>
            <a:r>
              <a:rPr lang="en-US" altLang="en-US" b="1" smtClean="0">
                <a:sym typeface="Symbol" panose="05050102010706020507" pitchFamily="18" charset="2"/>
              </a:rPr>
              <a:t></a:t>
            </a:r>
            <a:r>
              <a:rPr lang="en-US" altLang="en-US" smtClean="0"/>
              <a:t/>
            </a:r>
            <a:br>
              <a:rPr lang="en-US" altLang="en-US" smtClean="0"/>
            </a:br>
            <a:r>
              <a:rPr lang="en-US" altLang="en-US" smtClean="0"/>
              <a:t>and </a:t>
            </a:r>
            <a:r>
              <a:rPr lang="en-US" altLang="en-US" b="1" smtClean="0">
                <a:sym typeface="Symbol" panose="05050102010706020507" pitchFamily="18" charset="2"/>
              </a:rPr>
              <a:t></a:t>
            </a:r>
            <a:r>
              <a:rPr lang="en-US" altLang="en-US" smtClean="0"/>
              <a:t> to fill in the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and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columns with the</a:t>
            </a:r>
            <a:br>
              <a:rPr lang="en-US" altLang="en-US" smtClean="0"/>
            </a:br>
            <a:r>
              <a:rPr lang="en-US" altLang="en-US" smtClean="0"/>
              <a:t>appropriate truth values.</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288" y="2514600"/>
            <a:ext cx="55483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2362200" y="42672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Truth Table for </a:t>
            </a:r>
            <a:r>
              <a:rPr lang="en-US" altLang="en-US" sz="1400" i="1"/>
              <a:t>Exclusive Or</a:t>
            </a:r>
            <a:r>
              <a:rPr lang="en-US" altLang="en-US" sz="1400"/>
              <a:t>: (</a:t>
            </a:r>
            <a:r>
              <a:rPr lang="en-US" altLang="en-US" sz="1400" i="1"/>
              <a:t>p</a:t>
            </a:r>
            <a:r>
              <a:rPr lang="en-US" altLang="en-US" sz="1400"/>
              <a:t> </a:t>
            </a:r>
            <a:r>
              <a:rPr lang="en-US" altLang="en-US" sz="1400" b="1">
                <a:sym typeface="Symbol" panose="05050102010706020507" pitchFamily="18" charset="2"/>
              </a:rPr>
              <a:t></a:t>
            </a:r>
            <a:r>
              <a:rPr lang="en-US" altLang="en-US" sz="1400"/>
              <a:t> </a:t>
            </a:r>
            <a:r>
              <a:rPr lang="en-US" altLang="en-US" sz="1400" i="1"/>
              <a:t>q</a:t>
            </a:r>
            <a:r>
              <a:rPr lang="en-US" altLang="en-US" sz="1400"/>
              <a:t>) </a:t>
            </a:r>
            <a:r>
              <a:rPr lang="en-US" altLang="en-US" sz="1400" b="1">
                <a:sym typeface="Symbol" panose="05050102010706020507" pitchFamily="18" charset="2"/>
              </a:rPr>
              <a:t> </a:t>
            </a:r>
            <a:r>
              <a:rPr lang="en-US" altLang="en-US" sz="1400"/>
              <a:t>~( </a:t>
            </a:r>
            <a:r>
              <a:rPr lang="en-US" altLang="en-US" sz="1400" i="1"/>
              <a:t>p</a:t>
            </a:r>
            <a:r>
              <a:rPr lang="en-US" altLang="en-US" sz="1400"/>
              <a:t> </a:t>
            </a:r>
            <a:r>
              <a:rPr lang="en-US" altLang="en-US" sz="1400" b="1">
                <a:sym typeface="Symbol" panose="05050102010706020507" pitchFamily="18" charset="2"/>
              </a:rPr>
              <a:t></a:t>
            </a:r>
            <a:r>
              <a:rPr lang="en-US" altLang="en-US" sz="1400"/>
              <a:t> </a:t>
            </a:r>
            <a:r>
              <a:rPr lang="en-US" altLang="en-US" sz="1400" i="1"/>
              <a:t>q</a:t>
            </a:r>
            <a:r>
              <a:rPr lang="en-US" altLang="en-US" sz="14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363">
                                            <p:txEl>
                                              <p:pRg st="7" end="7"/>
                                            </p:txEl>
                                          </p:spTgt>
                                        </p:tgtEl>
                                        <p:attrNameLst>
                                          <p:attrName>style.visibility</p:attrName>
                                        </p:attrNameLst>
                                      </p:cBhvr>
                                      <p:to>
                                        <p:strVal val="visible"/>
                                      </p:to>
                                    </p:set>
                                    <p:animEffect transition="in" filter="fade">
                                      <p:cBhvr>
                                        <p:cTn id="7" dur="1000"/>
                                        <p:tgtEl>
                                          <p:spTgt spid="15363">
                                            <p:txEl>
                                              <p:pRg st="7" end="7"/>
                                            </p:txEl>
                                          </p:spTgt>
                                        </p:tgtEl>
                                      </p:cBhvr>
                                    </p:animEffect>
                                    <p:anim calcmode="lin" valueType="num">
                                      <p:cBhvr>
                                        <p:cTn id="8" dur="1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363">
                                            <p:txEl>
                                              <p:pRg st="7" end="7"/>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17500" y="203200"/>
            <a:ext cx="8229600" cy="1143000"/>
          </a:xfrm>
        </p:spPr>
        <p:txBody>
          <a:bodyPr/>
          <a:lstStyle/>
          <a:p>
            <a:pPr eaLnBrk="1" hangingPunct="1"/>
            <a:r>
              <a:rPr lang="en-US" altLang="en-US" smtClean="0">
                <a:solidFill>
                  <a:schemeClr val="bg1"/>
                </a:solidFill>
              </a:rPr>
              <a:t>Example 4 – </a:t>
            </a:r>
            <a:r>
              <a:rPr lang="en-US" altLang="en-US" i="1" smtClean="0">
                <a:solidFill>
                  <a:schemeClr val="bg1"/>
                </a:solidFill>
              </a:rPr>
              <a:t>Solution</a:t>
            </a:r>
          </a:p>
        </p:txBody>
      </p:sp>
      <p:sp>
        <p:nvSpPr>
          <p:cNvPr id="15363" name="Rectangle 3"/>
          <p:cNvSpPr>
            <a:spLocks noGrp="1" noChangeArrowheads="1"/>
          </p:cNvSpPr>
          <p:nvPr>
            <p:ph type="body" idx="4294967295"/>
          </p:nvPr>
        </p:nvSpPr>
        <p:spPr>
          <a:noFill/>
        </p:spPr>
        <p:txBody>
          <a:bodyPr/>
          <a:lstStyle/>
          <a:p>
            <a:pPr marL="0" indent="0">
              <a:tabLst>
                <a:tab pos="457200" algn="l"/>
                <a:tab pos="1371600" algn="l"/>
                <a:tab pos="1547813" algn="l"/>
              </a:tabLst>
            </a:pPr>
            <a:r>
              <a:rPr lang="en-US" altLang="en-US" dirty="0" smtClean="0"/>
              <a:t>Next fill in the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column by taking the opposites of the truth values for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a:t>
            </a:r>
          </a:p>
          <a:p>
            <a:pPr marL="0" indent="0">
              <a:tabLst>
                <a:tab pos="457200" algn="l"/>
                <a:tab pos="1371600" algn="l"/>
                <a:tab pos="1547813" algn="l"/>
              </a:tabLst>
            </a:pPr>
            <a:endParaRPr lang="en-US" altLang="en-US" dirty="0" smtClean="0"/>
          </a:p>
          <a:p>
            <a:pPr marL="0" indent="0">
              <a:spcBef>
                <a:spcPct val="0"/>
              </a:spcBef>
              <a:tabLst>
                <a:tab pos="457200" algn="l"/>
                <a:tab pos="1371600" algn="l"/>
                <a:tab pos="1547813" algn="l"/>
              </a:tabLst>
            </a:pPr>
            <a:r>
              <a:rPr lang="en-US" altLang="en-US" dirty="0" smtClean="0"/>
              <a:t>Finally, fill in the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column by considering the truth table for an </a:t>
            </a:r>
            <a:r>
              <a:rPr lang="en-US" altLang="en-US" i="1" dirty="0" smtClean="0"/>
              <a:t>and</a:t>
            </a:r>
            <a:r>
              <a:rPr lang="en-US" altLang="en-US" dirty="0" smtClean="0"/>
              <a:t> statement together with the</a:t>
            </a:r>
            <a:br>
              <a:rPr lang="en-US" altLang="en-US" dirty="0" smtClean="0"/>
            </a:br>
            <a:r>
              <a:rPr lang="en-US" altLang="en-US" dirty="0" smtClean="0"/>
              <a:t>computed truth values for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and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t>
            </a:r>
          </a:p>
        </p:txBody>
      </p:sp>
      <p:sp>
        <p:nvSpPr>
          <p:cNvPr id="25604"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288" y="4191000"/>
            <a:ext cx="55483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362200" y="59436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Truth Table for </a:t>
            </a:r>
            <a:r>
              <a:rPr lang="en-US" altLang="en-US" sz="1400" i="1"/>
              <a:t>Exclusive Or</a:t>
            </a:r>
            <a:r>
              <a:rPr lang="en-US" altLang="en-US" sz="1400"/>
              <a:t>: (</a:t>
            </a:r>
            <a:r>
              <a:rPr lang="en-US" altLang="en-US" sz="1400" i="1"/>
              <a:t>p</a:t>
            </a:r>
            <a:r>
              <a:rPr lang="en-US" altLang="en-US" sz="1400"/>
              <a:t> </a:t>
            </a:r>
            <a:r>
              <a:rPr lang="en-US" altLang="en-US" sz="1400" b="1">
                <a:sym typeface="Symbol" panose="05050102010706020507" pitchFamily="18" charset="2"/>
              </a:rPr>
              <a:t></a:t>
            </a:r>
            <a:r>
              <a:rPr lang="en-US" altLang="en-US" sz="1400"/>
              <a:t> </a:t>
            </a:r>
            <a:r>
              <a:rPr lang="en-US" altLang="en-US" sz="1400" i="1"/>
              <a:t>q</a:t>
            </a:r>
            <a:r>
              <a:rPr lang="en-US" altLang="en-US" sz="1400"/>
              <a:t>) </a:t>
            </a:r>
            <a:r>
              <a:rPr lang="en-US" altLang="en-US" sz="1400" b="1">
                <a:sym typeface="Symbol" panose="05050102010706020507" pitchFamily="18" charset="2"/>
              </a:rPr>
              <a:t> </a:t>
            </a:r>
            <a:r>
              <a:rPr lang="en-US" altLang="en-US" sz="1400"/>
              <a:t>~( </a:t>
            </a:r>
            <a:r>
              <a:rPr lang="en-US" altLang="en-US" sz="1400" i="1"/>
              <a:t>p</a:t>
            </a:r>
            <a:r>
              <a:rPr lang="en-US" altLang="en-US" sz="1400"/>
              <a:t> </a:t>
            </a:r>
            <a:r>
              <a:rPr lang="en-US" altLang="en-US" sz="1400" b="1">
                <a:sym typeface="Symbol" panose="05050102010706020507" pitchFamily="18" charset="2"/>
              </a:rPr>
              <a:t></a:t>
            </a:r>
            <a:r>
              <a:rPr lang="en-US" altLang="en-US" sz="1400"/>
              <a:t> </a:t>
            </a:r>
            <a:r>
              <a:rPr lang="en-US" altLang="en-US" sz="1400" i="1"/>
              <a:t>q</a:t>
            </a:r>
            <a:r>
              <a:rPr lang="en-US" altLang="en-US" sz="14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1000"/>
                                        <p:tgtEl>
                                          <p:spTgt spid="15363">
                                            <p:txEl>
                                              <p:pRg st="2" end="2"/>
                                            </p:txEl>
                                          </p:spTgt>
                                        </p:tgtEl>
                                      </p:cBhvr>
                                    </p:animEffect>
                                    <p:anim calcmode="lin" valueType="num">
                                      <p:cBhvr>
                                        <p:cTn id="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36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838200" y="3276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rgbClr val="00ADEE"/>
                </a:solidFill>
              </a:rPr>
              <a:t>Logical Equivalence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Logical Equivalence</a:t>
            </a:r>
          </a:p>
        </p:txBody>
      </p:sp>
      <p:sp>
        <p:nvSpPr>
          <p:cNvPr id="28675" name="Rectangle 3"/>
          <p:cNvSpPr>
            <a:spLocks noGrp="1" noChangeArrowheads="1"/>
          </p:cNvSpPr>
          <p:nvPr>
            <p:ph type="body" idx="1"/>
          </p:nvPr>
        </p:nvSpPr>
        <p:spPr/>
        <p:txBody>
          <a:bodyPr/>
          <a:lstStyle/>
          <a:p>
            <a:pPr marL="0" indent="0"/>
            <a:r>
              <a:rPr lang="en-US" altLang="en-US" smtClean="0"/>
              <a:t>The statements</a:t>
            </a:r>
            <a:br>
              <a:rPr lang="en-US" altLang="en-US" smtClean="0"/>
            </a:br>
            <a:endParaRPr lang="en-US" altLang="en-US" sz="1200" smtClean="0"/>
          </a:p>
          <a:p>
            <a:pPr marL="0" indent="0"/>
            <a:r>
              <a:rPr lang="en-US" altLang="en-US" smtClean="0"/>
              <a:t>               6 is greater than 2 and 2 is less than 6</a:t>
            </a:r>
          </a:p>
          <a:p>
            <a:pPr marL="0" indent="0"/>
            <a:endParaRPr lang="en-US" altLang="en-US" sz="1200" smtClean="0"/>
          </a:p>
          <a:p>
            <a:pPr marL="0" indent="0"/>
            <a:r>
              <a:rPr lang="en-US" altLang="en-US" smtClean="0"/>
              <a:t>are two different ways of saying the same thing. Why? Because of the definition of the phrases </a:t>
            </a:r>
            <a:r>
              <a:rPr lang="en-US" altLang="en-US" i="1" smtClean="0"/>
              <a:t>greater than </a:t>
            </a:r>
            <a:r>
              <a:rPr lang="en-US" altLang="en-US" smtClean="0"/>
              <a:t>and </a:t>
            </a:r>
            <a:r>
              <a:rPr lang="en-US" altLang="en-US" i="1" smtClean="0"/>
              <a:t>less than</a:t>
            </a:r>
            <a:r>
              <a:rPr lang="en-US" altLang="en-US" smtClean="0"/>
              <a:t>. By contrast, although the statements</a:t>
            </a:r>
            <a:br>
              <a:rPr lang="en-US" altLang="en-US" smtClean="0"/>
            </a:br>
            <a:endParaRPr lang="en-US" altLang="en-US" sz="1200" smtClean="0"/>
          </a:p>
          <a:p>
            <a:pPr marL="0" indent="0"/>
            <a:r>
              <a:rPr lang="en-US" altLang="en-US" smtClean="0"/>
              <a:t>(1) Dogs bark and cats meow</a:t>
            </a:r>
            <a:br>
              <a:rPr lang="en-US" altLang="en-US" smtClean="0"/>
            </a:br>
            <a:r>
              <a:rPr lang="en-US" altLang="en-US" sz="800" smtClean="0"/>
              <a:t/>
            </a:r>
            <a:br>
              <a:rPr lang="en-US" altLang="en-US" sz="800" smtClean="0"/>
            </a:br>
            <a:r>
              <a:rPr lang="en-US" altLang="en-US" smtClean="0"/>
              <a:t>and</a:t>
            </a:r>
            <a:br>
              <a:rPr lang="en-US" altLang="en-US" smtClean="0"/>
            </a:br>
            <a:r>
              <a:rPr lang="en-US" altLang="en-US" sz="800" smtClean="0"/>
              <a:t/>
            </a:r>
            <a:br>
              <a:rPr lang="en-US" altLang="en-US" sz="800" smtClean="0"/>
            </a:br>
            <a:r>
              <a:rPr lang="en-US" altLang="en-US" smtClean="0"/>
              <a:t>(2) Cats meow and dogs bark</a:t>
            </a:r>
            <a:br>
              <a:rPr lang="en-US" altLang="en-US" smtClean="0"/>
            </a:br>
            <a:r>
              <a:rPr lang="en-US" altLang="en-US" sz="1200" smtClean="0"/>
              <a:t/>
            </a:r>
            <a:br>
              <a:rPr lang="en-US" altLang="en-US" sz="1200" smtClean="0"/>
            </a:br>
            <a:r>
              <a:rPr lang="en-US" altLang="en-US" smtClean="0"/>
              <a:t>are also two different ways of saying the same thing, the reason has nothing to do with the definition of the words.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Logical Equivalence</a:t>
            </a:r>
          </a:p>
        </p:txBody>
      </p:sp>
      <p:sp>
        <p:nvSpPr>
          <p:cNvPr id="29699" name="Rectangle 3"/>
          <p:cNvSpPr>
            <a:spLocks noGrp="1" noChangeArrowheads="1"/>
          </p:cNvSpPr>
          <p:nvPr>
            <p:ph type="body" idx="1"/>
          </p:nvPr>
        </p:nvSpPr>
        <p:spPr/>
        <p:txBody>
          <a:bodyPr/>
          <a:lstStyle/>
          <a:p>
            <a:pPr marL="0" indent="0"/>
            <a:r>
              <a:rPr lang="en-US" altLang="en-US" smtClean="0"/>
              <a:t>It has to do with the logical form of the statements.</a:t>
            </a:r>
          </a:p>
          <a:p>
            <a:pPr marL="0" indent="0"/>
            <a:endParaRPr lang="en-US" altLang="en-US" smtClean="0"/>
          </a:p>
          <a:p>
            <a:pPr marL="0" indent="0"/>
            <a:r>
              <a:rPr lang="en-US" altLang="en-US" smtClean="0"/>
              <a:t>Any two statements whose logical forms are related in the same way as (1) and (2) would either both be true or both be false.</a:t>
            </a:r>
          </a:p>
          <a:p>
            <a:pPr marL="0" indent="0"/>
            <a:endParaRPr lang="en-US" altLang="en-US" smtClean="0"/>
          </a:p>
          <a:p>
            <a:pPr marL="0" indent="0"/>
            <a:r>
              <a:rPr lang="en-US" altLang="en-US" smtClean="0"/>
              <a:t>You can see this by examining the following truth table, where the statement variables </a:t>
            </a:r>
            <a:r>
              <a:rPr lang="en-US" altLang="en-US" i="1" smtClean="0"/>
              <a:t>p</a:t>
            </a:r>
            <a:r>
              <a:rPr lang="en-US" altLang="en-US" smtClean="0"/>
              <a:t> and </a:t>
            </a:r>
            <a:r>
              <a:rPr lang="en-US" altLang="en-US" i="1" smtClean="0"/>
              <a:t>q</a:t>
            </a:r>
            <a:r>
              <a:rPr lang="en-US" altLang="en-US" smtClean="0"/>
              <a:t> are substituted for the component statements “Dogs bark” and “Cats meow,” respectively.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Logical Equivalence</a:t>
            </a:r>
          </a:p>
        </p:txBody>
      </p:sp>
      <p:sp>
        <p:nvSpPr>
          <p:cNvPr id="30723" name="Rectangle 3"/>
          <p:cNvSpPr>
            <a:spLocks noGrp="1" noChangeArrowheads="1"/>
          </p:cNvSpPr>
          <p:nvPr>
            <p:ph type="body" idx="1"/>
          </p:nvPr>
        </p:nvSpPr>
        <p:spPr/>
        <p:txBody>
          <a:bodyPr/>
          <a:lstStyle/>
          <a:p>
            <a:pPr marL="0" indent="0"/>
            <a:r>
              <a:rPr lang="en-US" altLang="en-US" smtClean="0"/>
              <a:t>The table shows that for each combination of truth values for </a:t>
            </a:r>
            <a:r>
              <a:rPr lang="en-US" altLang="en-US" i="1" smtClean="0"/>
              <a:t>p</a:t>
            </a:r>
            <a:r>
              <a:rPr lang="en-US" altLang="en-US" smtClean="0"/>
              <a:t> and </a:t>
            </a:r>
            <a:r>
              <a:rPr lang="en-US" altLang="en-US" i="1" smtClean="0"/>
              <a:t>q</a:t>
            </a:r>
            <a:r>
              <a:rPr lang="en-US" altLang="en-US" smtClean="0"/>
              <a:t>, </a:t>
            </a:r>
            <a:r>
              <a:rPr lang="en-US" altLang="en-US" i="1" smtClean="0"/>
              <a:t>p</a:t>
            </a:r>
            <a:r>
              <a:rPr lang="en-US" altLang="en-US" smtClean="0"/>
              <a:t> </a:t>
            </a:r>
            <a:r>
              <a:rPr lang="en-US" altLang="en-US" b="1" smtClean="0">
                <a:sym typeface="Symbol" panose="05050102010706020507" pitchFamily="18" charset="2"/>
              </a:rPr>
              <a:t></a:t>
            </a:r>
            <a:r>
              <a:rPr lang="en-US" altLang="en-US" i="1" smtClean="0"/>
              <a:t> q </a:t>
            </a:r>
            <a:r>
              <a:rPr lang="en-US" altLang="en-US" smtClean="0"/>
              <a:t>is true when, and only when, </a:t>
            </a:r>
            <a:r>
              <a:rPr lang="en-US" altLang="en-US" i="1" smtClean="0"/>
              <a:t>q</a:t>
            </a:r>
            <a:r>
              <a:rPr lang="en-US" altLang="en-US" smtClean="0"/>
              <a:t> </a:t>
            </a:r>
            <a:r>
              <a:rPr lang="en-US" altLang="en-US" b="1" smtClean="0">
                <a:sym typeface="Symbol" panose="05050102010706020507" pitchFamily="18" charset="2"/>
              </a:rPr>
              <a:t></a:t>
            </a:r>
            <a:r>
              <a:rPr lang="en-US" altLang="en-US" smtClean="0"/>
              <a:t> </a:t>
            </a:r>
            <a:r>
              <a:rPr lang="en-US" altLang="en-US" i="1" smtClean="0"/>
              <a:t>p</a:t>
            </a:r>
            <a:r>
              <a:rPr lang="en-US" altLang="en-US" smtClean="0"/>
              <a:t> is true.</a:t>
            </a:r>
          </a:p>
          <a:p>
            <a:pPr marL="0" indent="0"/>
            <a:endParaRPr lang="en-US" altLang="en-US" smtClean="0"/>
          </a:p>
          <a:p>
            <a:pPr marL="0" indent="0"/>
            <a:r>
              <a:rPr lang="en-US" altLang="en-US" smtClean="0"/>
              <a:t>In such a case, the statement </a:t>
            </a:r>
            <a:br>
              <a:rPr lang="en-US" altLang="en-US" smtClean="0"/>
            </a:br>
            <a:r>
              <a:rPr lang="en-US" altLang="en-US" smtClean="0"/>
              <a:t>forms are called </a:t>
            </a:r>
            <a:r>
              <a:rPr lang="en-US" altLang="en-US" i="1" smtClean="0"/>
              <a:t>logically </a:t>
            </a:r>
            <a:br>
              <a:rPr lang="en-US" altLang="en-US" i="1" smtClean="0"/>
            </a:br>
            <a:r>
              <a:rPr lang="en-US" altLang="en-US" i="1" smtClean="0"/>
              <a:t>equivalent</a:t>
            </a:r>
            <a:r>
              <a:rPr lang="en-US" altLang="en-US" smtClean="0"/>
              <a:t>, and we say </a:t>
            </a:r>
            <a:br>
              <a:rPr lang="en-US" altLang="en-US" smtClean="0"/>
            </a:br>
            <a:r>
              <a:rPr lang="en-US" altLang="en-US" smtClean="0"/>
              <a:t>that (1) and (2) are </a:t>
            </a:r>
            <a:br>
              <a:rPr lang="en-US" altLang="en-US" smtClean="0"/>
            </a:br>
            <a:r>
              <a:rPr lang="en-US" altLang="en-US" i="1" smtClean="0"/>
              <a:t>logically equivalent</a:t>
            </a:r>
            <a:r>
              <a:rPr lang="en-US" altLang="en-US" smtClean="0"/>
              <a:t> </a:t>
            </a:r>
            <a:br>
              <a:rPr lang="en-US" altLang="en-US" smtClean="0"/>
            </a:br>
            <a:r>
              <a:rPr lang="en-US" altLang="en-US" i="1" smtClean="0"/>
              <a:t>statements</a:t>
            </a:r>
            <a:r>
              <a:rPr lang="en-US" altLang="en-US" smtClean="0"/>
              <a:t>.</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32100"/>
            <a:ext cx="330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marL="0" indent="0"/>
            <a:r>
              <a:rPr lang="en-US" altLang="en-US" dirty="0" smtClean="0"/>
              <a:t>An </a:t>
            </a:r>
            <a:r>
              <a:rPr lang="en-US" altLang="en-US" i="1" dirty="0" smtClean="0"/>
              <a:t>argument</a:t>
            </a:r>
            <a:r>
              <a:rPr lang="en-US" altLang="en-US" dirty="0" smtClean="0"/>
              <a:t> is a sequence of statements aimed at demonstrating the truth of an assertion. </a:t>
            </a:r>
          </a:p>
          <a:p>
            <a:pPr marL="0" indent="0"/>
            <a:endParaRPr lang="en-US" altLang="en-US" dirty="0" smtClean="0"/>
          </a:p>
          <a:p>
            <a:pPr marL="0" indent="0"/>
            <a:r>
              <a:rPr lang="en-US" altLang="en-US" dirty="0" smtClean="0"/>
              <a:t>The assertion at the end of the sequence is called the </a:t>
            </a:r>
            <a:r>
              <a:rPr lang="en-US" altLang="en-US" i="1" dirty="0" smtClean="0"/>
              <a:t>conclusion</a:t>
            </a:r>
            <a:r>
              <a:rPr lang="en-US" altLang="en-US" dirty="0" smtClean="0"/>
              <a:t>, and the preceding statements are called </a:t>
            </a:r>
            <a:r>
              <a:rPr lang="en-US" altLang="en-US" i="1" dirty="0" smtClean="0"/>
              <a:t>premises</a:t>
            </a:r>
            <a:r>
              <a:rPr lang="en-US" altLang="en-US" dirty="0" smtClean="0"/>
              <a:t>. </a:t>
            </a:r>
          </a:p>
          <a:p>
            <a:pPr marL="0" indent="0"/>
            <a:endParaRPr lang="en-US" altLang="en-US" dirty="0" smtClean="0"/>
          </a:p>
          <a:p>
            <a:pPr marL="0" indent="0"/>
            <a:r>
              <a:rPr lang="en-US" altLang="en-US" dirty="0" smtClean="0"/>
              <a:t>To have confidence in the conclusion that you draw from an argument, you must be sure that the premises are acceptable on their own merits or follow from other statements that are known to be true.</a:t>
            </a:r>
          </a:p>
        </p:txBody>
      </p:sp>
      <p:sp>
        <p:nvSpPr>
          <p:cNvPr id="4099" name="Rectangle 2"/>
          <p:cNvSpPr>
            <a:spLocks noChangeArrowheads="1"/>
          </p:cNvSpPr>
          <p:nvPr/>
        </p:nvSpPr>
        <p:spPr bwMode="auto">
          <a:xfrm>
            <a:off x="3175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700">
                <a:solidFill>
                  <a:schemeClr val="bg1"/>
                </a:solidFill>
              </a:rPr>
              <a:t>Logical Form and Logical Equivalence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457200" y="1462088"/>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endParaRPr lang="en-US" altLang="en-US" sz="2400" b="1"/>
          </a:p>
          <a:p>
            <a:pPr>
              <a:spcBef>
                <a:spcPct val="20000"/>
              </a:spcBef>
            </a:pPr>
            <a:endParaRPr lang="en-US" altLang="en-US" sz="2400" b="1"/>
          </a:p>
          <a:p>
            <a:pPr>
              <a:spcBef>
                <a:spcPct val="20000"/>
              </a:spcBef>
            </a:pPr>
            <a:endParaRPr lang="en-US" altLang="en-US" sz="2400" b="1"/>
          </a:p>
          <a:p>
            <a:pPr>
              <a:spcBef>
                <a:spcPct val="20000"/>
              </a:spcBef>
            </a:pPr>
            <a:endParaRPr lang="en-US" altLang="en-US" sz="2400" b="1"/>
          </a:p>
          <a:p>
            <a:pPr>
              <a:spcBef>
                <a:spcPct val="20000"/>
              </a:spcBef>
            </a:pPr>
            <a:endParaRPr lang="en-US" altLang="en-US" sz="2400" b="1"/>
          </a:p>
          <a:p>
            <a:pPr>
              <a:spcBef>
                <a:spcPct val="20000"/>
              </a:spcBef>
            </a:pPr>
            <a:r>
              <a:rPr lang="en-US" altLang="en-US" sz="2400" b="1"/>
              <a:t/>
            </a:r>
            <a:br>
              <a:rPr lang="en-US" altLang="en-US" sz="2400" b="1"/>
            </a:br>
            <a:r>
              <a:rPr lang="en-US" altLang="en-US" sz="2400" b="1"/>
              <a:t>Testing Whether Two Statement Forms </a:t>
            </a:r>
            <a:r>
              <a:rPr lang="en-US" altLang="en-US" sz="2400" b="1" i="1"/>
              <a:t>P</a:t>
            </a:r>
            <a:r>
              <a:rPr lang="en-US" altLang="en-US" sz="2400" b="1"/>
              <a:t> and </a:t>
            </a:r>
            <a:r>
              <a:rPr lang="en-US" altLang="en-US" sz="2400" b="1" i="1"/>
              <a:t>Q</a:t>
            </a:r>
            <a:r>
              <a:rPr lang="en-US" altLang="en-US" sz="2400" b="1"/>
              <a:t> Are Logically Equivalent</a:t>
            </a:r>
          </a:p>
          <a:p>
            <a:pPr>
              <a:spcBef>
                <a:spcPct val="20000"/>
              </a:spcBef>
            </a:pPr>
            <a:endParaRPr lang="en-US" altLang="en-US" sz="2400" b="1"/>
          </a:p>
          <a:p>
            <a:pPr>
              <a:spcBef>
                <a:spcPct val="20000"/>
              </a:spcBef>
            </a:pPr>
            <a:r>
              <a:rPr lang="en-US" altLang="en-US" sz="2400" b="1"/>
              <a:t>1. </a:t>
            </a:r>
            <a:r>
              <a:rPr lang="en-US" altLang="en-US" sz="2400"/>
              <a:t>Construct a truth table with one column for the truth</a:t>
            </a:r>
            <a:br>
              <a:rPr lang="en-US" altLang="en-US" sz="2400"/>
            </a:br>
            <a:r>
              <a:rPr lang="en-US" altLang="en-US" sz="2400"/>
              <a:t>    values of </a:t>
            </a:r>
            <a:r>
              <a:rPr lang="en-US" altLang="en-US" sz="2400" i="1"/>
              <a:t>P</a:t>
            </a:r>
            <a:r>
              <a:rPr lang="en-US" altLang="en-US" sz="2400"/>
              <a:t> and another column for the truth values of </a:t>
            </a:r>
            <a:r>
              <a:rPr lang="en-US" altLang="en-US" sz="2400" i="1"/>
              <a:t>Q</a:t>
            </a:r>
            <a:r>
              <a:rPr lang="en-US" altLang="en-US" sz="2400"/>
              <a:t>.</a:t>
            </a:r>
          </a:p>
        </p:txBody>
      </p:sp>
      <p:sp>
        <p:nvSpPr>
          <p:cNvPr id="31747" name="Rectangle 2"/>
          <p:cNvSpPr>
            <a:spLocks noGrp="1" noChangeArrowheads="1"/>
          </p:cNvSpPr>
          <p:nvPr>
            <p:ph type="title"/>
          </p:nvPr>
        </p:nvSpPr>
        <p:spPr/>
        <p:txBody>
          <a:bodyPr/>
          <a:lstStyle/>
          <a:p>
            <a:pPr eaLnBrk="1" hangingPunct="1"/>
            <a:r>
              <a:rPr lang="en-US" altLang="en-US" smtClean="0"/>
              <a:t>Logical Equivalence</a:t>
            </a:r>
          </a:p>
        </p:txBody>
      </p:sp>
      <p:pic>
        <p:nvPicPr>
          <p:cNvPr id="317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 y="1524000"/>
            <a:ext cx="78359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Logical Equivalence</a:t>
            </a:r>
          </a:p>
        </p:txBody>
      </p:sp>
      <p:sp>
        <p:nvSpPr>
          <p:cNvPr id="32771" name="Rectangle 3"/>
          <p:cNvSpPr>
            <a:spLocks noGrp="1" noChangeArrowheads="1"/>
          </p:cNvSpPr>
          <p:nvPr>
            <p:ph type="body" idx="1"/>
          </p:nvPr>
        </p:nvSpPr>
        <p:spPr/>
        <p:txBody>
          <a:bodyPr/>
          <a:lstStyle/>
          <a:p>
            <a:pPr marL="0" indent="0"/>
            <a:r>
              <a:rPr lang="en-US" altLang="en-US" b="1" smtClean="0"/>
              <a:t>2. </a:t>
            </a:r>
            <a:r>
              <a:rPr lang="en-US" altLang="en-US" smtClean="0"/>
              <a:t>Check each combination of truth values of the statement</a:t>
            </a:r>
            <a:br>
              <a:rPr lang="en-US" altLang="en-US" smtClean="0"/>
            </a:br>
            <a:r>
              <a:rPr lang="en-US" altLang="en-US" smtClean="0"/>
              <a:t>    variables to see whether the truth value of </a:t>
            </a:r>
            <a:r>
              <a:rPr lang="en-US" altLang="en-US" i="1" smtClean="0"/>
              <a:t>P</a:t>
            </a:r>
            <a:r>
              <a:rPr lang="en-US" altLang="en-US" smtClean="0"/>
              <a:t> is the same</a:t>
            </a:r>
            <a:br>
              <a:rPr lang="en-US" altLang="en-US" smtClean="0"/>
            </a:br>
            <a:r>
              <a:rPr lang="en-US" altLang="en-US" smtClean="0"/>
              <a:t>    as the truth value of </a:t>
            </a:r>
            <a:r>
              <a:rPr lang="en-US" altLang="en-US" i="1" smtClean="0"/>
              <a:t>Q</a:t>
            </a:r>
            <a:r>
              <a:rPr lang="en-US" altLang="en-US" smtClean="0"/>
              <a:t>.</a:t>
            </a:r>
          </a:p>
          <a:p>
            <a:pPr marL="0" indent="0"/>
            <a:endParaRPr lang="en-US" altLang="en-US" b="1" smtClean="0"/>
          </a:p>
          <a:p>
            <a:pPr marL="0" indent="0"/>
            <a:r>
              <a:rPr lang="en-US" altLang="en-US" smtClean="0"/>
              <a:t>    </a:t>
            </a:r>
            <a:r>
              <a:rPr lang="en-US" altLang="en-US" b="1" smtClean="0"/>
              <a:t>a. </a:t>
            </a:r>
            <a:r>
              <a:rPr lang="en-US" altLang="en-US" smtClean="0"/>
              <a:t>If in each row the truth value of </a:t>
            </a:r>
            <a:r>
              <a:rPr lang="en-US" altLang="en-US" i="1" smtClean="0"/>
              <a:t>P</a:t>
            </a:r>
            <a:r>
              <a:rPr lang="en-US" altLang="en-US" smtClean="0"/>
              <a:t> is the same as the </a:t>
            </a:r>
            <a:br>
              <a:rPr lang="en-US" altLang="en-US" smtClean="0"/>
            </a:br>
            <a:r>
              <a:rPr lang="en-US" altLang="en-US" smtClean="0"/>
              <a:t>        truth value of </a:t>
            </a:r>
            <a:r>
              <a:rPr lang="en-US" altLang="en-US" i="1" smtClean="0"/>
              <a:t>Q</a:t>
            </a:r>
            <a:r>
              <a:rPr lang="en-US" altLang="en-US" smtClean="0"/>
              <a:t>, then </a:t>
            </a:r>
            <a:r>
              <a:rPr lang="en-US" altLang="en-US" i="1" smtClean="0"/>
              <a:t>P</a:t>
            </a:r>
            <a:r>
              <a:rPr lang="en-US" altLang="en-US" smtClean="0"/>
              <a:t> and </a:t>
            </a:r>
            <a:r>
              <a:rPr lang="en-US" altLang="en-US" i="1" smtClean="0"/>
              <a:t>Q</a:t>
            </a:r>
            <a:r>
              <a:rPr lang="en-US" altLang="en-US" smtClean="0"/>
              <a:t> are logically equivalent.</a:t>
            </a:r>
            <a:br>
              <a:rPr lang="en-US" altLang="en-US" smtClean="0"/>
            </a:br>
            <a:endParaRPr lang="en-US" altLang="en-US" smtClean="0"/>
          </a:p>
          <a:p>
            <a:pPr marL="0" indent="0"/>
            <a:r>
              <a:rPr lang="en-US" altLang="en-US" smtClean="0"/>
              <a:t>    </a:t>
            </a:r>
            <a:r>
              <a:rPr lang="en-US" altLang="en-US" b="1" smtClean="0"/>
              <a:t>b. </a:t>
            </a:r>
            <a:r>
              <a:rPr lang="en-US" altLang="en-US" smtClean="0"/>
              <a:t>If in some row </a:t>
            </a:r>
            <a:r>
              <a:rPr lang="en-US" altLang="en-US" i="1" smtClean="0"/>
              <a:t>P</a:t>
            </a:r>
            <a:r>
              <a:rPr lang="en-US" altLang="en-US" smtClean="0"/>
              <a:t> has a different truth value from </a:t>
            </a:r>
            <a:r>
              <a:rPr lang="en-US" altLang="en-US" i="1" smtClean="0"/>
              <a:t>Q</a:t>
            </a:r>
            <a:r>
              <a:rPr lang="en-US" altLang="en-US" smtClean="0"/>
              <a:t>,</a:t>
            </a:r>
            <a:br>
              <a:rPr lang="en-US" altLang="en-US" smtClean="0"/>
            </a:br>
            <a:r>
              <a:rPr lang="en-US" altLang="en-US" smtClean="0"/>
              <a:t>        then </a:t>
            </a:r>
            <a:r>
              <a:rPr lang="en-US" altLang="en-US" i="1" smtClean="0"/>
              <a:t>P</a:t>
            </a:r>
            <a:r>
              <a:rPr lang="en-US" altLang="en-US" smtClean="0"/>
              <a:t> and </a:t>
            </a:r>
            <a:r>
              <a:rPr lang="en-US" altLang="en-US" i="1" smtClean="0"/>
              <a:t>Q</a:t>
            </a:r>
            <a:r>
              <a:rPr lang="en-US" altLang="en-US" smtClean="0"/>
              <a:t> are not logically equivalent.</a:t>
            </a:r>
          </a:p>
          <a:p>
            <a:pPr marL="0" indent="0"/>
            <a:endParaRPr lang="en-US" altLang="en-US" b="1"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8600"/>
            <a:ext cx="8458200" cy="1143000"/>
          </a:xfrm>
        </p:spPr>
        <p:txBody>
          <a:bodyPr/>
          <a:lstStyle/>
          <a:p>
            <a:pPr eaLnBrk="1" hangingPunct="1"/>
            <a:r>
              <a:rPr lang="en-US" altLang="en-US" sz="2900" smtClean="0"/>
              <a:t>Example 6 – </a:t>
            </a:r>
            <a:r>
              <a:rPr lang="en-US" altLang="en-US" sz="2900" i="1" smtClean="0"/>
              <a:t>Double Negative Property: </a:t>
            </a:r>
            <a:r>
              <a:rPr lang="en-US" altLang="en-US" sz="2900" smtClean="0"/>
              <a:t>∼(∼</a:t>
            </a:r>
            <a:r>
              <a:rPr lang="en-US" altLang="en-US" sz="2900" i="1" smtClean="0"/>
              <a:t>p</a:t>
            </a:r>
            <a:r>
              <a:rPr lang="en-US" altLang="en-US" sz="2900" smtClean="0"/>
              <a:t>)</a:t>
            </a:r>
            <a:r>
              <a:rPr lang="en-US" altLang="en-US" sz="2900" i="1" smtClean="0"/>
              <a:t> </a:t>
            </a:r>
            <a:r>
              <a:rPr lang="en-US" altLang="en-US" sz="2900" smtClean="0"/>
              <a:t>≡</a:t>
            </a:r>
            <a:r>
              <a:rPr lang="en-US" altLang="en-US" sz="2900" i="1" smtClean="0"/>
              <a:t> p</a:t>
            </a:r>
          </a:p>
        </p:txBody>
      </p:sp>
      <p:sp>
        <p:nvSpPr>
          <p:cNvPr id="125955" name="Rectangle 3"/>
          <p:cNvSpPr>
            <a:spLocks noGrp="1" noChangeArrowheads="1"/>
          </p:cNvSpPr>
          <p:nvPr>
            <p:ph type="body" idx="1"/>
          </p:nvPr>
        </p:nvSpPr>
        <p:spPr/>
        <p:txBody>
          <a:bodyPr/>
          <a:lstStyle/>
          <a:p>
            <a:pPr marL="0" indent="0"/>
            <a:r>
              <a:rPr lang="en-US" altLang="en-US" smtClean="0"/>
              <a:t>Construct a truth table to show that the negation of the negation of a statement is logically equivalent to the statement, annotating the table with a sentence of explanation.</a:t>
            </a:r>
          </a:p>
          <a:p>
            <a:pPr marL="0" indent="0" eaLnBrk="1" hangingPunct="1"/>
            <a:endParaRPr lang="en-US" altLang="en-US" sz="1500" smtClean="0">
              <a:solidFill>
                <a:srgbClr val="00ADEE"/>
              </a:solidFill>
            </a:endParaRPr>
          </a:p>
          <a:p>
            <a:pPr marL="0" indent="0" eaLnBrk="1" hangingPunct="1"/>
            <a:r>
              <a:rPr lang="en-US" altLang="en-US" smtClean="0">
                <a:solidFill>
                  <a:srgbClr val="00ADEE"/>
                </a:solidFill>
              </a:rPr>
              <a:t>Solution:</a:t>
            </a:r>
          </a:p>
          <a:p>
            <a:pPr marL="0" indent="0" eaLnBrk="1" hangingPunct="1">
              <a:lnSpc>
                <a:spcPct val="120000"/>
              </a:lnSpc>
            </a:pPr>
            <a:r>
              <a:rPr lang="en-US" altLang="en-US" smtClean="0"/>
              <a:t>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33800"/>
            <a:ext cx="32004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Effect transition="in" filter="fade">
                                      <p:cBhvr>
                                        <p:cTn id="7" dur="1000"/>
                                        <p:tgtEl>
                                          <p:spTgt spid="125955">
                                            <p:txEl>
                                              <p:pRg st="2" end="2"/>
                                            </p:txEl>
                                          </p:spTgt>
                                        </p:tgtEl>
                                      </p:cBhvr>
                                    </p:animEffect>
                                    <p:anim calcmode="lin" valueType="num">
                                      <p:cBhvr>
                                        <p:cTn id="8" dur="10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9938"/>
                                        </p:tgtEl>
                                        <p:attrNameLst>
                                          <p:attrName>style.visibility</p:attrName>
                                        </p:attrNameLst>
                                      </p:cBhvr>
                                      <p:to>
                                        <p:strVal val="visible"/>
                                      </p:to>
                                    </p:set>
                                    <p:animEffect transition="in" filter="fade">
                                      <p:cBhvr>
                                        <p:cTn id="13" dur="1000"/>
                                        <p:tgtEl>
                                          <p:spTgt spid="39938"/>
                                        </p:tgtEl>
                                      </p:cBhvr>
                                    </p:animEffect>
                                    <p:anim calcmode="lin" valueType="num">
                                      <p:cBhvr>
                                        <p:cTn id="14" dur="1000" fill="hold"/>
                                        <p:tgtEl>
                                          <p:spTgt spid="39938"/>
                                        </p:tgtEl>
                                        <p:attrNameLst>
                                          <p:attrName>ppt_x</p:attrName>
                                        </p:attrNameLst>
                                      </p:cBhvr>
                                      <p:tavLst>
                                        <p:tav tm="0">
                                          <p:val>
                                            <p:strVal val="#ppt_x"/>
                                          </p:val>
                                        </p:tav>
                                        <p:tav tm="100000">
                                          <p:val>
                                            <p:strVal val="#ppt_x"/>
                                          </p:val>
                                        </p:tav>
                                      </p:tavLst>
                                    </p:anim>
                                    <p:anim calcmode="lin" valueType="num">
                                      <p:cBhvr>
                                        <p:cTn id="15" dur="900" decel="100000" fill="hold"/>
                                        <p:tgtEl>
                                          <p:spTgt spid="3993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99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Logical Equivalence</a:t>
            </a:r>
          </a:p>
        </p:txBody>
      </p:sp>
      <p:sp>
        <p:nvSpPr>
          <p:cNvPr id="34819" name="Rectangle 3"/>
          <p:cNvSpPr>
            <a:spLocks noGrp="1" noChangeArrowheads="1"/>
          </p:cNvSpPr>
          <p:nvPr>
            <p:ph type="body" idx="1"/>
          </p:nvPr>
        </p:nvSpPr>
        <p:spPr/>
        <p:txBody>
          <a:bodyPr/>
          <a:lstStyle/>
          <a:p>
            <a:pPr marL="0" indent="0"/>
            <a:r>
              <a:rPr lang="en-US" altLang="en-US" dirty="0" smtClean="0"/>
              <a:t>There are two ways to show that statement forms </a:t>
            </a:r>
            <a:r>
              <a:rPr lang="en-US" altLang="en-US" i="1" dirty="0" smtClean="0"/>
              <a:t>P</a:t>
            </a:r>
            <a:r>
              <a:rPr lang="en-US" altLang="en-US" dirty="0" smtClean="0"/>
              <a:t> and </a:t>
            </a:r>
            <a:r>
              <a:rPr lang="en-US" altLang="en-US" i="1" dirty="0" smtClean="0"/>
              <a:t>Q</a:t>
            </a:r>
            <a:r>
              <a:rPr lang="en-US" altLang="en-US" dirty="0" smtClean="0"/>
              <a:t> are </a:t>
            </a:r>
            <a:r>
              <a:rPr lang="en-US" altLang="en-US" i="1" dirty="0" smtClean="0"/>
              <a:t>not</a:t>
            </a:r>
            <a:r>
              <a:rPr lang="en-US" altLang="en-US" dirty="0" smtClean="0"/>
              <a:t> logically equivalent.</a:t>
            </a:r>
          </a:p>
          <a:p>
            <a:pPr marL="457200" indent="-457200">
              <a:buFont typeface="+mj-lt"/>
              <a:buAutoNum type="arabicPeriod"/>
            </a:pPr>
            <a:r>
              <a:rPr lang="en-US" altLang="en-US" dirty="0" smtClean="0"/>
              <a:t>Use a truth table to find rows for which their truth values differ. </a:t>
            </a:r>
          </a:p>
          <a:p>
            <a:pPr marL="457200" indent="-457200">
              <a:buFont typeface="+mj-lt"/>
              <a:buAutoNum type="arabicPeriod"/>
            </a:pPr>
            <a:r>
              <a:rPr lang="en-US" altLang="en-US" dirty="0"/>
              <a:t>F</a:t>
            </a:r>
            <a:r>
              <a:rPr lang="en-US" altLang="en-US" dirty="0" smtClean="0"/>
              <a:t>ind concrete statements for each of the two forms, one of which is true and the other of which is false. </a:t>
            </a:r>
          </a:p>
          <a:p>
            <a:pPr marL="0" indent="0"/>
            <a:endParaRPr lang="en-US" altLang="en-US" dirty="0" smtClean="0"/>
          </a:p>
          <a:p>
            <a:pPr marL="0" indent="0"/>
            <a:r>
              <a:rPr lang="en-US" altLang="en-US" dirty="0" smtClean="0"/>
              <a:t>The next example illustrates both of these ways.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57200" y="1462088"/>
            <a:ext cx="8458200" cy="5256212"/>
          </a:xfrm>
        </p:spPr>
        <p:txBody>
          <a:bodyPr/>
          <a:lstStyle/>
          <a:p>
            <a:pPr marL="0" indent="0" eaLnBrk="1" hangingPunct="1">
              <a:tabLst>
                <a:tab pos="457200" algn="l"/>
                <a:tab pos="1371600" algn="l"/>
                <a:tab pos="1547813" algn="l"/>
              </a:tabLst>
            </a:pPr>
            <a:r>
              <a:rPr lang="en-US" altLang="en-US" smtClean="0"/>
              <a:t>Show that the statement forms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and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are not logically equivalent.</a:t>
            </a:r>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r>
              <a:rPr lang="en-US" altLang="en-US" smtClean="0">
                <a:solidFill>
                  <a:srgbClr val="00ADEE"/>
                </a:solidFill>
              </a:rPr>
              <a:t>Solution:</a:t>
            </a:r>
          </a:p>
          <a:p>
            <a:pPr marL="0" indent="0" eaLnBrk="1" hangingPunct="1">
              <a:tabLst>
                <a:tab pos="457200" algn="l"/>
                <a:tab pos="1371600" algn="l"/>
                <a:tab pos="1547813" algn="l"/>
              </a:tabLst>
            </a:pPr>
            <a:r>
              <a:rPr lang="en-US" altLang="en-US" b="1" smtClean="0"/>
              <a:t>a. </a:t>
            </a:r>
            <a:r>
              <a:rPr lang="en-US" altLang="en-US" smtClean="0"/>
              <a:t>This method uses a truth table annotated with a sentence</a:t>
            </a:r>
            <a:br>
              <a:rPr lang="en-US" altLang="en-US" smtClean="0"/>
            </a:br>
            <a:r>
              <a:rPr lang="en-US" altLang="en-US" smtClean="0"/>
              <a:t>    of explanation.</a:t>
            </a:r>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 y="4038600"/>
            <a:ext cx="57912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ChangeArrowheads="1"/>
          </p:cNvSpPr>
          <p:nvPr/>
        </p:nvSpPr>
        <p:spPr bwMode="auto">
          <a:xfrm>
            <a:off x="3175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chemeClr val="bg1"/>
                </a:solidFill>
              </a:rPr>
              <a:t>Example 7 – </a:t>
            </a:r>
            <a:r>
              <a:rPr lang="en-US" altLang="en-US" sz="3600" i="1">
                <a:solidFill>
                  <a:schemeClr val="bg1"/>
                </a:solidFill>
              </a:rPr>
              <a:t>Showing Nonequivalence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Effect transition="in" filter="fade">
                                      <p:cBhvr>
                                        <p:cTn id="7" dur="1000"/>
                                        <p:tgtEl>
                                          <p:spTgt spid="125955">
                                            <p:txEl>
                                              <p:pRg st="2" end="2"/>
                                            </p:txEl>
                                          </p:spTgt>
                                        </p:tgtEl>
                                      </p:cBhvr>
                                    </p:animEffect>
                                    <p:anim calcmode="lin" valueType="num">
                                      <p:cBhvr>
                                        <p:cTn id="8" dur="10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3" end="3"/>
                                            </p:txEl>
                                          </p:spTgt>
                                        </p:tgtEl>
                                        <p:attrNameLst>
                                          <p:attrName>style.visibility</p:attrName>
                                        </p:attrNameLst>
                                      </p:cBhvr>
                                      <p:to>
                                        <p:strVal val="visible"/>
                                      </p:to>
                                    </p:set>
                                    <p:animEffect transition="in" filter="fade">
                                      <p:cBhvr>
                                        <p:cTn id="13" dur="1000"/>
                                        <p:tgtEl>
                                          <p:spTgt spid="125955">
                                            <p:txEl>
                                              <p:pRg st="3" end="3"/>
                                            </p:txEl>
                                          </p:spTgt>
                                        </p:tgtEl>
                                      </p:cBhvr>
                                    </p:animEffect>
                                    <p:anim calcmode="lin" valueType="num">
                                      <p:cBhvr>
                                        <p:cTn id="14" dur="10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0962"/>
                                        </p:tgtEl>
                                        <p:attrNameLst>
                                          <p:attrName>style.visibility</p:attrName>
                                        </p:attrNameLst>
                                      </p:cBhvr>
                                      <p:to>
                                        <p:strVal val="visible"/>
                                      </p:to>
                                    </p:set>
                                    <p:animEffect transition="in" filter="fade">
                                      <p:cBhvr>
                                        <p:cTn id="19" dur="1000"/>
                                        <p:tgtEl>
                                          <p:spTgt spid="40962"/>
                                        </p:tgtEl>
                                      </p:cBhvr>
                                    </p:animEffect>
                                    <p:anim calcmode="lin" valueType="num">
                                      <p:cBhvr>
                                        <p:cTn id="20" dur="1000" fill="hold"/>
                                        <p:tgtEl>
                                          <p:spTgt spid="40962"/>
                                        </p:tgtEl>
                                        <p:attrNameLst>
                                          <p:attrName>ppt_x</p:attrName>
                                        </p:attrNameLst>
                                      </p:cBhvr>
                                      <p:tavLst>
                                        <p:tav tm="0">
                                          <p:val>
                                            <p:strVal val="#ppt_x"/>
                                          </p:val>
                                        </p:tav>
                                        <p:tav tm="100000">
                                          <p:val>
                                            <p:strVal val="#ppt_x"/>
                                          </p:val>
                                        </p:tav>
                                      </p:tavLst>
                                    </p:anim>
                                    <p:anim calcmode="lin" valueType="num">
                                      <p:cBhvr>
                                        <p:cTn id="21" dur="900" decel="100000" fill="hold"/>
                                        <p:tgtEl>
                                          <p:spTgt spid="4096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09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Example 7 – </a:t>
            </a:r>
            <a:r>
              <a:rPr lang="en-US" altLang="en-US" i="1" smtClean="0"/>
              <a:t>Solution</a:t>
            </a:r>
          </a:p>
        </p:txBody>
      </p:sp>
      <p:sp>
        <p:nvSpPr>
          <p:cNvPr id="15363" name="Rectangle 3"/>
          <p:cNvSpPr>
            <a:spLocks noGrp="1" noChangeArrowheads="1"/>
          </p:cNvSpPr>
          <p:nvPr>
            <p:ph type="body" idx="1"/>
          </p:nvPr>
        </p:nvSpPr>
        <p:spPr>
          <a:noFill/>
        </p:spPr>
        <p:txBody>
          <a:bodyPr/>
          <a:lstStyle/>
          <a:p>
            <a:pPr marL="0" indent="0"/>
            <a:r>
              <a:rPr lang="en-US" altLang="en-US" b="1" smtClean="0"/>
              <a:t>b. </a:t>
            </a:r>
            <a:r>
              <a:rPr lang="en-US" altLang="en-US" smtClean="0"/>
              <a:t>This method uses an example to show that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and </a:t>
            </a:r>
            <a:br>
              <a:rPr lang="en-US" altLang="en-US" smtClean="0"/>
            </a:br>
            <a:r>
              <a:rPr lang="en-US" altLang="en-US" smtClean="0"/>
              <a:t>    ~</a:t>
            </a:r>
            <a:r>
              <a:rPr lang="en-US" altLang="en-US" i="1" smtClean="0"/>
              <a:t>p</a:t>
            </a:r>
            <a:r>
              <a:rPr lang="en-US" altLang="en-US" smtClean="0"/>
              <a:t> </a:t>
            </a:r>
            <a:r>
              <a:rPr lang="en-US" altLang="en-US" b="1" smtClean="0">
                <a:sym typeface="Symbol" panose="05050102010706020507" pitchFamily="18" charset="2"/>
              </a:rPr>
              <a:t></a:t>
            </a:r>
            <a:r>
              <a:rPr lang="en-US" altLang="en-US" smtClean="0"/>
              <a:t> ~</a:t>
            </a:r>
            <a:r>
              <a:rPr lang="en-US" altLang="en-US" i="1" smtClean="0"/>
              <a:t>q</a:t>
            </a:r>
            <a:r>
              <a:rPr lang="en-US" altLang="en-US" smtClean="0"/>
              <a:t> are not logically equivalent. Let </a:t>
            </a:r>
            <a:r>
              <a:rPr lang="en-US" altLang="en-US" i="1" smtClean="0"/>
              <a:t>p</a:t>
            </a:r>
            <a:r>
              <a:rPr lang="en-US" altLang="en-US" smtClean="0"/>
              <a:t> be the </a:t>
            </a:r>
            <a:br>
              <a:rPr lang="en-US" altLang="en-US" smtClean="0"/>
            </a:br>
            <a:r>
              <a:rPr lang="en-US" altLang="en-US" smtClean="0"/>
              <a:t>    statement “0 &lt; 1” and let </a:t>
            </a:r>
            <a:r>
              <a:rPr lang="en-US" altLang="en-US" i="1" smtClean="0"/>
              <a:t>q</a:t>
            </a:r>
            <a:r>
              <a:rPr lang="en-US" altLang="en-US" smtClean="0"/>
              <a:t> be the statement “1 &lt; 0.”</a:t>
            </a:r>
          </a:p>
          <a:p>
            <a:pPr marL="0" indent="0"/>
            <a:endParaRPr lang="en-US" altLang="en-US" smtClean="0"/>
          </a:p>
          <a:p>
            <a:pPr marL="0" indent="0"/>
            <a:r>
              <a:rPr lang="en-US" altLang="en-US" smtClean="0"/>
              <a:t>    Then</a:t>
            </a:r>
            <a:br>
              <a:rPr lang="en-US" altLang="en-US" smtClean="0"/>
            </a:br>
            <a:r>
              <a:rPr lang="en-US" altLang="en-US" smtClean="0"/>
              <a:t>    </a:t>
            </a:r>
          </a:p>
          <a:p>
            <a:pPr marL="0" indent="0"/>
            <a:endParaRPr lang="en-US" altLang="en-US" smtClean="0"/>
          </a:p>
          <a:p>
            <a:pPr marL="0" indent="0"/>
            <a:r>
              <a:rPr lang="en-US" altLang="en-US" smtClean="0"/>
              <a:t>    which is true.</a:t>
            </a:r>
          </a:p>
          <a:p>
            <a:pPr marL="0" indent="0"/>
            <a:endParaRPr lang="en-US" altLang="en-US" smtClean="0"/>
          </a:p>
          <a:p>
            <a:pPr marL="0" indent="0"/>
            <a:r>
              <a:rPr lang="en-US" altLang="en-US" smtClean="0"/>
              <a:t>    On the other hand,</a:t>
            </a:r>
          </a:p>
          <a:p>
            <a:pPr marL="0" indent="0"/>
            <a:endParaRPr lang="en-US" altLang="en-US" sz="1200" smtClean="0"/>
          </a:p>
          <a:p>
            <a:pPr marL="0" indent="0"/>
            <a:r>
              <a:rPr lang="en-US" altLang="en-US" smtClean="0"/>
              <a:t/>
            </a:r>
            <a:br>
              <a:rPr lang="en-US" altLang="en-US" smtClean="0"/>
            </a:br>
            <a:r>
              <a:rPr lang="en-US" altLang="en-US" smtClean="0"/>
              <a:t>    which is false.</a:t>
            </a:r>
          </a:p>
        </p:txBody>
      </p:sp>
      <p:sp>
        <p:nvSpPr>
          <p:cNvPr id="36868"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pic>
        <p:nvPicPr>
          <p:cNvPr id="378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757613"/>
            <a:ext cx="7705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46750"/>
            <a:ext cx="50911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1000"/>
                                        <p:tgtEl>
                                          <p:spTgt spid="15363">
                                            <p:txEl>
                                              <p:pRg st="2" end="2"/>
                                            </p:txEl>
                                          </p:spTgt>
                                        </p:tgtEl>
                                      </p:cBhvr>
                                    </p:animEffect>
                                    <p:anim calcmode="lin" valueType="num">
                                      <p:cBhvr>
                                        <p:cTn id="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36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animEffect transition="in" filter="fade">
                                      <p:cBhvr>
                                        <p:cTn id="13" dur="1000"/>
                                        <p:tgtEl>
                                          <p:spTgt spid="15363">
                                            <p:txEl>
                                              <p:pRg st="4" end="4"/>
                                            </p:txEl>
                                          </p:spTgt>
                                        </p:tgtEl>
                                      </p:cBhvr>
                                    </p:animEffect>
                                    <p:anim calcmode="lin" valueType="num">
                                      <p:cBhvr>
                                        <p:cTn id="14"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36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363">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894"/>
                                        </p:tgtEl>
                                        <p:attrNameLst>
                                          <p:attrName>style.visibility</p:attrName>
                                        </p:attrNameLst>
                                      </p:cBhvr>
                                      <p:to>
                                        <p:strVal val="visible"/>
                                      </p:to>
                                    </p:set>
                                    <p:animEffect transition="in" filter="fade">
                                      <p:cBhvr>
                                        <p:cTn id="19" dur="1000"/>
                                        <p:tgtEl>
                                          <p:spTgt spid="37894"/>
                                        </p:tgtEl>
                                      </p:cBhvr>
                                    </p:animEffect>
                                    <p:anim calcmode="lin" valueType="num">
                                      <p:cBhvr>
                                        <p:cTn id="20" dur="1000" fill="hold"/>
                                        <p:tgtEl>
                                          <p:spTgt spid="37894"/>
                                        </p:tgtEl>
                                        <p:attrNameLst>
                                          <p:attrName>ppt_x</p:attrName>
                                        </p:attrNameLst>
                                      </p:cBhvr>
                                      <p:tavLst>
                                        <p:tav tm="0">
                                          <p:val>
                                            <p:strVal val="#ppt_x"/>
                                          </p:val>
                                        </p:tav>
                                        <p:tav tm="100000">
                                          <p:val>
                                            <p:strVal val="#ppt_x"/>
                                          </p:val>
                                        </p:tav>
                                      </p:tavLst>
                                    </p:anim>
                                    <p:anim calcmode="lin" valueType="num">
                                      <p:cBhvr>
                                        <p:cTn id="21" dur="900" decel="100000" fill="hold"/>
                                        <p:tgtEl>
                                          <p:spTgt spid="3789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894"/>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fade">
                                      <p:cBhvr>
                                        <p:cTn id="27" dur="1000"/>
                                        <p:tgtEl>
                                          <p:spTgt spid="15363">
                                            <p:txEl>
                                              <p:pRg st="6" end="6"/>
                                            </p:txEl>
                                          </p:spTgt>
                                        </p:tgtEl>
                                      </p:cBhvr>
                                    </p:animEffect>
                                    <p:anim calcmode="lin" valueType="num">
                                      <p:cBhvr>
                                        <p:cTn id="28"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363">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363">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5363">
                                            <p:txEl>
                                              <p:pRg st="8" end="8"/>
                                            </p:txEl>
                                          </p:spTgt>
                                        </p:tgtEl>
                                        <p:attrNameLst>
                                          <p:attrName>style.visibility</p:attrName>
                                        </p:attrNameLst>
                                      </p:cBhvr>
                                      <p:to>
                                        <p:strVal val="visible"/>
                                      </p:to>
                                    </p:set>
                                    <p:animEffect transition="in" filter="fade">
                                      <p:cBhvr>
                                        <p:cTn id="33" dur="1000"/>
                                        <p:tgtEl>
                                          <p:spTgt spid="15363">
                                            <p:txEl>
                                              <p:pRg st="8" end="8"/>
                                            </p:txEl>
                                          </p:spTgt>
                                        </p:tgtEl>
                                      </p:cBhvr>
                                    </p:animEffect>
                                    <p:anim calcmode="lin" valueType="num">
                                      <p:cBhvr>
                                        <p:cTn id="34"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5363">
                                            <p:txEl>
                                              <p:pRg st="8" end="8"/>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363">
                                            <p:txEl>
                                              <p:pRg st="8" end="8"/>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7895"/>
                                        </p:tgtEl>
                                        <p:attrNameLst>
                                          <p:attrName>style.visibility</p:attrName>
                                        </p:attrNameLst>
                                      </p:cBhvr>
                                      <p:to>
                                        <p:strVal val="visible"/>
                                      </p:to>
                                    </p:set>
                                    <p:animEffect transition="in" filter="fade">
                                      <p:cBhvr>
                                        <p:cTn id="39" dur="1000"/>
                                        <p:tgtEl>
                                          <p:spTgt spid="37895"/>
                                        </p:tgtEl>
                                      </p:cBhvr>
                                    </p:animEffect>
                                    <p:anim calcmode="lin" valueType="num">
                                      <p:cBhvr>
                                        <p:cTn id="40" dur="1000" fill="hold"/>
                                        <p:tgtEl>
                                          <p:spTgt spid="37895"/>
                                        </p:tgtEl>
                                        <p:attrNameLst>
                                          <p:attrName>ppt_x</p:attrName>
                                        </p:attrNameLst>
                                      </p:cBhvr>
                                      <p:tavLst>
                                        <p:tav tm="0">
                                          <p:val>
                                            <p:strVal val="#ppt_x"/>
                                          </p:val>
                                        </p:tav>
                                        <p:tav tm="100000">
                                          <p:val>
                                            <p:strVal val="#ppt_x"/>
                                          </p:val>
                                        </p:tav>
                                      </p:tavLst>
                                    </p:anim>
                                    <p:anim calcmode="lin" valueType="num">
                                      <p:cBhvr>
                                        <p:cTn id="41" dur="900" decel="100000" fill="hold"/>
                                        <p:tgtEl>
                                          <p:spTgt spid="3789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78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Example 7 – </a:t>
            </a:r>
            <a:r>
              <a:rPr lang="en-US" altLang="en-US" i="1" smtClean="0"/>
              <a:t>Solution</a:t>
            </a:r>
          </a:p>
        </p:txBody>
      </p:sp>
      <p:sp>
        <p:nvSpPr>
          <p:cNvPr id="15363" name="Rectangle 3"/>
          <p:cNvSpPr>
            <a:spLocks noGrp="1" noChangeArrowheads="1"/>
          </p:cNvSpPr>
          <p:nvPr>
            <p:ph type="body" idx="1"/>
          </p:nvPr>
        </p:nvSpPr>
        <p:spPr>
          <a:xfrm>
            <a:off x="457200" y="1462088"/>
            <a:ext cx="8226425" cy="5256212"/>
          </a:xfrm>
          <a:noFill/>
        </p:spPr>
        <p:txBody>
          <a:bodyPr/>
          <a:lstStyle/>
          <a:p>
            <a:pPr marL="0" indent="0"/>
            <a:r>
              <a:rPr lang="en-US" altLang="en-US" smtClean="0"/>
              <a:t>    This example shows that there are concrete statements </a:t>
            </a:r>
            <a:br>
              <a:rPr lang="en-US" altLang="en-US" smtClean="0"/>
            </a:br>
            <a:r>
              <a:rPr lang="en-US" altLang="en-US" smtClean="0"/>
              <a:t>    you can substitute for </a:t>
            </a:r>
            <a:r>
              <a:rPr lang="en-US" altLang="en-US" i="1" smtClean="0"/>
              <a:t>p</a:t>
            </a:r>
            <a:r>
              <a:rPr lang="en-US" altLang="en-US" smtClean="0"/>
              <a:t> and </a:t>
            </a:r>
            <a:r>
              <a:rPr lang="en-US" altLang="en-US" i="1" smtClean="0"/>
              <a:t>q</a:t>
            </a:r>
            <a:r>
              <a:rPr lang="en-US" altLang="en-US" smtClean="0"/>
              <a:t> to make one of the </a:t>
            </a:r>
            <a:br>
              <a:rPr lang="en-US" altLang="en-US" smtClean="0"/>
            </a:br>
            <a:r>
              <a:rPr lang="en-US" altLang="en-US" smtClean="0"/>
              <a:t>    statement forms true and the other false. </a:t>
            </a:r>
          </a:p>
          <a:p>
            <a:pPr marL="0" indent="0"/>
            <a:endParaRPr lang="en-US" altLang="en-US" i="1" smtClean="0"/>
          </a:p>
          <a:p>
            <a:pPr marL="0" indent="0"/>
            <a:r>
              <a:rPr lang="en-US" altLang="en-US" i="1" smtClean="0"/>
              <a:t>    </a:t>
            </a:r>
            <a:r>
              <a:rPr lang="en-US" altLang="en-US" smtClean="0"/>
              <a:t>Therefore, the statement forms are not logically </a:t>
            </a:r>
            <a:br>
              <a:rPr lang="en-US" altLang="en-US" smtClean="0"/>
            </a:br>
            <a:r>
              <a:rPr lang="en-US" altLang="en-US" smtClean="0"/>
              <a:t>    equivalent.</a:t>
            </a:r>
          </a:p>
        </p:txBody>
      </p:sp>
      <p:sp>
        <p:nvSpPr>
          <p:cNvPr id="37892"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1000"/>
                                        <p:tgtEl>
                                          <p:spTgt spid="15363">
                                            <p:txEl>
                                              <p:pRg st="2" end="2"/>
                                            </p:txEl>
                                          </p:spTgt>
                                        </p:tgtEl>
                                      </p:cBhvr>
                                    </p:animEffect>
                                    <p:anim calcmode="lin" valueType="num">
                                      <p:cBhvr>
                                        <p:cTn id="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36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Logical Equivalence</a:t>
            </a:r>
          </a:p>
        </p:txBody>
      </p:sp>
      <p:sp>
        <p:nvSpPr>
          <p:cNvPr id="38915" name="Rectangle 3"/>
          <p:cNvSpPr>
            <a:spLocks noGrp="1" noChangeArrowheads="1"/>
          </p:cNvSpPr>
          <p:nvPr>
            <p:ph type="body" idx="1"/>
          </p:nvPr>
        </p:nvSpPr>
        <p:spPr/>
        <p:txBody>
          <a:bodyPr/>
          <a:lstStyle/>
          <a:p>
            <a:pPr marL="0" indent="0"/>
            <a:r>
              <a:rPr lang="en-US" altLang="en-US" dirty="0" smtClean="0"/>
              <a:t>The following two logical equivalences are known as </a:t>
            </a:r>
            <a:br>
              <a:rPr lang="en-US" altLang="en-US" dirty="0" smtClean="0"/>
            </a:br>
            <a:r>
              <a:rPr lang="en-US" altLang="en-US" b="1" dirty="0" smtClean="0"/>
              <a:t>De Morgan’s laws</a:t>
            </a:r>
            <a:r>
              <a:rPr lang="en-US" altLang="en-US" dirty="0" smtClean="0"/>
              <a:t>.</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056" y="4572001"/>
            <a:ext cx="329087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86788"/>
            <a:ext cx="3305159" cy="8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smtClean="0"/>
              <a:t>Write negations for each of the following statements:</a:t>
            </a:r>
          </a:p>
          <a:p>
            <a:pPr marL="0" indent="0" eaLnBrk="1" hangingPunct="1">
              <a:tabLst>
                <a:tab pos="457200" algn="l"/>
                <a:tab pos="1371600" algn="l"/>
                <a:tab pos="1547813" algn="l"/>
              </a:tabLst>
            </a:pPr>
            <a:r>
              <a:rPr lang="en-US" altLang="en-US" b="1" smtClean="0"/>
              <a:t>a.</a:t>
            </a:r>
            <a:r>
              <a:rPr lang="en-US" altLang="en-US" smtClean="0"/>
              <a:t> John is 6 feet tall and he weighs at least 200 pounds.</a:t>
            </a:r>
          </a:p>
          <a:p>
            <a:pPr marL="0" indent="0" eaLnBrk="1" hangingPunct="1">
              <a:tabLst>
                <a:tab pos="457200" algn="l"/>
                <a:tab pos="1371600" algn="l"/>
                <a:tab pos="1547813" algn="l"/>
              </a:tabLst>
            </a:pPr>
            <a:r>
              <a:rPr lang="en-US" altLang="en-US" b="1" smtClean="0"/>
              <a:t>b.</a:t>
            </a:r>
            <a:r>
              <a:rPr lang="en-US" altLang="en-US" smtClean="0"/>
              <a:t> The bus was late or Tom’s watch was slow.</a:t>
            </a:r>
          </a:p>
          <a:p>
            <a:pPr marL="0" indent="0" eaLnBrk="1" hangingPunct="1">
              <a:tabLst>
                <a:tab pos="457200" algn="l"/>
                <a:tab pos="1371600" algn="l"/>
                <a:tab pos="1547813" algn="l"/>
              </a:tabLst>
            </a:pPr>
            <a:endParaRPr lang="en-US" altLang="en-US" smtClean="0">
              <a:solidFill>
                <a:srgbClr val="00ADEE"/>
              </a:solidFill>
            </a:endParaRPr>
          </a:p>
          <a:p>
            <a:pPr marL="0" indent="0" eaLnBrk="1" hangingPunct="1">
              <a:tabLst>
                <a:tab pos="457200" algn="l"/>
                <a:tab pos="1371600" algn="l"/>
                <a:tab pos="1547813" algn="l"/>
              </a:tabLst>
            </a:pPr>
            <a:r>
              <a:rPr lang="en-US" altLang="en-US" smtClean="0">
                <a:solidFill>
                  <a:srgbClr val="00ADEE"/>
                </a:solidFill>
              </a:rPr>
              <a:t>Solution:</a:t>
            </a:r>
          </a:p>
          <a:p>
            <a:pPr marL="0" indent="0" eaLnBrk="1" hangingPunct="1">
              <a:tabLst>
                <a:tab pos="457200" algn="l"/>
                <a:tab pos="1371600" algn="l"/>
                <a:tab pos="1547813" algn="l"/>
              </a:tabLst>
            </a:pPr>
            <a:r>
              <a:rPr lang="en-US" altLang="en-US" b="1" smtClean="0"/>
              <a:t>a.</a:t>
            </a:r>
            <a:r>
              <a:rPr lang="en-US" altLang="en-US" smtClean="0"/>
              <a:t> John is not 6 feet tall or he weighs less than 200 pounds.</a:t>
            </a:r>
          </a:p>
          <a:p>
            <a:pPr marL="0" indent="0" eaLnBrk="1" hangingPunct="1">
              <a:tabLst>
                <a:tab pos="457200" algn="l"/>
                <a:tab pos="1371600" algn="l"/>
                <a:tab pos="1547813" algn="l"/>
              </a:tabLst>
            </a:pPr>
            <a:endParaRPr lang="en-US" altLang="en-US" smtClean="0">
              <a:solidFill>
                <a:srgbClr val="00ADEE"/>
              </a:solidFill>
            </a:endParaRPr>
          </a:p>
          <a:p>
            <a:pPr marL="0" indent="0" eaLnBrk="1" hangingPunct="1">
              <a:tabLst>
                <a:tab pos="457200" algn="l"/>
                <a:tab pos="1371600" algn="l"/>
                <a:tab pos="1547813" algn="l"/>
              </a:tabLst>
            </a:pPr>
            <a:r>
              <a:rPr lang="en-US" altLang="en-US" b="1" smtClean="0"/>
              <a:t>b.</a:t>
            </a:r>
            <a:r>
              <a:rPr lang="en-US" altLang="en-US" smtClean="0"/>
              <a:t> The bus was not late and Tom’s watch was not slow.</a:t>
            </a:r>
          </a:p>
          <a:p>
            <a:pPr marL="0" indent="0">
              <a:tabLst>
                <a:tab pos="457200" algn="l"/>
                <a:tab pos="1371600" algn="l"/>
                <a:tab pos="1547813" algn="l"/>
              </a:tabLst>
            </a:pPr>
            <a:r>
              <a:rPr lang="en-US" altLang="en-US" smtClean="0"/>
              <a:t>    </a:t>
            </a:r>
          </a:p>
          <a:p>
            <a:pPr marL="0" indent="0">
              <a:tabLst>
                <a:tab pos="457200" algn="l"/>
                <a:tab pos="1371600" algn="l"/>
                <a:tab pos="1547813" algn="l"/>
              </a:tabLst>
            </a:pPr>
            <a:r>
              <a:rPr lang="en-US" altLang="en-US" smtClean="0"/>
              <a:t>Since the statement “neither </a:t>
            </a:r>
            <a:r>
              <a:rPr lang="en-US" altLang="en-US" i="1" smtClean="0"/>
              <a:t>p</a:t>
            </a:r>
            <a:r>
              <a:rPr lang="en-US" altLang="en-US" smtClean="0"/>
              <a:t> nor </a:t>
            </a:r>
            <a:r>
              <a:rPr lang="en-US" altLang="en-US" i="1" smtClean="0"/>
              <a:t>q</a:t>
            </a:r>
            <a:r>
              <a:rPr lang="en-US" altLang="en-US" smtClean="0"/>
              <a:t>” means the same as </a:t>
            </a:r>
            <a:br>
              <a:rPr lang="en-US" altLang="en-US" smtClean="0"/>
            </a:br>
            <a:r>
              <a:rPr lang="en-US" altLang="en-US" smtClean="0"/>
              <a:t>“~</a:t>
            </a:r>
            <a:r>
              <a:rPr lang="en-US" altLang="en-US" i="1" smtClean="0"/>
              <a:t>p</a:t>
            </a:r>
            <a:r>
              <a:rPr lang="en-US" altLang="en-US" smtClean="0"/>
              <a:t> and ~</a:t>
            </a:r>
            <a:r>
              <a:rPr lang="en-US" altLang="en-US" i="1" smtClean="0"/>
              <a:t>q</a:t>
            </a:r>
            <a:r>
              <a:rPr lang="en-US" altLang="en-US" smtClean="0"/>
              <a:t>,” an alternative answer for (b) is “Neither was the bus late nor was Tom’s watch slow.”</a:t>
            </a:r>
            <a:endParaRPr lang="en-US" altLang="en-US" smtClean="0">
              <a:solidFill>
                <a:srgbClr val="00ADEE"/>
              </a:solidFill>
            </a:endParaRPr>
          </a:p>
        </p:txBody>
      </p:sp>
      <p:sp>
        <p:nvSpPr>
          <p:cNvPr id="40963" name="Rectangle 2"/>
          <p:cNvSpPr>
            <a:spLocks noChangeArrowheads="1"/>
          </p:cNvSpPr>
          <p:nvPr/>
        </p:nvSpPr>
        <p:spPr bwMode="auto">
          <a:xfrm>
            <a:off x="3175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solidFill>
                  <a:schemeClr val="bg1"/>
                </a:solidFill>
              </a:rPr>
              <a:t>Example 9 – </a:t>
            </a:r>
            <a:r>
              <a:rPr lang="en-US" altLang="en-US" sz="3400" i="1">
                <a:solidFill>
                  <a:schemeClr val="bg1"/>
                </a:solidFill>
              </a:rPr>
              <a:t>Applying De Morgan’s Laws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4" end="4"/>
                                            </p:txEl>
                                          </p:spTgt>
                                        </p:tgtEl>
                                        <p:attrNameLst>
                                          <p:attrName>style.visibility</p:attrName>
                                        </p:attrNameLst>
                                      </p:cBhvr>
                                      <p:to>
                                        <p:strVal val="visible"/>
                                      </p:to>
                                    </p:set>
                                    <p:animEffect transition="in" filter="fade">
                                      <p:cBhvr>
                                        <p:cTn id="7" dur="1000"/>
                                        <p:tgtEl>
                                          <p:spTgt spid="125955">
                                            <p:txEl>
                                              <p:pRg st="4" end="4"/>
                                            </p:txEl>
                                          </p:spTgt>
                                        </p:tgtEl>
                                      </p:cBhvr>
                                    </p:animEffect>
                                    <p:anim calcmode="lin" valueType="num">
                                      <p:cBhvr>
                                        <p:cTn id="8"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5" end="5"/>
                                            </p:txEl>
                                          </p:spTgt>
                                        </p:tgtEl>
                                        <p:attrNameLst>
                                          <p:attrName>style.visibility</p:attrName>
                                        </p:attrNameLst>
                                      </p:cBhvr>
                                      <p:to>
                                        <p:strVal val="visible"/>
                                      </p:to>
                                    </p:set>
                                    <p:animEffect transition="in" filter="fade">
                                      <p:cBhvr>
                                        <p:cTn id="13" dur="1000"/>
                                        <p:tgtEl>
                                          <p:spTgt spid="125955">
                                            <p:txEl>
                                              <p:pRg st="5" end="5"/>
                                            </p:txEl>
                                          </p:spTgt>
                                        </p:tgtEl>
                                      </p:cBhvr>
                                    </p:animEffect>
                                    <p:anim calcmode="lin" valueType="num">
                                      <p:cBhvr>
                                        <p:cTn id="14" dur="1000" fill="hold"/>
                                        <p:tgtEl>
                                          <p:spTgt spid="125955">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7" end="7"/>
                                            </p:txEl>
                                          </p:spTgt>
                                        </p:tgtEl>
                                        <p:attrNameLst>
                                          <p:attrName>style.visibility</p:attrName>
                                        </p:attrNameLst>
                                      </p:cBhvr>
                                      <p:to>
                                        <p:strVal val="visible"/>
                                      </p:to>
                                    </p:set>
                                    <p:animEffect transition="in" filter="fade">
                                      <p:cBhvr>
                                        <p:cTn id="21" dur="1000"/>
                                        <p:tgtEl>
                                          <p:spTgt spid="125955">
                                            <p:txEl>
                                              <p:pRg st="7" end="7"/>
                                            </p:txEl>
                                          </p:spTgt>
                                        </p:tgtEl>
                                      </p:cBhvr>
                                    </p:animEffect>
                                    <p:anim calcmode="lin" valueType="num">
                                      <p:cBhvr>
                                        <p:cTn id="22" dur="1000" fill="hold"/>
                                        <p:tgtEl>
                                          <p:spTgt spid="125955">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25955">
                                            <p:txEl>
                                              <p:pRg st="9" end="9"/>
                                            </p:txEl>
                                          </p:spTgt>
                                        </p:tgtEl>
                                        <p:attrNameLst>
                                          <p:attrName>style.visibility</p:attrName>
                                        </p:attrNameLst>
                                      </p:cBhvr>
                                      <p:to>
                                        <p:strVal val="visible"/>
                                      </p:to>
                                    </p:set>
                                    <p:animEffect transition="in" filter="fade">
                                      <p:cBhvr>
                                        <p:cTn id="29" dur="1000"/>
                                        <p:tgtEl>
                                          <p:spTgt spid="125955">
                                            <p:txEl>
                                              <p:pRg st="9" end="9"/>
                                            </p:txEl>
                                          </p:spTgt>
                                        </p:tgtEl>
                                      </p:cBhvr>
                                    </p:animEffect>
                                    <p:anim calcmode="lin" valueType="num">
                                      <p:cBhvr>
                                        <p:cTn id="30" dur="1000" fill="hold"/>
                                        <p:tgtEl>
                                          <p:spTgt spid="125955">
                                            <p:txEl>
                                              <p:pRg st="9" end="9"/>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25955">
                                            <p:txEl>
                                              <p:pRg st="9" end="9"/>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5955">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462088"/>
            <a:ext cx="8534400" cy="5256212"/>
          </a:xfrm>
        </p:spPr>
        <p:txBody>
          <a:bodyPr/>
          <a:lstStyle/>
          <a:p>
            <a:pPr marL="0" indent="0" eaLnBrk="1" hangingPunct="1">
              <a:tabLst>
                <a:tab pos="457200" algn="l"/>
                <a:tab pos="1371600" algn="l"/>
                <a:tab pos="1547813" algn="l"/>
              </a:tabLst>
            </a:pPr>
            <a:r>
              <a:rPr lang="en-US" altLang="en-US" smtClean="0"/>
              <a:t>According to De Morgan’s laws, the negation of</a:t>
            </a:r>
          </a:p>
          <a:p>
            <a:pPr marL="0" indent="0" eaLnBrk="1" hangingPunct="1">
              <a:tabLst>
                <a:tab pos="457200" algn="l"/>
                <a:tab pos="1371600" algn="l"/>
                <a:tab pos="1547813" algn="l"/>
              </a:tabLst>
            </a:pPr>
            <a:r>
              <a:rPr lang="en-US" altLang="en-US" i="1" smtClean="0"/>
              <a:t>                             p</a:t>
            </a:r>
            <a:r>
              <a:rPr lang="en-US" altLang="en-US" smtClean="0"/>
              <a:t>: Jim is tall and Jim is thin</a:t>
            </a:r>
          </a:p>
          <a:p>
            <a:pPr marL="0" indent="0" eaLnBrk="1" hangingPunct="1">
              <a:tabLst>
                <a:tab pos="457200" algn="l"/>
                <a:tab pos="1371600" algn="l"/>
                <a:tab pos="1547813" algn="l"/>
              </a:tabLst>
            </a:pPr>
            <a:r>
              <a:rPr lang="en-US" altLang="en-US" smtClean="0"/>
              <a:t>is                        ~</a:t>
            </a:r>
            <a:r>
              <a:rPr lang="en-US" altLang="en-US" i="1" smtClean="0"/>
              <a:t>p</a:t>
            </a:r>
            <a:r>
              <a:rPr lang="en-US" altLang="en-US" smtClean="0"/>
              <a:t>:</a:t>
            </a:r>
            <a:r>
              <a:rPr lang="en-US" altLang="en-US" i="1" smtClean="0"/>
              <a:t> </a:t>
            </a:r>
            <a:r>
              <a:rPr lang="en-US" altLang="en-US" smtClean="0"/>
              <a:t>Jim is not tall or Jim is not thin</a:t>
            </a:r>
          </a:p>
          <a:p>
            <a:pPr marL="0" indent="0" eaLnBrk="1" hangingPunct="1">
              <a:tabLst>
                <a:tab pos="457200" algn="l"/>
                <a:tab pos="1371600" algn="l"/>
                <a:tab pos="1547813" algn="l"/>
              </a:tabLst>
            </a:pPr>
            <a:endParaRPr lang="en-US" altLang="en-US" smtClean="0"/>
          </a:p>
          <a:p>
            <a:pPr marL="0" indent="0">
              <a:tabLst>
                <a:tab pos="457200" algn="l"/>
                <a:tab pos="1371600" algn="l"/>
                <a:tab pos="1547813" algn="l"/>
              </a:tabLst>
            </a:pPr>
            <a:r>
              <a:rPr lang="en-US" altLang="en-US" smtClean="0"/>
              <a:t>because the negation of an </a:t>
            </a:r>
            <a:r>
              <a:rPr lang="en-US" altLang="en-US" i="1" smtClean="0"/>
              <a:t>and</a:t>
            </a:r>
            <a:r>
              <a:rPr lang="en-US" altLang="en-US" smtClean="0"/>
              <a:t> statement is the </a:t>
            </a:r>
            <a:r>
              <a:rPr lang="en-US" altLang="en-US" i="1" smtClean="0"/>
              <a:t>or</a:t>
            </a:r>
            <a:r>
              <a:rPr lang="en-US" altLang="en-US" smtClean="0"/>
              <a:t> statement in which the two components are negated.</a:t>
            </a:r>
          </a:p>
          <a:p>
            <a:pPr marL="0" indent="0">
              <a:tabLst>
                <a:tab pos="457200" algn="l"/>
                <a:tab pos="1371600" algn="l"/>
                <a:tab pos="1547813" algn="l"/>
              </a:tabLst>
            </a:pPr>
            <a:endParaRPr lang="en-US" altLang="en-US" smtClean="0"/>
          </a:p>
          <a:p>
            <a:pPr marL="0" indent="0">
              <a:tabLst>
                <a:tab pos="457200" algn="l"/>
                <a:tab pos="1371600" algn="l"/>
                <a:tab pos="1547813" algn="l"/>
              </a:tabLst>
            </a:pPr>
            <a:r>
              <a:rPr lang="en-US" altLang="en-US" smtClean="0"/>
              <a:t>Unfortunately, a potentially confusing aspect of the English language can arise when you are taking negations of this kind. Note that statement </a:t>
            </a:r>
            <a:r>
              <a:rPr lang="en-US" altLang="en-US" i="1" smtClean="0"/>
              <a:t>p</a:t>
            </a:r>
            <a:r>
              <a:rPr lang="en-US" altLang="en-US" smtClean="0"/>
              <a:t> can be written more compactly as</a:t>
            </a:r>
          </a:p>
          <a:p>
            <a:pPr marL="0" indent="0">
              <a:tabLst>
                <a:tab pos="457200" algn="l"/>
                <a:tab pos="1371600" algn="l"/>
                <a:tab pos="1547813" algn="l"/>
              </a:tabLst>
            </a:pPr>
            <a:r>
              <a:rPr lang="en-US" altLang="en-US" i="1" smtClean="0"/>
              <a:t>                           p</a:t>
            </a:r>
            <a:r>
              <a:rPr lang="en-US" altLang="en-US" smtClean="0">
                <a:sym typeface="Symbol" panose="05050102010706020507" pitchFamily="18" charset="2"/>
              </a:rPr>
              <a:t></a:t>
            </a:r>
            <a:r>
              <a:rPr lang="en-US" altLang="en-US" smtClean="0"/>
              <a:t>:</a:t>
            </a:r>
            <a:r>
              <a:rPr lang="en-US" altLang="en-US" i="1" smtClean="0"/>
              <a:t> </a:t>
            </a:r>
            <a:r>
              <a:rPr lang="en-US" altLang="en-US" smtClean="0"/>
              <a:t>Jim is tall and thin.</a:t>
            </a:r>
            <a:endParaRPr lang="en-US" altLang="en-US" smtClean="0">
              <a:solidFill>
                <a:srgbClr val="00ADEE"/>
              </a:solidFill>
            </a:endParaRPr>
          </a:p>
        </p:txBody>
      </p:sp>
      <p:sp>
        <p:nvSpPr>
          <p:cNvPr id="41987" name="Rectangle 2"/>
          <p:cNvSpPr>
            <a:spLocks noChangeArrowheads="1"/>
          </p:cNvSpPr>
          <p:nvPr/>
        </p:nvSpPr>
        <p:spPr bwMode="auto">
          <a:xfrm>
            <a:off x="3175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800">
                <a:solidFill>
                  <a:schemeClr val="bg1"/>
                </a:solidFill>
              </a:rPr>
              <a:t>Example 11 –</a:t>
            </a:r>
            <a:r>
              <a:rPr lang="en-US" altLang="en-US" sz="3800" i="1">
                <a:solidFill>
                  <a:schemeClr val="bg1"/>
                </a:solidFill>
              </a:rPr>
              <a:t> A Cautionary Example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3011">
                                            <p:txEl>
                                              <p:pRg st="6" end="6"/>
                                            </p:txEl>
                                          </p:spTgt>
                                        </p:tgtEl>
                                        <p:attrNameLst>
                                          <p:attrName>style.visibility</p:attrName>
                                        </p:attrNameLst>
                                      </p:cBhvr>
                                      <p:to>
                                        <p:strVal val="visible"/>
                                      </p:to>
                                    </p:set>
                                    <p:animEffect transition="in" filter="fade">
                                      <p:cBhvr>
                                        <p:cTn id="7" dur="1000"/>
                                        <p:tgtEl>
                                          <p:spTgt spid="43011">
                                            <p:txEl>
                                              <p:pRg st="6" end="6"/>
                                            </p:txEl>
                                          </p:spTgt>
                                        </p:tgtEl>
                                      </p:cBhvr>
                                    </p:animEffect>
                                    <p:anim calcmode="lin" valueType="num">
                                      <p:cBhvr>
                                        <p:cTn id="8" dur="10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3011">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1">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3011">
                                            <p:txEl>
                                              <p:pRg st="7" end="7"/>
                                            </p:txEl>
                                          </p:spTgt>
                                        </p:tgtEl>
                                        <p:attrNameLst>
                                          <p:attrName>style.visibility</p:attrName>
                                        </p:attrNameLst>
                                      </p:cBhvr>
                                      <p:to>
                                        <p:strVal val="visible"/>
                                      </p:to>
                                    </p:set>
                                    <p:animEffect transition="in" filter="fade">
                                      <p:cBhvr>
                                        <p:cTn id="13" dur="1000"/>
                                        <p:tgtEl>
                                          <p:spTgt spid="43011">
                                            <p:txEl>
                                              <p:pRg st="7" end="7"/>
                                            </p:txEl>
                                          </p:spTgt>
                                        </p:tgtEl>
                                      </p:cBhvr>
                                    </p:animEffect>
                                    <p:anim calcmode="lin" valueType="num">
                                      <p:cBhvr>
                                        <p:cTn id="14" dur="10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3011">
                                            <p:txEl>
                                              <p:pRg st="7" end="7"/>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01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lstStyle/>
          <a:p>
            <a:pPr marL="0" indent="0"/>
            <a:r>
              <a:rPr lang="en-US" altLang="en-US" smtClean="0"/>
              <a:t>Fill in the blanks below so that argument (b) has the same form as argument (a). Then represent the common form of the arguments using letters to stand for component sentences.</a:t>
            </a:r>
          </a:p>
          <a:p>
            <a:pPr marL="0" indent="0"/>
            <a:endParaRPr lang="en-US" altLang="en-US" smtClean="0"/>
          </a:p>
          <a:p>
            <a:pPr marL="0" indent="0"/>
            <a:r>
              <a:rPr lang="en-US" altLang="en-US" b="1" smtClean="0"/>
              <a:t>a.</a:t>
            </a:r>
            <a:r>
              <a:rPr lang="en-US" altLang="en-US" smtClean="0"/>
              <a:t> If Jane is a math major or Jane is a computer science </a:t>
            </a:r>
            <a:br>
              <a:rPr lang="en-US" altLang="en-US" smtClean="0"/>
            </a:br>
            <a:r>
              <a:rPr lang="en-US" altLang="en-US" smtClean="0"/>
              <a:t>    major, then Jane will take Math 150. Jane is a computer</a:t>
            </a:r>
            <a:br>
              <a:rPr lang="en-US" altLang="en-US" smtClean="0"/>
            </a:br>
            <a:r>
              <a:rPr lang="en-US" altLang="en-US" smtClean="0"/>
              <a:t>    science major. Therefore, Jane will take Math 150.</a:t>
            </a:r>
          </a:p>
          <a:p>
            <a:pPr marL="0" indent="0"/>
            <a:r>
              <a:rPr lang="en-US" altLang="en-US" smtClean="0"/>
              <a:t/>
            </a:r>
            <a:br>
              <a:rPr lang="en-US" altLang="en-US" smtClean="0"/>
            </a:br>
            <a:r>
              <a:rPr lang="en-US" altLang="en-US" b="1" smtClean="0"/>
              <a:t>b.</a:t>
            </a:r>
            <a:r>
              <a:rPr lang="en-US" altLang="en-US" smtClean="0"/>
              <a:t> If logic is easy or          , then          .</a:t>
            </a:r>
            <a:br>
              <a:rPr lang="en-US" altLang="en-US" smtClean="0"/>
            </a:br>
            <a:r>
              <a:rPr lang="en-US" altLang="en-US" smtClean="0"/>
              <a:t>    I will study hard.</a:t>
            </a:r>
            <a:br>
              <a:rPr lang="en-US" altLang="en-US" smtClean="0"/>
            </a:br>
            <a:r>
              <a:rPr lang="en-US" altLang="en-US" smtClean="0"/>
              <a:t>    Therefore, I will get an A in this course.</a:t>
            </a:r>
          </a:p>
        </p:txBody>
      </p:sp>
      <p:pic>
        <p:nvPicPr>
          <p:cNvPr id="512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025" y="5043488"/>
            <a:ext cx="727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638" y="5016500"/>
            <a:ext cx="7270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ChangeArrowheads="1"/>
          </p:cNvSpPr>
          <p:nvPr/>
        </p:nvSpPr>
        <p:spPr bwMode="auto">
          <a:xfrm>
            <a:off x="3175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800">
                <a:solidFill>
                  <a:schemeClr val="bg1"/>
                </a:solidFill>
              </a:rPr>
              <a:t>Example 1 – </a:t>
            </a:r>
            <a:r>
              <a:rPr lang="en-US" altLang="en-US" sz="3800" i="1">
                <a:solidFill>
                  <a:schemeClr val="bg1"/>
                </a:solidFill>
              </a:rPr>
              <a:t>Identifying Logical Form</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3800" kern="1200" dirty="0" smtClean="0">
                <a:solidFill>
                  <a:srgbClr val="FFFFFF"/>
                </a:solidFill>
                <a:ea typeface="+mn-ea"/>
                <a:cs typeface="+mn-cs"/>
              </a:rPr>
              <a:t>Example 11 –</a:t>
            </a:r>
            <a:r>
              <a:rPr lang="en-US" sz="3800" i="1" kern="1200" dirty="0" smtClean="0">
                <a:solidFill>
                  <a:srgbClr val="FFFFFF"/>
                </a:solidFill>
                <a:ea typeface="+mn-ea"/>
                <a:cs typeface="+mn-cs"/>
              </a:rPr>
              <a:t> A Cautionary Example</a:t>
            </a:r>
            <a:endParaRPr lang="en-US" sz="3800" i="1" kern="1200" dirty="0">
              <a:solidFill>
                <a:srgbClr val="FFFFFF"/>
              </a:solidFill>
              <a:ea typeface="+mn-ea"/>
              <a:cs typeface="+mn-cs"/>
            </a:endParaRPr>
          </a:p>
        </p:txBody>
      </p:sp>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smtClean="0"/>
              <a:t>When it is so written, another way to negate it is</a:t>
            </a:r>
          </a:p>
          <a:p>
            <a:pPr marL="0" indent="0">
              <a:tabLst>
                <a:tab pos="457200" algn="l"/>
                <a:tab pos="1371600" algn="l"/>
                <a:tab pos="1547813" algn="l"/>
              </a:tabLst>
            </a:pPr>
            <a:r>
              <a:rPr lang="en-US" altLang="en-US" smtClean="0"/>
              <a:t>                    ~</a:t>
            </a:r>
            <a:r>
              <a:rPr lang="en-US" altLang="en-US" i="1" smtClean="0"/>
              <a:t>(p</a:t>
            </a:r>
            <a:r>
              <a:rPr lang="en-US" altLang="en-US" smtClean="0">
                <a:sym typeface="Symbol" panose="05050102010706020507" pitchFamily="18" charset="2"/>
              </a:rPr>
              <a:t></a:t>
            </a:r>
            <a:r>
              <a:rPr lang="en-US" altLang="en-US" i="1" smtClean="0"/>
              <a:t>)</a:t>
            </a:r>
            <a:r>
              <a:rPr lang="en-US" altLang="en-US" smtClean="0"/>
              <a:t>:</a:t>
            </a:r>
            <a:r>
              <a:rPr lang="en-US" altLang="en-US" i="1" smtClean="0"/>
              <a:t> </a:t>
            </a:r>
            <a:r>
              <a:rPr lang="en-US" altLang="en-US" smtClean="0"/>
              <a:t>Jim is not tall and thin.</a:t>
            </a:r>
            <a:br>
              <a:rPr lang="en-US" altLang="en-US" smtClean="0"/>
            </a:br>
            <a:endParaRPr lang="en-US" altLang="en-US" smtClean="0"/>
          </a:p>
          <a:p>
            <a:pPr marL="0" indent="0">
              <a:tabLst>
                <a:tab pos="457200" algn="l"/>
                <a:tab pos="1371600" algn="l"/>
                <a:tab pos="1547813" algn="l"/>
              </a:tabLst>
            </a:pPr>
            <a:r>
              <a:rPr lang="en-US" altLang="en-US" smtClean="0"/>
              <a:t>But in this form the negation looks like an </a:t>
            </a:r>
            <a:r>
              <a:rPr lang="en-US" altLang="en-US" i="1" smtClean="0"/>
              <a:t>and </a:t>
            </a:r>
            <a:r>
              <a:rPr lang="en-US" altLang="en-US" smtClean="0"/>
              <a:t>statement</a:t>
            </a:r>
            <a:r>
              <a:rPr lang="en-US" altLang="en-US" i="1" smtClean="0"/>
              <a:t>.</a:t>
            </a:r>
          </a:p>
          <a:p>
            <a:pPr marL="0" indent="0">
              <a:tabLst>
                <a:tab pos="457200" algn="l"/>
                <a:tab pos="1371600" algn="l"/>
                <a:tab pos="1547813" algn="l"/>
              </a:tabLst>
            </a:pPr>
            <a:endParaRPr lang="en-US" altLang="en-US" i="1" smtClean="0"/>
          </a:p>
          <a:p>
            <a:pPr marL="0" indent="0">
              <a:tabLst>
                <a:tab pos="457200" algn="l"/>
                <a:tab pos="1371600" algn="l"/>
                <a:tab pos="1547813" algn="l"/>
              </a:tabLst>
            </a:pPr>
            <a:r>
              <a:rPr lang="en-US" altLang="en-US" smtClean="0"/>
              <a:t>Doesn’t that violate De Morgan’s laws?</a:t>
            </a:r>
          </a:p>
          <a:p>
            <a:pPr marL="0" indent="0">
              <a:tabLst>
                <a:tab pos="457200" algn="l"/>
                <a:tab pos="1371600" algn="l"/>
                <a:tab pos="1547813" algn="l"/>
              </a:tabLst>
            </a:pPr>
            <a:endParaRPr lang="en-US" altLang="en-US" smtClean="0"/>
          </a:p>
          <a:p>
            <a:pPr marL="0" indent="0">
              <a:tabLst>
                <a:tab pos="457200" algn="l"/>
                <a:tab pos="1371600" algn="l"/>
                <a:tab pos="1547813" algn="l"/>
              </a:tabLst>
            </a:pPr>
            <a:r>
              <a:rPr lang="en-US" altLang="en-US" smtClean="0"/>
              <a:t>Actually no violation occurs. The reason is that in formal logic the words </a:t>
            </a:r>
            <a:r>
              <a:rPr lang="en-US" altLang="en-US" i="1" smtClean="0"/>
              <a:t>and</a:t>
            </a:r>
            <a:r>
              <a:rPr lang="en-US" altLang="en-US" smtClean="0"/>
              <a:t> and </a:t>
            </a:r>
            <a:r>
              <a:rPr lang="en-US" altLang="en-US" i="1" smtClean="0"/>
              <a:t>or</a:t>
            </a:r>
            <a:r>
              <a:rPr lang="en-US" altLang="en-US" smtClean="0"/>
              <a:t> are allowed only between complete statements, not between sentence fragments.</a:t>
            </a:r>
            <a:endParaRPr lang="en-US" altLang="en-US" smtClean="0">
              <a:solidFill>
                <a:srgbClr val="00ADEE"/>
              </a:solidFill>
            </a:endParaRPr>
          </a:p>
        </p:txBody>
      </p:sp>
      <p:sp>
        <p:nvSpPr>
          <p:cNvPr id="43012"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Effect transition="in" filter="fade">
                                      <p:cBhvr>
                                        <p:cTn id="7" dur="1000"/>
                                        <p:tgtEl>
                                          <p:spTgt spid="125955">
                                            <p:txEl>
                                              <p:pRg st="2" end="2"/>
                                            </p:txEl>
                                          </p:spTgt>
                                        </p:tgtEl>
                                      </p:cBhvr>
                                    </p:animEffect>
                                    <p:anim calcmode="lin" valueType="num">
                                      <p:cBhvr>
                                        <p:cTn id="8" dur="10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25955">
                                            <p:txEl>
                                              <p:pRg st="4" end="4"/>
                                            </p:txEl>
                                          </p:spTgt>
                                        </p:tgtEl>
                                        <p:attrNameLst>
                                          <p:attrName>style.visibility</p:attrName>
                                        </p:attrNameLst>
                                      </p:cBhvr>
                                      <p:to>
                                        <p:strVal val="visible"/>
                                      </p:to>
                                    </p:set>
                                    <p:animEffect transition="in" filter="fade">
                                      <p:cBhvr>
                                        <p:cTn id="15" dur="1000"/>
                                        <p:tgtEl>
                                          <p:spTgt spid="125955">
                                            <p:txEl>
                                              <p:pRg st="4" end="4"/>
                                            </p:txEl>
                                          </p:spTgt>
                                        </p:tgtEl>
                                      </p:cBhvr>
                                    </p:animEffect>
                                    <p:anim calcmode="lin" valueType="num">
                                      <p:cBhvr>
                                        <p:cTn id="16"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5955">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59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25955">
                                            <p:txEl>
                                              <p:pRg st="6" end="6"/>
                                            </p:txEl>
                                          </p:spTgt>
                                        </p:tgtEl>
                                        <p:attrNameLst>
                                          <p:attrName>style.visibility</p:attrName>
                                        </p:attrNameLst>
                                      </p:cBhvr>
                                      <p:to>
                                        <p:strVal val="visible"/>
                                      </p:to>
                                    </p:set>
                                    <p:animEffect transition="in" filter="fade">
                                      <p:cBhvr>
                                        <p:cTn id="23" dur="1000"/>
                                        <p:tgtEl>
                                          <p:spTgt spid="125955">
                                            <p:txEl>
                                              <p:pRg st="6" end="6"/>
                                            </p:txEl>
                                          </p:spTgt>
                                        </p:tgtEl>
                                      </p:cBhvr>
                                    </p:animEffect>
                                    <p:anim calcmode="lin" valueType="num">
                                      <p:cBhvr>
                                        <p:cTn id="24" dur="10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25955">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595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317500" y="203200"/>
            <a:ext cx="8229600" cy="1143000"/>
          </a:xfrm>
        </p:spPr>
        <p:txBody>
          <a:bodyPr/>
          <a:lstStyle/>
          <a:p>
            <a:pPr eaLnBrk="1" hangingPunct="1">
              <a:defRPr/>
            </a:pPr>
            <a:r>
              <a:rPr lang="en-US" sz="3800" kern="1200" dirty="0" smtClean="0">
                <a:solidFill>
                  <a:srgbClr val="FFFFFF"/>
                </a:solidFill>
              </a:rPr>
              <a:t>Example 11 –</a:t>
            </a:r>
            <a:r>
              <a:rPr lang="en-US" sz="3800" i="1" kern="1200" dirty="0" smtClean="0">
                <a:solidFill>
                  <a:srgbClr val="FFFFFF"/>
                </a:solidFill>
              </a:rPr>
              <a:t> A Cautionary Example</a:t>
            </a:r>
            <a:endParaRPr lang="en-US" sz="3800" i="1" dirty="0" smtClean="0">
              <a:solidFill>
                <a:schemeClr val="bg1"/>
              </a:solidFill>
            </a:endParaRPr>
          </a:p>
        </p:txBody>
      </p:sp>
      <p:sp>
        <p:nvSpPr>
          <p:cNvPr id="44035" name="Rectangle 3"/>
          <p:cNvSpPr>
            <a:spLocks noGrp="1" noChangeArrowheads="1"/>
          </p:cNvSpPr>
          <p:nvPr>
            <p:ph type="body" idx="4294967295"/>
          </p:nvPr>
        </p:nvSpPr>
        <p:spPr/>
        <p:txBody>
          <a:bodyPr/>
          <a:lstStyle/>
          <a:p>
            <a:pPr marL="0" indent="0" eaLnBrk="1" hangingPunct="1">
              <a:tabLst>
                <a:tab pos="457200" algn="l"/>
                <a:tab pos="1371600" algn="l"/>
                <a:tab pos="1547813" algn="l"/>
              </a:tabLst>
            </a:pPr>
            <a:r>
              <a:rPr lang="en-US" altLang="en-US" smtClean="0"/>
              <a:t>One lesson to be learned from this example is that when</a:t>
            </a:r>
            <a:br>
              <a:rPr lang="en-US" altLang="en-US" smtClean="0"/>
            </a:br>
            <a:r>
              <a:rPr lang="en-US" altLang="en-US" smtClean="0"/>
              <a:t>you apply De Morgan’s laws, you must have complete</a:t>
            </a:r>
            <a:br>
              <a:rPr lang="en-US" altLang="en-US" smtClean="0"/>
            </a:br>
            <a:r>
              <a:rPr lang="en-US" altLang="en-US" smtClean="0"/>
              <a:t>statements on either side of each </a:t>
            </a:r>
            <a:r>
              <a:rPr lang="en-US" altLang="en-US" i="1" smtClean="0"/>
              <a:t>and</a:t>
            </a:r>
            <a:r>
              <a:rPr lang="en-US" altLang="en-US" smtClean="0"/>
              <a:t> and on either side of</a:t>
            </a:r>
            <a:br>
              <a:rPr lang="en-US" altLang="en-US" smtClean="0"/>
            </a:br>
            <a:r>
              <a:rPr lang="en-US" altLang="en-US" smtClean="0"/>
              <a:t>each </a:t>
            </a:r>
            <a:r>
              <a:rPr lang="en-US" altLang="en-US" i="1" smtClean="0"/>
              <a:t>or</a:t>
            </a:r>
            <a:r>
              <a:rPr lang="en-US" altLang="en-US" smtClean="0"/>
              <a:t>.</a:t>
            </a:r>
            <a:endParaRPr lang="en-US" altLang="en-US" smtClean="0">
              <a:solidFill>
                <a:srgbClr val="00ADEE"/>
              </a:solidFill>
            </a:endParaRPr>
          </a:p>
        </p:txBody>
      </p:sp>
      <p:sp>
        <p:nvSpPr>
          <p:cNvPr id="44036"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Tautologies and Contradictions</a:t>
            </a:r>
          </a:p>
        </p:txBody>
      </p:sp>
      <p:sp>
        <p:nvSpPr>
          <p:cNvPr id="46083" name="Rectangle 3"/>
          <p:cNvSpPr>
            <a:spLocks noGrp="1" noChangeArrowheads="1"/>
          </p:cNvSpPr>
          <p:nvPr>
            <p:ph type="body" idx="1"/>
          </p:nvPr>
        </p:nvSpPr>
        <p:spPr/>
        <p:txBody>
          <a:bodyPr/>
          <a:lstStyle/>
          <a:p>
            <a:pPr marL="0" indent="0"/>
            <a:endParaRPr lang="en-US" altLang="en-US" sz="2000" dirty="0" smtClean="0"/>
          </a:p>
          <a:p>
            <a:pPr marL="0" indent="0"/>
            <a:endParaRPr lang="en-US" altLang="en-US" sz="2000" dirty="0" smtClean="0"/>
          </a:p>
          <a:p>
            <a:pPr marL="0" indent="0"/>
            <a:endParaRPr lang="en-US" altLang="en-US" sz="2000" dirty="0" smtClean="0"/>
          </a:p>
          <a:p>
            <a:pPr marL="0" indent="0"/>
            <a:endParaRPr lang="en-US" altLang="en-US" sz="2000" dirty="0" smtClean="0"/>
          </a:p>
          <a:p>
            <a:pPr marL="0" indent="0"/>
            <a:endParaRPr lang="en-US" altLang="en-US" sz="2000" dirty="0" smtClean="0"/>
          </a:p>
          <a:p>
            <a:pPr marL="0" indent="0"/>
            <a:endParaRPr lang="en-US" altLang="en-US" sz="2000" dirty="0" smtClean="0"/>
          </a:p>
          <a:p>
            <a:pPr marL="0" indent="0"/>
            <a:endParaRPr lang="en-US" altLang="en-US" sz="2000" dirty="0" smtClean="0"/>
          </a:p>
          <a:p>
            <a:pPr marL="0" indent="0"/>
            <a:endParaRPr lang="en-US" altLang="en-US" sz="2000" dirty="0" smtClean="0"/>
          </a:p>
          <a:p>
            <a:pPr marL="0" indent="0"/>
            <a:r>
              <a:rPr lang="en-US" altLang="en-US" sz="2000" dirty="0" smtClean="0"/>
              <a:t>According to this definition, the truth of a tautological statement and the falsity of a contradictory statement are due to the logical structure of the statements themselves and are independent of the meanings of the statements.</a:t>
            </a:r>
          </a:p>
          <a:p>
            <a:pPr marL="0" indent="0"/>
            <a:endParaRPr lang="en-US" altLang="en-US" sz="2000" dirty="0" smtClean="0"/>
          </a:p>
          <a:p>
            <a:pPr marL="0" indent="0"/>
            <a:r>
              <a:rPr lang="en-US" altLang="en-US" sz="2000" dirty="0" smtClean="0"/>
              <a:t>A statement form is </a:t>
            </a:r>
            <a:r>
              <a:rPr lang="en-US" altLang="en-US" sz="2000" i="1" dirty="0" err="1" smtClean="0">
                <a:solidFill>
                  <a:srgbClr val="C00000"/>
                </a:solidFill>
              </a:rPr>
              <a:t>satisfiable</a:t>
            </a:r>
            <a:r>
              <a:rPr lang="en-US" altLang="en-US" sz="2000" dirty="0"/>
              <a:t> </a:t>
            </a:r>
            <a:r>
              <a:rPr lang="en-US" altLang="en-US" sz="2000" dirty="0" smtClean="0"/>
              <a:t>if it is not a contradiction.</a:t>
            </a:r>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585913"/>
            <a:ext cx="8283575"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10" end="10"/>
                                            </p:txEl>
                                          </p:spTgt>
                                        </p:tgtEl>
                                        <p:attrNameLst>
                                          <p:attrName>style.visibility</p:attrName>
                                        </p:attrNameLst>
                                      </p:cBhvr>
                                      <p:to>
                                        <p:strVal val="visible"/>
                                      </p:to>
                                    </p:set>
                                    <p:anim calcmode="lin" valueType="num">
                                      <p:cBhvr additive="base">
                                        <p:cTn id="7" dur="500" fill="hold"/>
                                        <p:tgtEl>
                                          <p:spTgt spid="4608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1800" smtClean="0"/>
              <a:t>Example 13 – </a:t>
            </a:r>
            <a:r>
              <a:rPr lang="en-US" altLang="en-US" sz="1800" i="1" smtClean="0"/>
              <a:t>Logical Equivalence Involving Tautologies and Contradictions</a:t>
            </a:r>
          </a:p>
        </p:txBody>
      </p:sp>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dirty="0" smtClean="0"/>
              <a:t>If </a:t>
            </a:r>
            <a:r>
              <a:rPr lang="en-US" altLang="en-US" b="1" dirty="0" smtClean="0"/>
              <a:t>t</a:t>
            </a:r>
            <a:r>
              <a:rPr lang="en-US" altLang="en-US" dirty="0" smtClean="0"/>
              <a:t> is a tautology and </a:t>
            </a:r>
            <a:r>
              <a:rPr lang="en-US" altLang="en-US" b="1" dirty="0" smtClean="0"/>
              <a:t>c</a:t>
            </a:r>
            <a:r>
              <a:rPr lang="en-US" altLang="en-US" dirty="0" smtClean="0"/>
              <a:t> is a contradiction, show that </a:t>
            </a:r>
            <a:br>
              <a:rPr lang="en-US" altLang="en-US" dirty="0" smtClean="0"/>
            </a:b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b="1" dirty="0" smtClean="0"/>
              <a:t>t</a:t>
            </a:r>
            <a:r>
              <a:rPr lang="en-US" altLang="en-US" dirty="0" smtClean="0"/>
              <a:t> </a:t>
            </a:r>
            <a:r>
              <a:rPr lang="en-US" altLang="en-US" dirty="0" smtClean="0">
                <a:sym typeface="Symbol" panose="05050102010706020507" pitchFamily="18" charset="2"/>
              </a:rPr>
              <a:t></a:t>
            </a:r>
            <a:r>
              <a:rPr lang="en-US" altLang="en-US" dirty="0" smtClean="0"/>
              <a:t> </a:t>
            </a:r>
            <a:r>
              <a:rPr lang="en-US" altLang="en-US" i="1" dirty="0" smtClean="0"/>
              <a:t>p</a:t>
            </a:r>
            <a:r>
              <a:rPr lang="en-US" altLang="en-US" dirty="0" smtClean="0"/>
              <a:t> and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b="1" dirty="0" smtClean="0"/>
              <a:t>c</a:t>
            </a:r>
            <a:r>
              <a:rPr lang="en-US" altLang="en-US" dirty="0" smtClean="0"/>
              <a:t> </a:t>
            </a:r>
            <a:r>
              <a:rPr lang="en-US" altLang="en-US" dirty="0" smtClean="0">
                <a:sym typeface="Symbol" panose="05050102010706020507" pitchFamily="18" charset="2"/>
              </a:rPr>
              <a:t></a:t>
            </a:r>
            <a:r>
              <a:rPr lang="en-US" altLang="en-US" dirty="0" smtClean="0"/>
              <a:t> </a:t>
            </a:r>
            <a:r>
              <a:rPr lang="en-US" altLang="en-US" b="1" dirty="0" smtClean="0"/>
              <a:t>c</a:t>
            </a:r>
            <a:r>
              <a:rPr lang="en-US" altLang="en-US" dirty="0" smtClean="0"/>
              <a:t>.</a:t>
            </a:r>
          </a:p>
          <a:p>
            <a:pPr marL="0" indent="0" eaLnBrk="1" hangingPunct="1">
              <a:tabLst>
                <a:tab pos="457200" algn="l"/>
                <a:tab pos="1371600" algn="l"/>
                <a:tab pos="1547813" algn="l"/>
              </a:tabLst>
            </a:pPr>
            <a:endParaRPr lang="en-US" altLang="en-US" dirty="0" smtClean="0"/>
          </a:p>
          <a:p>
            <a:pPr marL="0" indent="0" eaLnBrk="1" hangingPunct="1">
              <a:tabLst>
                <a:tab pos="457200" algn="l"/>
                <a:tab pos="1371600" algn="l"/>
                <a:tab pos="1547813" algn="l"/>
              </a:tabLst>
            </a:pPr>
            <a:r>
              <a:rPr lang="en-US" altLang="en-US" dirty="0" smtClean="0">
                <a:solidFill>
                  <a:srgbClr val="00ADEE"/>
                </a:solidFill>
              </a:rPr>
              <a:t>Solution:</a:t>
            </a:r>
          </a:p>
          <a:p>
            <a:pPr marL="0" indent="0" eaLnBrk="1" hangingPunct="1">
              <a:lnSpc>
                <a:spcPct val="120000"/>
              </a:lnSpc>
              <a:tabLst>
                <a:tab pos="457200" algn="l"/>
                <a:tab pos="1371600" algn="l"/>
                <a:tab pos="1547813" algn="l"/>
              </a:tabLst>
            </a:pPr>
            <a:r>
              <a:rPr lang="en-US" altLang="en-US" dirty="0" smtClean="0"/>
              <a:t>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3352800"/>
            <a:ext cx="50768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Effect transition="in" filter="fade">
                                      <p:cBhvr>
                                        <p:cTn id="7" dur="1000"/>
                                        <p:tgtEl>
                                          <p:spTgt spid="125955">
                                            <p:txEl>
                                              <p:pRg st="2" end="2"/>
                                            </p:txEl>
                                          </p:spTgt>
                                        </p:tgtEl>
                                      </p:cBhvr>
                                    </p:animEffect>
                                    <p:anim calcmode="lin" valueType="num">
                                      <p:cBhvr>
                                        <p:cTn id="8" dur="10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Summary of Logical Equivalences</a:t>
            </a:r>
          </a:p>
        </p:txBody>
      </p:sp>
      <p:sp>
        <p:nvSpPr>
          <p:cNvPr id="50179" name="Rectangle 3"/>
          <p:cNvSpPr>
            <a:spLocks noGrp="1" noChangeArrowheads="1"/>
          </p:cNvSpPr>
          <p:nvPr>
            <p:ph type="body" idx="1"/>
          </p:nvPr>
        </p:nvSpPr>
        <p:spPr/>
        <p:txBody>
          <a:bodyPr/>
          <a:lstStyle/>
          <a:p>
            <a:pPr marL="0" indent="0"/>
            <a:r>
              <a:rPr lang="en-US" altLang="en-US" smtClean="0"/>
              <a:t>A number of logical equivalences are summarized in Theorem 2.1.1 for future reference.</a:t>
            </a: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2374900"/>
            <a:ext cx="81216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smtClean="0"/>
              <a:t>Use Theorem 2.1.1 to verify the logical equivalence</a:t>
            </a:r>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r>
              <a:rPr lang="en-US" altLang="en-US" smtClean="0">
                <a:solidFill>
                  <a:srgbClr val="00ADEE"/>
                </a:solidFill>
              </a:rPr>
              <a:t>Solution:</a:t>
            </a:r>
          </a:p>
          <a:p>
            <a:pPr marL="0" indent="0">
              <a:tabLst>
                <a:tab pos="457200" algn="l"/>
                <a:tab pos="1371600" algn="l"/>
                <a:tab pos="1547813" algn="l"/>
              </a:tabLst>
            </a:pPr>
            <a:r>
              <a:rPr lang="en-US" altLang="en-US" smtClean="0"/>
              <a:t>Use the laws of Theorem 2.1.1 to replace sections of the statement form on the left by logically equivalent expressions. </a:t>
            </a:r>
          </a:p>
          <a:p>
            <a:pPr marL="0" indent="0">
              <a:tabLst>
                <a:tab pos="457200" algn="l"/>
                <a:tab pos="1371600" algn="l"/>
                <a:tab pos="1547813" algn="l"/>
              </a:tabLst>
            </a:pPr>
            <a:endParaRPr lang="en-US" altLang="en-US" smtClean="0"/>
          </a:p>
          <a:p>
            <a:pPr marL="0" indent="0">
              <a:tabLst>
                <a:tab pos="457200" algn="l"/>
                <a:tab pos="1371600" algn="l"/>
                <a:tab pos="1547813" algn="l"/>
              </a:tabLst>
            </a:pPr>
            <a:r>
              <a:rPr lang="en-US" altLang="en-US" smtClean="0"/>
              <a:t>Each time you do this, you obtain a logically equivalent statement form. </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2036763"/>
            <a:ext cx="3195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ChangeArrowheads="1"/>
          </p:cNvSpPr>
          <p:nvPr/>
        </p:nvSpPr>
        <p:spPr bwMode="auto">
          <a:xfrm>
            <a:off x="3175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300">
                <a:solidFill>
                  <a:schemeClr val="bg1"/>
                </a:solidFill>
              </a:rPr>
              <a:t>Example 14 –</a:t>
            </a:r>
            <a:r>
              <a:rPr lang="en-US" altLang="en-US" sz="3300" i="1">
                <a:solidFill>
                  <a:schemeClr val="bg1"/>
                </a:solidFill>
              </a:rPr>
              <a:t> Simplifying Statement Forms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3" end="3"/>
                                            </p:txEl>
                                          </p:spTgt>
                                        </p:tgtEl>
                                        <p:attrNameLst>
                                          <p:attrName>style.visibility</p:attrName>
                                        </p:attrNameLst>
                                      </p:cBhvr>
                                      <p:to>
                                        <p:strVal val="visible"/>
                                      </p:to>
                                    </p:set>
                                    <p:animEffect transition="in" filter="fade">
                                      <p:cBhvr>
                                        <p:cTn id="7" dur="1000"/>
                                        <p:tgtEl>
                                          <p:spTgt spid="125955">
                                            <p:txEl>
                                              <p:pRg st="3" end="3"/>
                                            </p:txEl>
                                          </p:spTgt>
                                        </p:tgtEl>
                                      </p:cBhvr>
                                    </p:animEffect>
                                    <p:anim calcmode="lin" valueType="num">
                                      <p:cBhvr>
                                        <p:cTn id="8" dur="10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4" end="4"/>
                                            </p:txEl>
                                          </p:spTgt>
                                        </p:tgtEl>
                                        <p:attrNameLst>
                                          <p:attrName>style.visibility</p:attrName>
                                        </p:attrNameLst>
                                      </p:cBhvr>
                                      <p:to>
                                        <p:strVal val="visible"/>
                                      </p:to>
                                    </p:set>
                                    <p:animEffect transition="in" filter="fade">
                                      <p:cBhvr>
                                        <p:cTn id="13" dur="1000"/>
                                        <p:tgtEl>
                                          <p:spTgt spid="125955">
                                            <p:txEl>
                                              <p:pRg st="4" end="4"/>
                                            </p:txEl>
                                          </p:spTgt>
                                        </p:tgtEl>
                                      </p:cBhvr>
                                    </p:animEffect>
                                    <p:anim calcmode="lin" valueType="num">
                                      <p:cBhvr>
                                        <p:cTn id="14"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6" end="6"/>
                                            </p:txEl>
                                          </p:spTgt>
                                        </p:tgtEl>
                                        <p:attrNameLst>
                                          <p:attrName>style.visibility</p:attrName>
                                        </p:attrNameLst>
                                      </p:cBhvr>
                                      <p:to>
                                        <p:strVal val="visible"/>
                                      </p:to>
                                    </p:set>
                                    <p:animEffect transition="in" filter="fade">
                                      <p:cBhvr>
                                        <p:cTn id="21" dur="1000"/>
                                        <p:tgtEl>
                                          <p:spTgt spid="125955">
                                            <p:txEl>
                                              <p:pRg st="6" end="6"/>
                                            </p:txEl>
                                          </p:spTgt>
                                        </p:tgtEl>
                                      </p:cBhvr>
                                    </p:animEffect>
                                    <p:anim calcmode="lin" valueType="num">
                                      <p:cBhvr>
                                        <p:cTn id="22" dur="10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457200" y="1462088"/>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1371600" algn="l"/>
                <a:tab pos="1547813" algn="l"/>
              </a:tabLst>
              <a:defRPr>
                <a:solidFill>
                  <a:schemeClr val="tx1"/>
                </a:solidFill>
                <a:latin typeface="Arial" panose="020B0604020202020204" pitchFamily="34" charset="0"/>
              </a:defRPr>
            </a:lvl1pPr>
            <a:lvl2pPr marL="742950" indent="-285750" eaLnBrk="0" hangingPunct="0">
              <a:tabLst>
                <a:tab pos="457200" algn="l"/>
                <a:tab pos="1371600" algn="l"/>
                <a:tab pos="1547813" algn="l"/>
              </a:tabLst>
              <a:defRPr>
                <a:solidFill>
                  <a:schemeClr val="tx1"/>
                </a:solidFill>
                <a:latin typeface="Arial" panose="020B0604020202020204" pitchFamily="34" charset="0"/>
              </a:defRPr>
            </a:lvl2pPr>
            <a:lvl3pPr marL="1143000" indent="-228600" eaLnBrk="0" hangingPunct="0">
              <a:tabLst>
                <a:tab pos="457200" algn="l"/>
                <a:tab pos="1371600" algn="l"/>
                <a:tab pos="1547813" algn="l"/>
              </a:tabLst>
              <a:defRPr>
                <a:solidFill>
                  <a:schemeClr val="tx1"/>
                </a:solidFill>
                <a:latin typeface="Arial" panose="020B0604020202020204" pitchFamily="34" charset="0"/>
              </a:defRPr>
            </a:lvl3pPr>
            <a:lvl4pPr marL="1600200" indent="-228600" eaLnBrk="0" hangingPunct="0">
              <a:tabLst>
                <a:tab pos="457200" algn="l"/>
                <a:tab pos="1371600" algn="l"/>
                <a:tab pos="1547813" algn="l"/>
              </a:tabLst>
              <a:defRPr>
                <a:solidFill>
                  <a:schemeClr val="tx1"/>
                </a:solidFill>
                <a:latin typeface="Arial" panose="020B0604020202020204" pitchFamily="34" charset="0"/>
              </a:defRPr>
            </a:lvl4pPr>
            <a:lvl5pPr marL="2057400" indent="-228600" eaLnBrk="0" hangingPunct="0">
              <a:tabLst>
                <a:tab pos="457200" algn="l"/>
                <a:tab pos="1371600" algn="l"/>
                <a:tab pos="15478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 pos="1371600" algn="l"/>
                <a:tab pos="15478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 pos="1371600" algn="l"/>
                <a:tab pos="15478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 pos="1371600" algn="l"/>
                <a:tab pos="15478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 pos="1371600" algn="l"/>
                <a:tab pos="1547813" algn="l"/>
              </a:tabLst>
              <a:defRPr>
                <a:solidFill>
                  <a:schemeClr val="tx1"/>
                </a:solidFill>
                <a:latin typeface="Arial" panose="020B0604020202020204" pitchFamily="34" charset="0"/>
              </a:defRPr>
            </a:lvl9pPr>
          </a:lstStyle>
          <a:p>
            <a:pPr eaLnBrk="1" hangingPunct="1">
              <a:spcBef>
                <a:spcPct val="20000"/>
              </a:spcBef>
            </a:pPr>
            <a:r>
              <a:rPr lang="en-US" altLang="en-US" sz="2400"/>
              <a:t>Continue making replacements until you obtain the statement form on the right.</a:t>
            </a:r>
            <a:endParaRPr lang="en-US" altLang="en-US" sz="2400">
              <a:solidFill>
                <a:srgbClr val="00ADEE"/>
              </a:solidFill>
            </a:endParaRPr>
          </a:p>
          <a:p>
            <a:pPr eaLnBrk="1" hangingPunct="1">
              <a:lnSpc>
                <a:spcPct val="120000"/>
              </a:lnSpc>
              <a:spcBef>
                <a:spcPct val="20000"/>
              </a:spcBef>
            </a:pPr>
            <a:r>
              <a:rPr lang="en-US" altLang="en-US" sz="2400"/>
              <a:t>	</a:t>
            </a:r>
          </a:p>
        </p:txBody>
      </p:sp>
      <p:sp>
        <p:nvSpPr>
          <p:cNvPr id="52227" name="Rectangle 2"/>
          <p:cNvSpPr>
            <a:spLocks noGrp="1" noChangeArrowheads="1"/>
          </p:cNvSpPr>
          <p:nvPr>
            <p:ph type="title"/>
          </p:nvPr>
        </p:nvSpPr>
        <p:spPr/>
        <p:txBody>
          <a:bodyPr/>
          <a:lstStyle/>
          <a:p>
            <a:pPr eaLnBrk="1" hangingPunct="1"/>
            <a:r>
              <a:rPr lang="en-US" altLang="en-US" smtClean="0"/>
              <a:t>Example 14 – </a:t>
            </a:r>
            <a:r>
              <a:rPr lang="en-US" altLang="en-US" i="1" smtClean="0"/>
              <a:t>Solution</a:t>
            </a:r>
          </a:p>
        </p:txBody>
      </p:sp>
      <p:sp>
        <p:nvSpPr>
          <p:cNvPr id="52228"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3025775"/>
            <a:ext cx="2633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3" y="3733800"/>
            <a:ext cx="1905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4432300"/>
            <a:ext cx="1890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063" y="5105400"/>
            <a:ext cx="9763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063" y="5854700"/>
            <a:ext cx="485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1325" y="3101975"/>
            <a:ext cx="19843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3863" y="3810000"/>
            <a:ext cx="16573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3863" y="4508500"/>
            <a:ext cx="22177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73863" y="5181600"/>
            <a:ext cx="14636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73863" y="5930900"/>
            <a:ext cx="14176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
          <p:cNvPicPr>
            <a:picLocks noChangeAspect="1" noChangeArrowheads="1"/>
          </p:cNvPicPr>
          <p:nvPr/>
        </p:nvPicPr>
        <p:blipFill>
          <a:blip r:embed="rId12">
            <a:extLst>
              <a:ext uri="{28A0092B-C50C-407E-A947-70E740481C1C}">
                <a14:useLocalDpi xmlns:a14="http://schemas.microsoft.com/office/drawing/2010/main" val="0"/>
              </a:ext>
            </a:extLst>
          </a:blip>
          <a:srcRect r="28477" b="-11111"/>
          <a:stretch>
            <a:fillRect/>
          </a:stretch>
        </p:blipFill>
        <p:spPr bwMode="auto">
          <a:xfrm>
            <a:off x="431800" y="2392363"/>
            <a:ext cx="5954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l="75261"/>
          <a:stretch>
            <a:fillRect/>
          </a:stretch>
        </p:blipFill>
        <p:spPr bwMode="auto">
          <a:xfrm>
            <a:off x="6657975" y="2435225"/>
            <a:ext cx="1647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1000"/>
                                        <p:tgtEl>
                                          <p:spTgt spid="52229"/>
                                        </p:tgtEl>
                                      </p:cBhvr>
                                    </p:animEffect>
                                    <p:anim calcmode="lin" valueType="num">
                                      <p:cBhvr>
                                        <p:cTn id="8" dur="1000" fill="hold"/>
                                        <p:tgtEl>
                                          <p:spTgt spid="52229"/>
                                        </p:tgtEl>
                                        <p:attrNameLst>
                                          <p:attrName>ppt_x</p:attrName>
                                        </p:attrNameLst>
                                      </p:cBhvr>
                                      <p:tavLst>
                                        <p:tav tm="0">
                                          <p:val>
                                            <p:strVal val="#ppt_x"/>
                                          </p:val>
                                        </p:tav>
                                        <p:tav tm="100000">
                                          <p:val>
                                            <p:strVal val="#ppt_x"/>
                                          </p:val>
                                        </p:tav>
                                      </p:tavLst>
                                    </p:anim>
                                    <p:anim calcmode="lin" valueType="num">
                                      <p:cBhvr>
                                        <p:cTn id="9" dur="900" decel="100000" fill="hold"/>
                                        <p:tgtEl>
                                          <p:spTgt spid="522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2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2234"/>
                                        </p:tgtEl>
                                        <p:attrNameLst>
                                          <p:attrName>style.visibility</p:attrName>
                                        </p:attrNameLst>
                                      </p:cBhvr>
                                      <p:to>
                                        <p:strVal val="visible"/>
                                      </p:to>
                                    </p:set>
                                    <p:animEffect transition="in" filter="fade">
                                      <p:cBhvr>
                                        <p:cTn id="13" dur="1000"/>
                                        <p:tgtEl>
                                          <p:spTgt spid="52234"/>
                                        </p:tgtEl>
                                      </p:cBhvr>
                                    </p:animEffect>
                                    <p:anim calcmode="lin" valueType="num">
                                      <p:cBhvr>
                                        <p:cTn id="14" dur="1000" fill="hold"/>
                                        <p:tgtEl>
                                          <p:spTgt spid="52234"/>
                                        </p:tgtEl>
                                        <p:attrNameLst>
                                          <p:attrName>ppt_x</p:attrName>
                                        </p:attrNameLst>
                                      </p:cBhvr>
                                      <p:tavLst>
                                        <p:tav tm="0">
                                          <p:val>
                                            <p:strVal val="#ppt_x"/>
                                          </p:val>
                                        </p:tav>
                                        <p:tav tm="100000">
                                          <p:val>
                                            <p:strVal val="#ppt_x"/>
                                          </p:val>
                                        </p:tav>
                                      </p:tavLst>
                                    </p:anim>
                                    <p:anim calcmode="lin" valueType="num">
                                      <p:cBhvr>
                                        <p:cTn id="15" dur="900" decel="100000" fill="hold"/>
                                        <p:tgtEl>
                                          <p:spTgt spid="5223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34"/>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9155"/>
                                        </p:tgtEl>
                                        <p:attrNameLst>
                                          <p:attrName>style.visibility</p:attrName>
                                        </p:attrNameLst>
                                      </p:cBhvr>
                                      <p:to>
                                        <p:strVal val="visible"/>
                                      </p:to>
                                    </p:set>
                                    <p:animEffect transition="in" filter="fade">
                                      <p:cBhvr>
                                        <p:cTn id="21" dur="1000"/>
                                        <p:tgtEl>
                                          <p:spTgt spid="49155"/>
                                        </p:tgtEl>
                                      </p:cBhvr>
                                    </p:animEffect>
                                    <p:anim calcmode="lin" valueType="num">
                                      <p:cBhvr>
                                        <p:cTn id="22" dur="1000" fill="hold"/>
                                        <p:tgtEl>
                                          <p:spTgt spid="49155"/>
                                        </p:tgtEl>
                                        <p:attrNameLst>
                                          <p:attrName>ppt_x</p:attrName>
                                        </p:attrNameLst>
                                      </p:cBhvr>
                                      <p:tavLst>
                                        <p:tav tm="0">
                                          <p:val>
                                            <p:strVal val="#ppt_x"/>
                                          </p:val>
                                        </p:tav>
                                        <p:tav tm="100000">
                                          <p:val>
                                            <p:strVal val="#ppt_x"/>
                                          </p:val>
                                        </p:tav>
                                      </p:tavLst>
                                    </p:anim>
                                    <p:anim calcmode="lin" valueType="num">
                                      <p:cBhvr>
                                        <p:cTn id="23" dur="900" decel="100000" fill="hold"/>
                                        <p:tgtEl>
                                          <p:spTgt spid="4915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15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9160"/>
                                        </p:tgtEl>
                                        <p:attrNameLst>
                                          <p:attrName>style.visibility</p:attrName>
                                        </p:attrNameLst>
                                      </p:cBhvr>
                                      <p:to>
                                        <p:strVal val="visible"/>
                                      </p:to>
                                    </p:set>
                                    <p:animEffect transition="in" filter="fade">
                                      <p:cBhvr>
                                        <p:cTn id="27" dur="1000"/>
                                        <p:tgtEl>
                                          <p:spTgt spid="49160"/>
                                        </p:tgtEl>
                                      </p:cBhvr>
                                    </p:animEffect>
                                    <p:anim calcmode="lin" valueType="num">
                                      <p:cBhvr>
                                        <p:cTn id="28" dur="1000" fill="hold"/>
                                        <p:tgtEl>
                                          <p:spTgt spid="49160"/>
                                        </p:tgtEl>
                                        <p:attrNameLst>
                                          <p:attrName>ppt_x</p:attrName>
                                        </p:attrNameLst>
                                      </p:cBhvr>
                                      <p:tavLst>
                                        <p:tav tm="0">
                                          <p:val>
                                            <p:strVal val="#ppt_x"/>
                                          </p:val>
                                        </p:tav>
                                        <p:tav tm="100000">
                                          <p:val>
                                            <p:strVal val="#ppt_x"/>
                                          </p:val>
                                        </p:tav>
                                      </p:tavLst>
                                    </p:anim>
                                    <p:anim calcmode="lin" valueType="num">
                                      <p:cBhvr>
                                        <p:cTn id="29" dur="900" decel="100000" fill="hold"/>
                                        <p:tgtEl>
                                          <p:spTgt spid="4916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9160"/>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49156"/>
                                        </p:tgtEl>
                                        <p:attrNameLst>
                                          <p:attrName>style.visibility</p:attrName>
                                        </p:attrNameLst>
                                      </p:cBhvr>
                                      <p:to>
                                        <p:strVal val="visible"/>
                                      </p:to>
                                    </p:set>
                                    <p:animEffect transition="in" filter="fade">
                                      <p:cBhvr>
                                        <p:cTn id="35" dur="1000"/>
                                        <p:tgtEl>
                                          <p:spTgt spid="49156"/>
                                        </p:tgtEl>
                                      </p:cBhvr>
                                    </p:animEffect>
                                    <p:anim calcmode="lin" valueType="num">
                                      <p:cBhvr>
                                        <p:cTn id="36" dur="1000" fill="hold"/>
                                        <p:tgtEl>
                                          <p:spTgt spid="49156"/>
                                        </p:tgtEl>
                                        <p:attrNameLst>
                                          <p:attrName>ppt_x</p:attrName>
                                        </p:attrNameLst>
                                      </p:cBhvr>
                                      <p:tavLst>
                                        <p:tav tm="0">
                                          <p:val>
                                            <p:strVal val="#ppt_x"/>
                                          </p:val>
                                        </p:tav>
                                        <p:tav tm="100000">
                                          <p:val>
                                            <p:strVal val="#ppt_x"/>
                                          </p:val>
                                        </p:tav>
                                      </p:tavLst>
                                    </p:anim>
                                    <p:anim calcmode="lin" valueType="num">
                                      <p:cBhvr>
                                        <p:cTn id="37" dur="900" decel="100000" fill="hold"/>
                                        <p:tgtEl>
                                          <p:spTgt spid="4915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9156"/>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49161"/>
                                        </p:tgtEl>
                                        <p:attrNameLst>
                                          <p:attrName>style.visibility</p:attrName>
                                        </p:attrNameLst>
                                      </p:cBhvr>
                                      <p:to>
                                        <p:strVal val="visible"/>
                                      </p:to>
                                    </p:set>
                                    <p:animEffect transition="in" filter="fade">
                                      <p:cBhvr>
                                        <p:cTn id="41" dur="1000"/>
                                        <p:tgtEl>
                                          <p:spTgt spid="49161"/>
                                        </p:tgtEl>
                                      </p:cBhvr>
                                    </p:animEffect>
                                    <p:anim calcmode="lin" valueType="num">
                                      <p:cBhvr>
                                        <p:cTn id="42" dur="1000" fill="hold"/>
                                        <p:tgtEl>
                                          <p:spTgt spid="49161"/>
                                        </p:tgtEl>
                                        <p:attrNameLst>
                                          <p:attrName>ppt_x</p:attrName>
                                        </p:attrNameLst>
                                      </p:cBhvr>
                                      <p:tavLst>
                                        <p:tav tm="0">
                                          <p:val>
                                            <p:strVal val="#ppt_x"/>
                                          </p:val>
                                        </p:tav>
                                        <p:tav tm="100000">
                                          <p:val>
                                            <p:strVal val="#ppt_x"/>
                                          </p:val>
                                        </p:tav>
                                      </p:tavLst>
                                    </p:anim>
                                    <p:anim calcmode="lin" valueType="num">
                                      <p:cBhvr>
                                        <p:cTn id="43" dur="900" decel="100000" fill="hold"/>
                                        <p:tgtEl>
                                          <p:spTgt spid="49161"/>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161"/>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nodeType="clickEffect">
                                  <p:stCondLst>
                                    <p:cond delay="0"/>
                                  </p:stCondLst>
                                  <p:childTnLst>
                                    <p:set>
                                      <p:cBhvr>
                                        <p:cTn id="48" dur="1" fill="hold">
                                          <p:stCondLst>
                                            <p:cond delay="0"/>
                                          </p:stCondLst>
                                        </p:cTn>
                                        <p:tgtEl>
                                          <p:spTgt spid="49157"/>
                                        </p:tgtEl>
                                        <p:attrNameLst>
                                          <p:attrName>style.visibility</p:attrName>
                                        </p:attrNameLst>
                                      </p:cBhvr>
                                      <p:to>
                                        <p:strVal val="visible"/>
                                      </p:to>
                                    </p:set>
                                    <p:animEffect transition="in" filter="fade">
                                      <p:cBhvr>
                                        <p:cTn id="49" dur="1000"/>
                                        <p:tgtEl>
                                          <p:spTgt spid="49157"/>
                                        </p:tgtEl>
                                      </p:cBhvr>
                                    </p:animEffect>
                                    <p:anim calcmode="lin" valueType="num">
                                      <p:cBhvr>
                                        <p:cTn id="50" dur="1000" fill="hold"/>
                                        <p:tgtEl>
                                          <p:spTgt spid="49157"/>
                                        </p:tgtEl>
                                        <p:attrNameLst>
                                          <p:attrName>ppt_x</p:attrName>
                                        </p:attrNameLst>
                                      </p:cBhvr>
                                      <p:tavLst>
                                        <p:tav tm="0">
                                          <p:val>
                                            <p:strVal val="#ppt_x"/>
                                          </p:val>
                                        </p:tav>
                                        <p:tav tm="100000">
                                          <p:val>
                                            <p:strVal val="#ppt_x"/>
                                          </p:val>
                                        </p:tav>
                                      </p:tavLst>
                                    </p:anim>
                                    <p:anim calcmode="lin" valueType="num">
                                      <p:cBhvr>
                                        <p:cTn id="51" dur="900" decel="100000" fill="hold"/>
                                        <p:tgtEl>
                                          <p:spTgt spid="4915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915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9162"/>
                                        </p:tgtEl>
                                        <p:attrNameLst>
                                          <p:attrName>style.visibility</p:attrName>
                                        </p:attrNameLst>
                                      </p:cBhvr>
                                      <p:to>
                                        <p:strVal val="visible"/>
                                      </p:to>
                                    </p:set>
                                    <p:animEffect transition="in" filter="fade">
                                      <p:cBhvr>
                                        <p:cTn id="55" dur="1000"/>
                                        <p:tgtEl>
                                          <p:spTgt spid="49162"/>
                                        </p:tgtEl>
                                      </p:cBhvr>
                                    </p:animEffect>
                                    <p:anim calcmode="lin" valueType="num">
                                      <p:cBhvr>
                                        <p:cTn id="56" dur="1000" fill="hold"/>
                                        <p:tgtEl>
                                          <p:spTgt spid="49162"/>
                                        </p:tgtEl>
                                        <p:attrNameLst>
                                          <p:attrName>ppt_x</p:attrName>
                                        </p:attrNameLst>
                                      </p:cBhvr>
                                      <p:tavLst>
                                        <p:tav tm="0">
                                          <p:val>
                                            <p:strVal val="#ppt_x"/>
                                          </p:val>
                                        </p:tav>
                                        <p:tav tm="100000">
                                          <p:val>
                                            <p:strVal val="#ppt_x"/>
                                          </p:val>
                                        </p:tav>
                                      </p:tavLst>
                                    </p:anim>
                                    <p:anim calcmode="lin" valueType="num">
                                      <p:cBhvr>
                                        <p:cTn id="57" dur="900" decel="100000" fill="hold"/>
                                        <p:tgtEl>
                                          <p:spTgt spid="4916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9162"/>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49158"/>
                                        </p:tgtEl>
                                        <p:attrNameLst>
                                          <p:attrName>style.visibility</p:attrName>
                                        </p:attrNameLst>
                                      </p:cBhvr>
                                      <p:to>
                                        <p:strVal val="visible"/>
                                      </p:to>
                                    </p:set>
                                    <p:animEffect transition="in" filter="fade">
                                      <p:cBhvr>
                                        <p:cTn id="63" dur="1000"/>
                                        <p:tgtEl>
                                          <p:spTgt spid="49158"/>
                                        </p:tgtEl>
                                      </p:cBhvr>
                                    </p:animEffect>
                                    <p:anim calcmode="lin" valueType="num">
                                      <p:cBhvr>
                                        <p:cTn id="64" dur="1000" fill="hold"/>
                                        <p:tgtEl>
                                          <p:spTgt spid="49158"/>
                                        </p:tgtEl>
                                        <p:attrNameLst>
                                          <p:attrName>ppt_x</p:attrName>
                                        </p:attrNameLst>
                                      </p:cBhvr>
                                      <p:tavLst>
                                        <p:tav tm="0">
                                          <p:val>
                                            <p:strVal val="#ppt_x"/>
                                          </p:val>
                                        </p:tav>
                                        <p:tav tm="100000">
                                          <p:val>
                                            <p:strVal val="#ppt_x"/>
                                          </p:val>
                                        </p:tav>
                                      </p:tavLst>
                                    </p:anim>
                                    <p:anim calcmode="lin" valueType="num">
                                      <p:cBhvr>
                                        <p:cTn id="65" dur="900" decel="100000" fill="hold"/>
                                        <p:tgtEl>
                                          <p:spTgt spid="4915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915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49163"/>
                                        </p:tgtEl>
                                        <p:attrNameLst>
                                          <p:attrName>style.visibility</p:attrName>
                                        </p:attrNameLst>
                                      </p:cBhvr>
                                      <p:to>
                                        <p:strVal val="visible"/>
                                      </p:to>
                                    </p:set>
                                    <p:animEffect transition="in" filter="fade">
                                      <p:cBhvr>
                                        <p:cTn id="69" dur="1000"/>
                                        <p:tgtEl>
                                          <p:spTgt spid="49163"/>
                                        </p:tgtEl>
                                      </p:cBhvr>
                                    </p:animEffect>
                                    <p:anim calcmode="lin" valueType="num">
                                      <p:cBhvr>
                                        <p:cTn id="70" dur="1000" fill="hold"/>
                                        <p:tgtEl>
                                          <p:spTgt spid="49163"/>
                                        </p:tgtEl>
                                        <p:attrNameLst>
                                          <p:attrName>ppt_x</p:attrName>
                                        </p:attrNameLst>
                                      </p:cBhvr>
                                      <p:tavLst>
                                        <p:tav tm="0">
                                          <p:val>
                                            <p:strVal val="#ppt_x"/>
                                          </p:val>
                                        </p:tav>
                                        <p:tav tm="100000">
                                          <p:val>
                                            <p:strVal val="#ppt_x"/>
                                          </p:val>
                                        </p:tav>
                                      </p:tavLst>
                                    </p:anim>
                                    <p:anim calcmode="lin" valueType="num">
                                      <p:cBhvr>
                                        <p:cTn id="71" dur="900" decel="100000" fill="hold"/>
                                        <p:tgtEl>
                                          <p:spTgt spid="49163"/>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91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Example 1 – </a:t>
            </a:r>
            <a:r>
              <a:rPr lang="en-US" altLang="en-US" i="1" smtClean="0"/>
              <a:t>Solution</a:t>
            </a:r>
          </a:p>
        </p:txBody>
      </p:sp>
      <p:sp>
        <p:nvSpPr>
          <p:cNvPr id="8195" name="Rectangle 3"/>
          <p:cNvSpPr>
            <a:spLocks noGrp="1" noChangeArrowheads="1"/>
          </p:cNvSpPr>
          <p:nvPr>
            <p:ph type="body" idx="1"/>
          </p:nvPr>
        </p:nvSpPr>
        <p:spPr/>
        <p:txBody>
          <a:bodyPr/>
          <a:lstStyle/>
          <a:p>
            <a:pPr marL="0" indent="0" eaLnBrk="1" hangingPunct="1">
              <a:lnSpc>
                <a:spcPct val="120000"/>
              </a:lnSpc>
              <a:tabLst>
                <a:tab pos="457200" algn="l"/>
                <a:tab pos="1371600" algn="l"/>
                <a:tab pos="1547813" algn="l"/>
              </a:tabLst>
            </a:pPr>
            <a:r>
              <a:rPr lang="en-US" altLang="en-US" smtClean="0"/>
              <a:t>1. I (will) study hard.</a:t>
            </a:r>
          </a:p>
          <a:p>
            <a:pPr marL="0" indent="0" eaLnBrk="1" hangingPunct="1">
              <a:lnSpc>
                <a:spcPct val="120000"/>
              </a:lnSpc>
              <a:tabLst>
                <a:tab pos="457200" algn="l"/>
                <a:tab pos="1371600" algn="l"/>
                <a:tab pos="1547813" algn="l"/>
              </a:tabLst>
            </a:pPr>
            <a:endParaRPr lang="en-US" altLang="en-US" smtClean="0"/>
          </a:p>
          <a:p>
            <a:pPr marL="0" indent="0" eaLnBrk="1" hangingPunct="1">
              <a:lnSpc>
                <a:spcPct val="120000"/>
              </a:lnSpc>
              <a:tabLst>
                <a:tab pos="457200" algn="l"/>
                <a:tab pos="1371600" algn="l"/>
                <a:tab pos="1547813" algn="l"/>
              </a:tabLst>
            </a:pPr>
            <a:r>
              <a:rPr lang="en-US" altLang="en-US" smtClean="0"/>
              <a:t>2. I will get an A in this course.</a:t>
            </a:r>
            <a:br>
              <a:rPr lang="en-US" altLang="en-US" smtClean="0"/>
            </a:br>
            <a:endParaRPr lang="en-US" altLang="en-US" smtClean="0"/>
          </a:p>
          <a:p>
            <a:pPr marL="0" indent="0">
              <a:tabLst>
                <a:tab pos="457200" algn="l"/>
                <a:tab pos="1371600" algn="l"/>
                <a:tab pos="1547813" algn="l"/>
              </a:tabLst>
            </a:pPr>
            <a:r>
              <a:rPr lang="en-US" altLang="en-US" smtClean="0"/>
              <a:t>    </a:t>
            </a:r>
            <a:r>
              <a:rPr lang="en-US" altLang="en-US" i="1" smtClean="0"/>
              <a:t>Common form: </a:t>
            </a:r>
            <a:r>
              <a:rPr lang="en-US" altLang="en-US" smtClean="0"/>
              <a:t>If </a:t>
            </a:r>
            <a:r>
              <a:rPr lang="en-US" altLang="en-US" i="1" smtClean="0"/>
              <a:t>p</a:t>
            </a:r>
            <a:r>
              <a:rPr lang="en-US" altLang="en-US" smtClean="0"/>
              <a:t> or </a:t>
            </a:r>
            <a:r>
              <a:rPr lang="en-US" altLang="en-US" i="1" smtClean="0"/>
              <a:t>q</a:t>
            </a:r>
            <a:r>
              <a:rPr lang="en-US" altLang="en-US" smtClean="0"/>
              <a:t>, then</a:t>
            </a:r>
            <a:r>
              <a:rPr lang="en-US" altLang="en-US" i="1" smtClean="0"/>
              <a:t> r</a:t>
            </a:r>
            <a:r>
              <a:rPr lang="en-US" altLang="en-US" smtClean="0"/>
              <a:t>.</a:t>
            </a:r>
          </a:p>
          <a:p>
            <a:pPr marL="0" indent="0">
              <a:tabLst>
                <a:tab pos="457200" algn="l"/>
                <a:tab pos="1371600" algn="l"/>
                <a:tab pos="1547813" algn="l"/>
              </a:tabLst>
            </a:pPr>
            <a:r>
              <a:rPr lang="en-US" altLang="en-US" smtClean="0"/>
              <a:t>                             </a:t>
            </a:r>
            <a:r>
              <a:rPr lang="en-US" altLang="en-US" i="1" smtClean="0"/>
              <a:t>q</a:t>
            </a:r>
            <a:r>
              <a:rPr lang="en-US" altLang="en-US" smtClean="0"/>
              <a:t>.</a:t>
            </a:r>
          </a:p>
          <a:p>
            <a:pPr marL="0" indent="0">
              <a:tabLst>
                <a:tab pos="457200" algn="l"/>
                <a:tab pos="1371600" algn="l"/>
                <a:tab pos="1547813" algn="l"/>
              </a:tabLst>
            </a:pPr>
            <a:r>
              <a:rPr lang="en-US" altLang="en-US" smtClean="0"/>
              <a:t>                             Therefore, </a:t>
            </a:r>
            <a:r>
              <a:rPr lang="en-US" altLang="en-US" i="1" smtClean="0"/>
              <a:t>r</a:t>
            </a:r>
            <a:r>
              <a:rPr lang="en-US" altLang="en-US"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1000"/>
                                        <p:tgtEl>
                                          <p:spTgt spid="8195">
                                            <p:txEl>
                                              <p:pRg st="2" end="2"/>
                                            </p:txEl>
                                          </p:spTgt>
                                        </p:tgtEl>
                                      </p:cBhvr>
                                    </p:animEffect>
                                    <p:anim calcmode="lin" valueType="num">
                                      <p:cBhvr>
                                        <p:cTn id="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fade">
                                      <p:cBhvr>
                                        <p:cTn id="15" dur="1000"/>
                                        <p:tgtEl>
                                          <p:spTgt spid="8195">
                                            <p:txEl>
                                              <p:pRg st="3" end="3"/>
                                            </p:txEl>
                                          </p:spTgt>
                                        </p:tgtEl>
                                      </p:cBhvr>
                                    </p:animEffect>
                                    <p:anim calcmode="lin" valueType="num">
                                      <p:cBhvr>
                                        <p:cTn id="16"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195">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5">
                                            <p:txEl>
                                              <p:pRg st="3" end="3"/>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195">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195">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fade">
                                      <p:cBhvr>
                                        <p:cTn id="27" dur="1000"/>
                                        <p:tgtEl>
                                          <p:spTgt spid="8195">
                                            <p:txEl>
                                              <p:pRg st="5" end="5"/>
                                            </p:txEl>
                                          </p:spTgt>
                                        </p:tgtEl>
                                      </p:cBhvr>
                                    </p:animEffect>
                                    <p:anim calcmode="lin" valueType="num">
                                      <p:cBhvr>
                                        <p:cTn id="28"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8195">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19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Statements</a:t>
            </a:r>
          </a:p>
        </p:txBody>
      </p:sp>
      <p:sp>
        <p:nvSpPr>
          <p:cNvPr id="8195" name="Rectangle 3"/>
          <p:cNvSpPr>
            <a:spLocks noGrp="1" noChangeArrowheads="1"/>
          </p:cNvSpPr>
          <p:nvPr>
            <p:ph type="body" idx="1"/>
          </p:nvPr>
        </p:nvSpPr>
        <p:spPr/>
        <p:txBody>
          <a:bodyPr/>
          <a:lstStyle/>
          <a:p>
            <a:pPr marL="0" indent="0"/>
            <a:r>
              <a:rPr lang="en-US" altLang="en-US" dirty="0" smtClean="0"/>
              <a:t>In any mathematical theory, new terms are defined by using those that have been previously defined. However, this process has to start somewhere.</a:t>
            </a:r>
          </a:p>
          <a:p>
            <a:pPr marL="0" indent="0"/>
            <a:endParaRPr lang="en-US" altLang="en-US" dirty="0"/>
          </a:p>
          <a:p>
            <a:pPr marL="0" indent="0"/>
            <a:r>
              <a:rPr lang="en-US" altLang="en-US" dirty="0" smtClean="0"/>
              <a:t>In logic, the words </a:t>
            </a:r>
            <a:r>
              <a:rPr lang="en-US" altLang="en-US" i="1" dirty="0" smtClean="0"/>
              <a:t>statements</a:t>
            </a:r>
            <a:r>
              <a:rPr lang="en-US" altLang="en-US" dirty="0" smtClean="0"/>
              <a:t>, </a:t>
            </a:r>
            <a:r>
              <a:rPr lang="en-US" altLang="en-US" i="1" dirty="0" smtClean="0"/>
              <a:t>true</a:t>
            </a:r>
            <a:r>
              <a:rPr lang="en-US" altLang="en-US" dirty="0" smtClean="0"/>
              <a:t>, and </a:t>
            </a:r>
            <a:r>
              <a:rPr lang="en-US" altLang="en-US" i="1" dirty="0" smtClean="0"/>
              <a:t>false</a:t>
            </a:r>
            <a:r>
              <a:rPr lang="en-US" altLang="en-US" dirty="0" smtClean="0"/>
              <a:t> are the initial</a:t>
            </a:r>
            <a:br>
              <a:rPr lang="en-US" altLang="en-US" dirty="0" smtClean="0"/>
            </a:br>
            <a:r>
              <a:rPr lang="en-US" altLang="en-US" dirty="0" smtClean="0"/>
              <a:t>undefined terms.</a:t>
            </a:r>
          </a:p>
          <a:p>
            <a:pPr marL="0" indent="0"/>
            <a:endParaRPr lang="en-US" altLang="en-US" dirty="0" smtClean="0"/>
          </a:p>
          <a:p>
            <a:pPr marL="0" indent="0"/>
            <a:r>
              <a:rPr lang="en-US" altLang="en-US" u="sng" dirty="0" smtClean="0"/>
              <a:t>Definition</a:t>
            </a:r>
            <a:r>
              <a:rPr lang="en-US" altLang="en-US" dirty="0" smtClean="0"/>
              <a:t>: A </a:t>
            </a:r>
            <a:r>
              <a:rPr lang="en-US" altLang="en-US" i="1" dirty="0" smtClean="0"/>
              <a:t>statement</a:t>
            </a:r>
            <a:r>
              <a:rPr lang="en-US" altLang="en-US" dirty="0" smtClean="0"/>
              <a:t> (or </a:t>
            </a:r>
            <a:r>
              <a:rPr lang="en-US" altLang="en-US" i="1" dirty="0" smtClean="0"/>
              <a:t>proposition</a:t>
            </a:r>
            <a:r>
              <a:rPr lang="en-US" altLang="en-US" dirty="0" smtClean="0"/>
              <a:t>) is a sentence that is true or false but not both.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Compound Statements</a:t>
            </a:r>
          </a:p>
        </p:txBody>
      </p:sp>
      <p:sp>
        <p:nvSpPr>
          <p:cNvPr id="11267" name="Rectangle 3"/>
          <p:cNvSpPr>
            <a:spLocks noGrp="1" noChangeArrowheads="1"/>
          </p:cNvSpPr>
          <p:nvPr>
            <p:ph type="body" idx="1"/>
          </p:nvPr>
        </p:nvSpPr>
        <p:spPr>
          <a:xfrm>
            <a:off x="457200" y="1462088"/>
            <a:ext cx="8534400" cy="5256212"/>
          </a:xfrm>
        </p:spPr>
        <p:txBody>
          <a:bodyPr/>
          <a:lstStyle/>
          <a:p>
            <a:pPr marL="0" indent="0"/>
            <a:r>
              <a:rPr lang="en-US" altLang="en-US" dirty="0" smtClean="0"/>
              <a:t>We now introduce three symbols that are used to build more complicated logical expressions out of simpler ones.</a:t>
            </a:r>
          </a:p>
          <a:p>
            <a:pPr>
              <a:buFont typeface="Arial" panose="020B0604020202020204" pitchFamily="34" charset="0"/>
              <a:buChar char="•"/>
            </a:pPr>
            <a:r>
              <a:rPr lang="en-US" altLang="en-US" dirty="0" smtClean="0"/>
              <a:t>“~” denotes </a:t>
            </a:r>
            <a:r>
              <a:rPr lang="en-US" altLang="en-US" i="1" dirty="0" smtClean="0"/>
              <a:t>not</a:t>
            </a:r>
          </a:p>
          <a:p>
            <a:pPr marL="457200" lvl="1" indent="0">
              <a:buNone/>
            </a:pPr>
            <a:r>
              <a:rPr lang="en-US" altLang="en-US" sz="2400" dirty="0" smtClean="0"/>
              <a:t>Given a statement </a:t>
            </a:r>
            <a:r>
              <a:rPr lang="en-US" altLang="en-US" sz="2400" i="1" dirty="0" smtClean="0"/>
              <a:t>p</a:t>
            </a:r>
            <a:r>
              <a:rPr lang="en-US" altLang="en-US" sz="2400" dirty="0" smtClean="0"/>
              <a:t>, the sentence “~</a:t>
            </a:r>
            <a:r>
              <a:rPr lang="en-US" altLang="en-US" sz="2400" i="1" dirty="0" smtClean="0"/>
              <a:t>p</a:t>
            </a:r>
            <a:r>
              <a:rPr lang="en-US" altLang="en-US" sz="2400" dirty="0" smtClean="0"/>
              <a:t>” is read “not </a:t>
            </a:r>
            <a:r>
              <a:rPr lang="en-US" altLang="en-US" sz="2400" i="1" dirty="0" smtClean="0"/>
              <a:t>p</a:t>
            </a:r>
            <a:r>
              <a:rPr lang="en-US" altLang="en-US" sz="2400" dirty="0" smtClean="0"/>
              <a:t>” or “It is not the case that </a:t>
            </a:r>
            <a:r>
              <a:rPr lang="en-US" altLang="en-US" sz="2400" i="1" dirty="0" smtClean="0"/>
              <a:t>p</a:t>
            </a:r>
            <a:r>
              <a:rPr lang="en-US" altLang="en-US" sz="2400" dirty="0" smtClean="0"/>
              <a:t>” and is called the </a:t>
            </a:r>
            <a:r>
              <a:rPr lang="en-US" altLang="en-US" sz="2400" b="1" dirty="0" smtClean="0"/>
              <a:t>negation of </a:t>
            </a:r>
            <a:r>
              <a:rPr lang="en-US" altLang="en-US" sz="2400" b="1" i="1" dirty="0" smtClean="0"/>
              <a:t>p</a:t>
            </a:r>
            <a:endParaRPr lang="en-US" altLang="en-US" sz="2400" dirty="0"/>
          </a:p>
          <a:p>
            <a:pPr>
              <a:buFont typeface="Arial" panose="020B0604020202020204" pitchFamily="34" charset="0"/>
              <a:buChar char="•"/>
            </a:pPr>
            <a:r>
              <a:rPr lang="en-US" altLang="en-US" dirty="0" smtClean="0">
                <a:sym typeface="Symbol" panose="05050102010706020507" pitchFamily="18" charset="2"/>
              </a:rPr>
              <a:t>“</a:t>
            </a:r>
            <a:r>
              <a:rPr lang="en-US" altLang="en-US" b="1" dirty="0" smtClean="0">
                <a:sym typeface="Symbol" panose="05050102010706020507" pitchFamily="18" charset="2"/>
              </a:rPr>
              <a:t></a:t>
            </a:r>
            <a:r>
              <a:rPr lang="en-US" altLang="en-US" dirty="0" smtClean="0">
                <a:sym typeface="Symbol" panose="05050102010706020507" pitchFamily="18" charset="2"/>
              </a:rPr>
              <a:t>”</a:t>
            </a:r>
            <a:r>
              <a:rPr lang="en-US" altLang="en-US" dirty="0" smtClean="0"/>
              <a:t> denotes </a:t>
            </a:r>
            <a:r>
              <a:rPr lang="en-US" altLang="en-US" i="1" dirty="0" smtClean="0"/>
              <a:t>and</a:t>
            </a:r>
            <a:endParaRPr lang="en-US" altLang="en-US" dirty="0" smtClean="0"/>
          </a:p>
          <a:p>
            <a:pPr marL="400050" lvl="1" indent="0">
              <a:buNone/>
            </a:pPr>
            <a:r>
              <a:rPr lang="en-US" altLang="en-US" sz="2400" dirty="0" smtClean="0"/>
              <a:t>Given another statement </a:t>
            </a:r>
            <a:r>
              <a:rPr lang="en-US" altLang="en-US" sz="2400" i="1" dirty="0" smtClean="0"/>
              <a:t>q</a:t>
            </a:r>
            <a:r>
              <a:rPr lang="en-US" altLang="en-US" sz="2400" dirty="0" smtClean="0"/>
              <a:t>, the sentence “</a:t>
            </a:r>
            <a:r>
              <a:rPr lang="en-US" altLang="en-US" sz="2400" i="1" dirty="0" smtClean="0"/>
              <a:t>p</a:t>
            </a:r>
            <a:r>
              <a:rPr lang="en-US" altLang="en-US" sz="2400" dirty="0" smtClean="0"/>
              <a:t> </a:t>
            </a:r>
            <a:r>
              <a:rPr lang="en-US" altLang="en-US" sz="2400" b="1" dirty="0" smtClean="0">
                <a:sym typeface="Symbol" panose="05050102010706020507" pitchFamily="18" charset="2"/>
              </a:rPr>
              <a:t></a:t>
            </a:r>
            <a:r>
              <a:rPr lang="en-US" altLang="en-US" sz="2400" dirty="0" smtClean="0"/>
              <a:t> </a:t>
            </a:r>
            <a:r>
              <a:rPr lang="en-US" altLang="en-US" sz="2400" i="1" dirty="0" smtClean="0"/>
              <a:t>q</a:t>
            </a:r>
            <a:r>
              <a:rPr lang="en-US" altLang="en-US" sz="2400" dirty="0" smtClean="0"/>
              <a:t>” is read “</a:t>
            </a:r>
            <a:r>
              <a:rPr lang="en-US" altLang="en-US" sz="2400" i="1" dirty="0" smtClean="0"/>
              <a:t>p</a:t>
            </a:r>
            <a:r>
              <a:rPr lang="en-US" altLang="en-US" sz="2400" dirty="0" smtClean="0"/>
              <a:t> and </a:t>
            </a:r>
            <a:r>
              <a:rPr lang="en-US" altLang="en-US" sz="2400" i="1" dirty="0" smtClean="0"/>
              <a:t>q</a:t>
            </a:r>
            <a:r>
              <a:rPr lang="en-US" altLang="en-US" sz="2400" dirty="0" smtClean="0"/>
              <a:t>” and is called the </a:t>
            </a:r>
            <a:r>
              <a:rPr lang="en-US" altLang="en-US" sz="2400" b="1" dirty="0" smtClean="0"/>
              <a:t>conjunction of </a:t>
            </a:r>
            <a:r>
              <a:rPr lang="en-US" altLang="en-US" sz="2400" b="1" i="1" dirty="0" smtClean="0"/>
              <a:t>p</a:t>
            </a:r>
            <a:r>
              <a:rPr lang="en-US" altLang="en-US" sz="2400" b="1" dirty="0" smtClean="0"/>
              <a:t> and </a:t>
            </a:r>
            <a:r>
              <a:rPr lang="en-US" altLang="en-US" sz="2400" b="1" i="1" dirty="0" smtClean="0"/>
              <a:t>q</a:t>
            </a:r>
            <a:r>
              <a:rPr lang="en-US" altLang="en-US" sz="2400" dirty="0" smtClean="0"/>
              <a:t>. </a:t>
            </a:r>
            <a:endParaRPr lang="en-US" altLang="en-US" dirty="0"/>
          </a:p>
          <a:p>
            <a:pPr>
              <a:buFont typeface="Arial" panose="020B0604020202020204" pitchFamily="34" charset="0"/>
              <a:buChar char="•"/>
            </a:pPr>
            <a:r>
              <a:rPr lang="en-US" altLang="en-US" dirty="0" smtClean="0">
                <a:sym typeface="Symbol" panose="05050102010706020507" pitchFamily="18" charset="2"/>
              </a:rPr>
              <a:t>“</a:t>
            </a:r>
            <a:r>
              <a:rPr lang="en-US" altLang="en-US" b="1" dirty="0" smtClean="0">
                <a:sym typeface="Symbol" panose="05050102010706020507" pitchFamily="18" charset="2"/>
              </a:rPr>
              <a:t></a:t>
            </a:r>
            <a:r>
              <a:rPr lang="en-US" altLang="en-US" dirty="0" smtClean="0">
                <a:sym typeface="Symbol" panose="05050102010706020507" pitchFamily="18" charset="2"/>
              </a:rPr>
              <a:t>” </a:t>
            </a:r>
            <a:r>
              <a:rPr lang="en-US" altLang="en-US" dirty="0" smtClean="0"/>
              <a:t>denotes </a:t>
            </a:r>
            <a:r>
              <a:rPr lang="en-US" altLang="en-US" i="1" dirty="0" smtClean="0"/>
              <a:t>or</a:t>
            </a:r>
            <a:endParaRPr lang="en-US" altLang="en-US" dirty="0" smtClean="0"/>
          </a:p>
          <a:p>
            <a:pPr marL="400050" lvl="1" indent="0">
              <a:buNone/>
            </a:pPr>
            <a:r>
              <a:rPr lang="en-US" altLang="en-US" sz="2400" dirty="0" smtClean="0"/>
              <a:t>The sentence “</a:t>
            </a:r>
            <a:r>
              <a:rPr lang="en-US" altLang="en-US" sz="2400" i="1" dirty="0" smtClean="0"/>
              <a:t>p</a:t>
            </a:r>
            <a:r>
              <a:rPr lang="en-US" altLang="en-US" sz="2400" dirty="0" smtClean="0"/>
              <a:t> </a:t>
            </a:r>
            <a:r>
              <a:rPr lang="en-US" altLang="en-US" sz="2400" b="1" dirty="0" smtClean="0">
                <a:sym typeface="Symbol" panose="05050102010706020507" pitchFamily="18" charset="2"/>
              </a:rPr>
              <a:t></a:t>
            </a:r>
            <a:r>
              <a:rPr lang="en-US" altLang="en-US" sz="2400" dirty="0" smtClean="0"/>
              <a:t> </a:t>
            </a:r>
            <a:r>
              <a:rPr lang="en-US" altLang="en-US" sz="2400" i="1" dirty="0" smtClean="0"/>
              <a:t>q</a:t>
            </a:r>
            <a:r>
              <a:rPr lang="en-US" altLang="en-US" sz="2400" dirty="0" smtClean="0"/>
              <a:t>” is read “</a:t>
            </a:r>
            <a:r>
              <a:rPr lang="en-US" altLang="en-US" sz="2400" i="1" dirty="0" smtClean="0"/>
              <a:t>p</a:t>
            </a:r>
            <a:r>
              <a:rPr lang="en-US" altLang="en-US" sz="2400" dirty="0" smtClean="0"/>
              <a:t> or </a:t>
            </a:r>
            <a:r>
              <a:rPr lang="en-US" altLang="en-US" sz="2400" i="1" dirty="0" smtClean="0"/>
              <a:t>q</a:t>
            </a:r>
            <a:r>
              <a:rPr lang="en-US" altLang="en-US" sz="2400" dirty="0" smtClean="0"/>
              <a:t>” and is called the </a:t>
            </a:r>
            <a:r>
              <a:rPr lang="en-US" altLang="en-US" sz="2400" b="1" dirty="0" smtClean="0"/>
              <a:t>disjunction of </a:t>
            </a:r>
            <a:r>
              <a:rPr lang="en-US" altLang="en-US" sz="2400" b="1" i="1" dirty="0" smtClean="0"/>
              <a:t>p</a:t>
            </a:r>
            <a:r>
              <a:rPr lang="en-US" altLang="en-US" sz="2400" b="1" dirty="0" smtClean="0"/>
              <a:t> and </a:t>
            </a:r>
            <a:r>
              <a:rPr lang="en-US" altLang="en-US" sz="2400" b="1" i="1" dirty="0" smtClean="0"/>
              <a:t>q</a:t>
            </a:r>
            <a:r>
              <a:rPr lang="en-US" altLang="en-US" sz="2400" dirty="0" smtClean="0"/>
              <a:t>.</a:t>
            </a:r>
          </a:p>
          <a:p>
            <a:pPr marL="0" indent="0"/>
            <a:endParaRPr lang="en-US" alt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Compound Statements</a:t>
            </a:r>
          </a:p>
        </p:txBody>
      </p:sp>
      <p:sp>
        <p:nvSpPr>
          <p:cNvPr id="12291" name="Rectangle 3"/>
          <p:cNvSpPr>
            <a:spLocks noGrp="1" noChangeArrowheads="1"/>
          </p:cNvSpPr>
          <p:nvPr>
            <p:ph type="body" idx="1"/>
          </p:nvPr>
        </p:nvSpPr>
        <p:spPr/>
        <p:txBody>
          <a:bodyPr/>
          <a:lstStyle/>
          <a:p>
            <a:pPr marL="0" indent="0">
              <a:spcBef>
                <a:spcPct val="0"/>
              </a:spcBef>
            </a:pPr>
            <a:r>
              <a:rPr lang="en-US" altLang="en-US" dirty="0" smtClean="0"/>
              <a:t>In expressions that include the symbol ~ as well as </a:t>
            </a:r>
            <a:r>
              <a:rPr lang="en-US" altLang="en-US" b="1" dirty="0" smtClean="0">
                <a:sym typeface="Symbol" panose="05050102010706020507" pitchFamily="18" charset="2"/>
              </a:rPr>
              <a:t></a:t>
            </a:r>
            <a:r>
              <a:rPr lang="en-US" altLang="en-US" dirty="0" smtClean="0"/>
              <a:t> or </a:t>
            </a:r>
            <a:r>
              <a:rPr lang="en-US" altLang="en-US" b="1" dirty="0" smtClean="0">
                <a:sym typeface="Symbol" panose="05050102010706020507" pitchFamily="18" charset="2"/>
              </a:rPr>
              <a:t></a:t>
            </a:r>
            <a:r>
              <a:rPr lang="en-US" altLang="en-US" dirty="0" smtClean="0"/>
              <a:t>, the </a:t>
            </a:r>
            <a:r>
              <a:rPr lang="en-US" altLang="en-US" b="1" dirty="0" smtClean="0"/>
              <a:t>order of operations </a:t>
            </a:r>
            <a:r>
              <a:rPr lang="en-US" altLang="en-US" dirty="0" smtClean="0"/>
              <a:t>specifies that ~ is performed first.</a:t>
            </a:r>
          </a:p>
          <a:p>
            <a:pPr marL="0" indent="0">
              <a:spcBef>
                <a:spcPct val="0"/>
              </a:spcBef>
            </a:pPr>
            <a:endParaRPr lang="en-US" altLang="en-US" dirty="0"/>
          </a:p>
          <a:p>
            <a:pPr marL="0" indent="0">
              <a:spcBef>
                <a:spcPct val="0"/>
              </a:spcBef>
            </a:pPr>
            <a:r>
              <a:rPr lang="en-US" altLang="en-US" dirty="0" smtClean="0"/>
              <a:t>In other words, ~ has higher precedence than </a:t>
            </a:r>
            <a:r>
              <a:rPr lang="en-US" altLang="en-US" b="1" dirty="0" smtClean="0">
                <a:sym typeface="Symbol" panose="05050102010706020507" pitchFamily="18" charset="2"/>
              </a:rPr>
              <a:t></a:t>
            </a:r>
            <a:r>
              <a:rPr lang="en-US" altLang="en-US" dirty="0" smtClean="0"/>
              <a:t> and </a:t>
            </a:r>
            <a:r>
              <a:rPr lang="en-US" altLang="en-US" b="1" dirty="0" smtClean="0">
                <a:sym typeface="Symbol" panose="05050102010706020507" pitchFamily="18" charset="2"/>
              </a:rPr>
              <a:t></a:t>
            </a:r>
            <a:r>
              <a:rPr lang="en-US" altLang="en-US" dirty="0" smtClean="0">
                <a:sym typeface="Symbol" panose="05050102010706020507" pitchFamily="18" charset="2"/>
              </a:rPr>
              <a:t>.</a:t>
            </a:r>
            <a:r>
              <a:rPr lang="en-US" altLang="en-US" dirty="0" smtClean="0"/>
              <a:t/>
            </a:r>
            <a:br>
              <a:rPr lang="en-US" altLang="en-US" dirty="0" smtClean="0"/>
            </a:br>
            <a:endParaRPr lang="en-US" altLang="en-US" dirty="0" smtClean="0"/>
          </a:p>
          <a:p>
            <a:pPr marL="0" indent="0">
              <a:spcBef>
                <a:spcPct val="0"/>
              </a:spcBef>
            </a:pPr>
            <a:r>
              <a:rPr lang="en-US" altLang="en-US" dirty="0" smtClean="0"/>
              <a:t>For instance,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17500" y="203200"/>
            <a:ext cx="8229600" cy="1143000"/>
          </a:xfrm>
        </p:spPr>
        <p:txBody>
          <a:bodyPr/>
          <a:lstStyle/>
          <a:p>
            <a:pPr eaLnBrk="1" hangingPunct="1"/>
            <a:r>
              <a:rPr lang="en-US" altLang="en-US" smtClean="0">
                <a:solidFill>
                  <a:schemeClr val="bg1"/>
                </a:solidFill>
              </a:rPr>
              <a:t>Compound Statements</a:t>
            </a:r>
          </a:p>
        </p:txBody>
      </p:sp>
      <p:sp>
        <p:nvSpPr>
          <p:cNvPr id="13315" name="Rectangle 3"/>
          <p:cNvSpPr>
            <a:spLocks noGrp="1" noChangeArrowheads="1"/>
          </p:cNvSpPr>
          <p:nvPr>
            <p:ph type="body" idx="4294967295"/>
          </p:nvPr>
        </p:nvSpPr>
        <p:spPr/>
        <p:txBody>
          <a:bodyPr/>
          <a:lstStyle/>
          <a:p>
            <a:pPr marL="0" indent="0">
              <a:spcBef>
                <a:spcPct val="0"/>
              </a:spcBef>
            </a:pPr>
            <a:r>
              <a:rPr lang="en-US" altLang="en-US" dirty="0" smtClean="0"/>
              <a:t>In logical expressions, as in ordinary algebraic expressions, the order of operations can be overridden through the use</a:t>
            </a:r>
            <a:br>
              <a:rPr lang="en-US" altLang="en-US" dirty="0" smtClean="0"/>
            </a:br>
            <a:r>
              <a:rPr lang="en-US" altLang="en-US" dirty="0" smtClean="0"/>
              <a:t>of parentheses.</a:t>
            </a:r>
            <a:br>
              <a:rPr lang="en-US" altLang="en-US" dirty="0" smtClean="0"/>
            </a:br>
            <a:endParaRPr lang="en-US" altLang="en-US" dirty="0" smtClean="0"/>
          </a:p>
          <a:p>
            <a:pPr marL="0" indent="0">
              <a:spcBef>
                <a:spcPct val="0"/>
              </a:spcBef>
            </a:pPr>
            <a:r>
              <a:rPr lang="en-US" altLang="en-US" dirty="0" smtClean="0"/>
              <a:t>Thus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represents the negation of the conjunction</a:t>
            </a:r>
            <a:br>
              <a:rPr lang="en-US" altLang="en-US" dirty="0" smtClean="0"/>
            </a:br>
            <a:r>
              <a:rPr lang="en-US" altLang="en-US" dirty="0" smtClean="0"/>
              <a:t>of </a:t>
            </a:r>
            <a:r>
              <a:rPr lang="en-US" altLang="en-US" i="1" dirty="0" smtClean="0"/>
              <a:t>p</a:t>
            </a:r>
            <a:r>
              <a:rPr lang="en-US" altLang="en-US" dirty="0" smtClean="0"/>
              <a:t> and </a:t>
            </a:r>
            <a:r>
              <a:rPr lang="en-US" altLang="en-US" i="1" dirty="0" smtClean="0"/>
              <a:t>q</a:t>
            </a:r>
            <a:r>
              <a:rPr lang="en-US" altLang="en-US" dirty="0" smtClean="0"/>
              <a:t>.</a:t>
            </a:r>
            <a:br>
              <a:rPr lang="en-US" altLang="en-US" dirty="0" smtClean="0"/>
            </a:br>
            <a:endParaRPr lang="en-US" altLang="en-US" dirty="0" smtClean="0"/>
          </a:p>
          <a:p>
            <a:pPr marL="0" indent="0">
              <a:spcBef>
                <a:spcPct val="0"/>
              </a:spcBef>
            </a:pPr>
            <a:r>
              <a:rPr lang="en-US" altLang="en-US" dirty="0" smtClean="0"/>
              <a:t>In this, as in most treatments of logic, the symbols </a:t>
            </a:r>
            <a:r>
              <a:rPr lang="en-US" altLang="en-US" b="1" dirty="0" smtClean="0">
                <a:sym typeface="Symbol" panose="05050102010706020507" pitchFamily="18" charset="2"/>
              </a:rPr>
              <a:t></a:t>
            </a:r>
            <a:r>
              <a:rPr lang="en-US" altLang="en-US" dirty="0" smtClean="0"/>
              <a:t> and </a:t>
            </a:r>
            <a:r>
              <a:rPr lang="en-US" altLang="en-US" b="1" dirty="0" smtClean="0">
                <a:sym typeface="Symbol" panose="05050102010706020507" pitchFamily="18" charset="2"/>
              </a:rPr>
              <a:t></a:t>
            </a:r>
            <a:r>
              <a:rPr lang="en-US" altLang="en-US" dirty="0" smtClean="0"/>
              <a:t> are considered coequal in order of operation, and an expression such as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r</a:t>
            </a:r>
            <a:r>
              <a:rPr lang="en-US" altLang="en-US" dirty="0" smtClean="0"/>
              <a:t> is considered ambiguous.</a:t>
            </a:r>
            <a:br>
              <a:rPr lang="en-US" altLang="en-US" dirty="0" smtClean="0"/>
            </a:br>
            <a:endParaRPr lang="en-US" altLang="en-US" dirty="0" smtClean="0"/>
          </a:p>
          <a:p>
            <a:pPr marL="0" indent="0">
              <a:spcBef>
                <a:spcPct val="0"/>
              </a:spcBef>
            </a:pPr>
            <a:r>
              <a:rPr lang="en-US" altLang="en-US" dirty="0" smtClean="0"/>
              <a:t>This expression must be written as either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r</a:t>
            </a:r>
            <a:r>
              <a:rPr lang="en-US" altLang="en-US" dirty="0" smtClean="0"/>
              <a:t> or</a:t>
            </a:r>
            <a:br>
              <a:rPr lang="en-US" altLang="en-US" dirty="0" smtClean="0"/>
            </a:br>
            <a:r>
              <a:rPr lang="en-US" altLang="en-US" dirty="0" smtClean="0"/>
              <a:t> </a:t>
            </a:r>
            <a:r>
              <a:rPr lang="en-US" altLang="en-US" i="1" dirty="0" smtClean="0"/>
              <a:t>p</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q</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r</a:t>
            </a:r>
            <a:r>
              <a:rPr lang="en-US" altLang="en-US" dirty="0" smtClean="0"/>
              <a:t>) to have meaning.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2000" smtClean="0"/>
              <a:t>Example 2 – </a:t>
            </a:r>
            <a:r>
              <a:rPr lang="en-US" altLang="en-US" sz="2000" i="1" smtClean="0"/>
              <a:t>Translating from English to Symbols: But and Neither-Nor</a:t>
            </a:r>
          </a:p>
        </p:txBody>
      </p:sp>
      <p:sp>
        <p:nvSpPr>
          <p:cNvPr id="125955" name="Rectangle 3"/>
          <p:cNvSpPr>
            <a:spLocks noGrp="1" noChangeArrowheads="1"/>
          </p:cNvSpPr>
          <p:nvPr>
            <p:ph type="body" idx="1"/>
          </p:nvPr>
        </p:nvSpPr>
        <p:spPr/>
        <p:txBody>
          <a:bodyPr/>
          <a:lstStyle/>
          <a:p>
            <a:pPr marL="0" indent="0"/>
            <a:r>
              <a:rPr lang="en-US" altLang="en-US" dirty="0" smtClean="0"/>
              <a:t>Write each of the following sentences symbolically, letting </a:t>
            </a:r>
            <a:br>
              <a:rPr lang="en-US" altLang="en-US" dirty="0" smtClean="0"/>
            </a:br>
            <a:r>
              <a:rPr lang="en-US" altLang="en-US" i="1" dirty="0" smtClean="0"/>
              <a:t>h</a:t>
            </a:r>
            <a:r>
              <a:rPr lang="en-US" altLang="en-US" dirty="0" smtClean="0"/>
              <a:t> = “It is hot” and </a:t>
            </a:r>
            <a:r>
              <a:rPr lang="en-US" altLang="en-US" i="1" dirty="0" smtClean="0"/>
              <a:t>s</a:t>
            </a:r>
            <a:r>
              <a:rPr lang="en-US" altLang="en-US" dirty="0" smtClean="0"/>
              <a:t> = “It is sunny.”</a:t>
            </a:r>
          </a:p>
          <a:p>
            <a:pPr marL="0" indent="0"/>
            <a:r>
              <a:rPr lang="en-US" altLang="en-US" b="1" dirty="0" smtClean="0"/>
              <a:t>a.</a:t>
            </a:r>
            <a:r>
              <a:rPr lang="en-US" altLang="en-US" dirty="0" smtClean="0"/>
              <a:t> It is not hot but it is sunny.</a:t>
            </a:r>
          </a:p>
          <a:p>
            <a:pPr marL="0" indent="0"/>
            <a:r>
              <a:rPr lang="en-US" altLang="en-US" b="1" dirty="0" smtClean="0"/>
              <a:t>b.</a:t>
            </a:r>
            <a:r>
              <a:rPr lang="en-US" altLang="en-US" dirty="0" smtClean="0"/>
              <a:t> It is neither hot nor sunny.</a:t>
            </a:r>
          </a:p>
          <a:p>
            <a:pPr marL="0" indent="0" eaLnBrk="1" hangingPunct="1"/>
            <a:endParaRPr lang="en-US" altLang="en-US" dirty="0" smtClean="0">
              <a:solidFill>
                <a:srgbClr val="00ADEE"/>
              </a:solidFill>
            </a:endParaRPr>
          </a:p>
          <a:p>
            <a:pPr marL="0" indent="0" eaLnBrk="1" hangingPunct="1"/>
            <a:r>
              <a:rPr lang="en-US" altLang="en-US" dirty="0" smtClean="0">
                <a:solidFill>
                  <a:srgbClr val="00ADEE"/>
                </a:solidFill>
              </a:rPr>
              <a:t>Solution:</a:t>
            </a:r>
          </a:p>
          <a:p>
            <a:pPr marL="0" indent="0"/>
            <a:r>
              <a:rPr lang="en-US" altLang="en-US" b="1" dirty="0" smtClean="0"/>
              <a:t>a.</a:t>
            </a:r>
            <a:r>
              <a:rPr lang="en-US" altLang="en-US" dirty="0" smtClean="0"/>
              <a:t> The given sentence is equivalent to “It is not hot and it is </a:t>
            </a:r>
            <a:br>
              <a:rPr lang="en-US" altLang="en-US" dirty="0" smtClean="0"/>
            </a:br>
            <a:r>
              <a:rPr lang="en-US" altLang="en-US" dirty="0" smtClean="0"/>
              <a:t>    sunny,” which can be written symbolically as ~</a:t>
            </a:r>
            <a:r>
              <a:rPr lang="en-US" altLang="en-US" i="1" dirty="0" smtClean="0"/>
              <a:t>h</a:t>
            </a:r>
            <a:r>
              <a:rPr lang="en-US" altLang="en-US" dirty="0" smtClean="0"/>
              <a:t> </a:t>
            </a:r>
            <a:r>
              <a:rPr lang="en-US" altLang="en-US" b="1" dirty="0" smtClean="0">
                <a:sym typeface="Symbol" panose="05050102010706020507" pitchFamily="18" charset="2"/>
              </a:rPr>
              <a:t></a:t>
            </a:r>
            <a:r>
              <a:rPr lang="en-US" altLang="en-US" dirty="0" smtClean="0"/>
              <a:t> </a:t>
            </a:r>
            <a:r>
              <a:rPr lang="en-US" altLang="en-US" i="1" dirty="0" smtClean="0"/>
              <a:t>s</a:t>
            </a:r>
            <a:r>
              <a:rPr lang="en-US" altLang="en-US" dirty="0" smtClean="0"/>
              <a:t>.</a:t>
            </a:r>
          </a:p>
          <a:p>
            <a:pPr marL="0" indent="0"/>
            <a:endParaRPr lang="en-US" altLang="en-US" dirty="0" smtClean="0">
              <a:solidFill>
                <a:srgbClr val="00ADEE"/>
              </a:solidFill>
            </a:endParaRPr>
          </a:p>
          <a:p>
            <a:pPr marL="0" indent="0"/>
            <a:r>
              <a:rPr lang="en-US" altLang="en-US" b="1" dirty="0" smtClean="0"/>
              <a:t>b.</a:t>
            </a:r>
            <a:r>
              <a:rPr lang="en-US" altLang="en-US" dirty="0" smtClean="0"/>
              <a:t> To say it is neither hot nor sunny means that it is not hot </a:t>
            </a:r>
            <a:br>
              <a:rPr lang="en-US" altLang="en-US" dirty="0" smtClean="0"/>
            </a:br>
            <a:r>
              <a:rPr lang="en-US" altLang="en-US" dirty="0" smtClean="0"/>
              <a:t>    and it is not sunny. Therefore, the given sentence can be </a:t>
            </a:r>
            <a:br>
              <a:rPr lang="en-US" altLang="en-US" dirty="0" smtClean="0"/>
            </a:br>
            <a:r>
              <a:rPr lang="en-US" altLang="en-US" dirty="0" smtClean="0"/>
              <a:t>    written symbolically as ~</a:t>
            </a:r>
            <a:r>
              <a:rPr lang="en-US" altLang="en-US" i="1" dirty="0" smtClean="0"/>
              <a:t>h </a:t>
            </a:r>
            <a:r>
              <a:rPr lang="en-US" altLang="en-US" b="1" dirty="0" smtClean="0">
                <a:sym typeface="Symbol" panose="05050102010706020507" pitchFamily="18" charset="2"/>
              </a:rPr>
              <a:t></a:t>
            </a:r>
            <a:r>
              <a:rPr lang="en-US" altLang="en-US" dirty="0" smtClean="0"/>
              <a:t> ~</a:t>
            </a:r>
            <a:r>
              <a:rPr lang="en-US" altLang="en-US" i="1" dirty="0" smtClean="0"/>
              <a:t>s</a:t>
            </a:r>
            <a:r>
              <a:rPr lang="en-US" altLang="en-US"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4" end="4"/>
                                            </p:txEl>
                                          </p:spTgt>
                                        </p:tgtEl>
                                        <p:attrNameLst>
                                          <p:attrName>style.visibility</p:attrName>
                                        </p:attrNameLst>
                                      </p:cBhvr>
                                      <p:to>
                                        <p:strVal val="visible"/>
                                      </p:to>
                                    </p:set>
                                    <p:animEffect transition="in" filter="fade">
                                      <p:cBhvr>
                                        <p:cTn id="7" dur="1000"/>
                                        <p:tgtEl>
                                          <p:spTgt spid="125955">
                                            <p:txEl>
                                              <p:pRg st="4" end="4"/>
                                            </p:txEl>
                                          </p:spTgt>
                                        </p:tgtEl>
                                      </p:cBhvr>
                                    </p:animEffect>
                                    <p:anim calcmode="lin" valueType="num">
                                      <p:cBhvr>
                                        <p:cTn id="8"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5" end="5"/>
                                            </p:txEl>
                                          </p:spTgt>
                                        </p:tgtEl>
                                        <p:attrNameLst>
                                          <p:attrName>style.visibility</p:attrName>
                                        </p:attrNameLst>
                                      </p:cBhvr>
                                      <p:to>
                                        <p:strVal val="visible"/>
                                      </p:to>
                                    </p:set>
                                    <p:animEffect transition="in" filter="fade">
                                      <p:cBhvr>
                                        <p:cTn id="13" dur="1000"/>
                                        <p:tgtEl>
                                          <p:spTgt spid="125955">
                                            <p:txEl>
                                              <p:pRg st="5" end="5"/>
                                            </p:txEl>
                                          </p:spTgt>
                                        </p:tgtEl>
                                      </p:cBhvr>
                                    </p:animEffect>
                                    <p:anim calcmode="lin" valueType="num">
                                      <p:cBhvr>
                                        <p:cTn id="14" dur="1000" fill="hold"/>
                                        <p:tgtEl>
                                          <p:spTgt spid="125955">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7" end="7"/>
                                            </p:txEl>
                                          </p:spTgt>
                                        </p:tgtEl>
                                        <p:attrNameLst>
                                          <p:attrName>style.visibility</p:attrName>
                                        </p:attrNameLst>
                                      </p:cBhvr>
                                      <p:to>
                                        <p:strVal val="visible"/>
                                      </p:to>
                                    </p:set>
                                    <p:animEffect transition="in" filter="fade">
                                      <p:cBhvr>
                                        <p:cTn id="21" dur="1000"/>
                                        <p:tgtEl>
                                          <p:spTgt spid="125955">
                                            <p:txEl>
                                              <p:pRg st="7" end="7"/>
                                            </p:txEl>
                                          </p:spTgt>
                                        </p:tgtEl>
                                      </p:cBhvr>
                                    </p:animEffect>
                                    <p:anim calcmode="lin" valueType="num">
                                      <p:cBhvr>
                                        <p:cTn id="22" dur="1000" fill="hold"/>
                                        <p:tgtEl>
                                          <p:spTgt spid="125955">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cKBAlgP8">
  <a:themeElements>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KBAlgP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KBAlgP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KBAlgP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KBAlgP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KBAlgP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KBAlgP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KBAlgP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KBAlgP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KBAlgP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KBAlgP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KBAlgP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KBAlgP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McKBAlgP8</Template>
  <TotalTime>2658</TotalTime>
  <Words>1449</Words>
  <Application>Microsoft Office PowerPoint</Application>
  <PresentationFormat>全屏显示(4:3)</PresentationFormat>
  <Paragraphs>223</Paragraphs>
  <Slides>36</Slides>
  <Notes>0</Notes>
  <HiddenSlides>6</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36</vt:i4>
      </vt:variant>
    </vt:vector>
  </HeadingPairs>
  <TitlesOfParts>
    <vt:vector size="39" baseType="lpstr">
      <vt:lpstr>Arial</vt:lpstr>
      <vt:lpstr>Symbol</vt:lpstr>
      <vt:lpstr>McKBAlgP8</vt:lpstr>
      <vt:lpstr>PowerPoint 演示文稿</vt:lpstr>
      <vt:lpstr>PowerPoint 演示文稿</vt:lpstr>
      <vt:lpstr>PowerPoint 演示文稿</vt:lpstr>
      <vt:lpstr>Example 1 – Solution</vt:lpstr>
      <vt:lpstr>Statements</vt:lpstr>
      <vt:lpstr>Compound Statements</vt:lpstr>
      <vt:lpstr>Compound Statements</vt:lpstr>
      <vt:lpstr>Compound Statements</vt:lpstr>
      <vt:lpstr>Example 2 – Translating from English to Symbols: But and Neither-Nor</vt:lpstr>
      <vt:lpstr>Truth Values</vt:lpstr>
      <vt:lpstr>Statement Form</vt:lpstr>
      <vt:lpstr>Truth Table</vt:lpstr>
      <vt:lpstr>PowerPoint 演示文稿</vt:lpstr>
      <vt:lpstr>Example 4 – Solution</vt:lpstr>
      <vt:lpstr>Example 4 – Solution</vt:lpstr>
      <vt:lpstr>PowerPoint 演示文稿</vt:lpstr>
      <vt:lpstr>Logical Equivalence</vt:lpstr>
      <vt:lpstr>Logical Equivalence</vt:lpstr>
      <vt:lpstr>Logical Equivalence</vt:lpstr>
      <vt:lpstr>Logical Equivalence</vt:lpstr>
      <vt:lpstr>Logical Equivalence</vt:lpstr>
      <vt:lpstr>Example 6 – Double Negative Property: ∼(∼p) ≡ p</vt:lpstr>
      <vt:lpstr>Logical Equivalence</vt:lpstr>
      <vt:lpstr>PowerPoint 演示文稿</vt:lpstr>
      <vt:lpstr>Example 7 – Solution</vt:lpstr>
      <vt:lpstr>Example 7 – Solution</vt:lpstr>
      <vt:lpstr>Logical Equivalence</vt:lpstr>
      <vt:lpstr>PowerPoint 演示文稿</vt:lpstr>
      <vt:lpstr>PowerPoint 演示文稿</vt:lpstr>
      <vt:lpstr>Example 11 – A Cautionary Example</vt:lpstr>
      <vt:lpstr>Example 11 – A Cautionary Example</vt:lpstr>
      <vt:lpstr>Tautologies and Contradictions</vt:lpstr>
      <vt:lpstr>Example 13 – Logical Equivalence Involving Tautologies and Contradictions</vt:lpstr>
      <vt:lpstr>Summary of Logical Equivalences</vt:lpstr>
      <vt:lpstr>PowerPoint 演示文稿</vt:lpstr>
      <vt:lpstr>Example 14 – 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gchaudhari</dc:creator>
  <cp:lastModifiedBy>Kecheng Yang</cp:lastModifiedBy>
  <cp:revision>358</cp:revision>
  <dcterms:created xsi:type="dcterms:W3CDTF">2010-10-18T10:39:55Z</dcterms:created>
  <dcterms:modified xsi:type="dcterms:W3CDTF">2017-05-18T16:56:52Z</dcterms:modified>
</cp:coreProperties>
</file>