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1"/>
  </p:notesMasterIdLst>
  <p:handoutMasterIdLst>
    <p:handoutMasterId r:id="rId32"/>
  </p:handoutMasterIdLst>
  <p:sldIdLst>
    <p:sldId id="369" r:id="rId2"/>
    <p:sldId id="367" r:id="rId3"/>
    <p:sldId id="399" r:id="rId4"/>
    <p:sldId id="374" r:id="rId5"/>
    <p:sldId id="375" r:id="rId6"/>
    <p:sldId id="377" r:id="rId7"/>
    <p:sldId id="389" r:id="rId8"/>
    <p:sldId id="390" r:id="rId9"/>
    <p:sldId id="391" r:id="rId10"/>
    <p:sldId id="393" r:id="rId11"/>
    <p:sldId id="396" r:id="rId12"/>
    <p:sldId id="380" r:id="rId13"/>
    <p:sldId id="383" r:id="rId14"/>
    <p:sldId id="384" r:id="rId15"/>
    <p:sldId id="387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10" r:id="rId27"/>
    <p:sldId id="411" r:id="rId28"/>
    <p:sldId id="412" r:id="rId29"/>
    <p:sldId id="413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E"/>
    <a:srgbClr val="CBDB2B"/>
    <a:srgbClr val="16669E"/>
    <a:srgbClr val="E1332A"/>
    <a:srgbClr val="0D7295"/>
    <a:srgbClr val="C7EBFC"/>
    <a:srgbClr val="FFF8AA"/>
    <a:srgbClr val="9E0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7849" autoAdjust="0"/>
  </p:normalViewPr>
  <p:slideViewPr>
    <p:cSldViewPr>
      <p:cViewPr varScale="1">
        <p:scale>
          <a:sx n="121" d="100"/>
          <a:sy n="121" d="100"/>
        </p:scale>
        <p:origin x="11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4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7677B92-F55A-4254-8A9A-28611DBB8E5F}" type="datetimeFigureOut">
              <a:rPr lang="en-US"/>
              <a:pPr>
                <a:defRPr/>
              </a:pPr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765353-2D82-4D49-9F96-0F8A0D2F10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0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00C1EB-8498-41F4-98FE-BAC78453E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499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7D49E3-0AEB-4B0E-83C8-EA42AF4A586C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674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C4AA29-993F-472F-BABC-8E06BAD9A384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53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031E6E2-DD98-4AF5-B6B1-4D303DA1B5B5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1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B7F9118-4416-42AF-A1ED-F26131A23DCC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53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815ECA-6829-4B02-96DB-47FA2F0F2A41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216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C41AF3-91EF-4CE6-926A-98A453FE7DEF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936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E86A753-5B61-4865-8134-CEEA5FFAE04F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92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893BD6-A882-419F-8D58-8306384E9AE6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034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86CCC6-9777-4A28-9BC2-865F07964F92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683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2C1CD1-88AB-4724-B19C-4C7ECD779A5C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58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305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9085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28600"/>
            <a:ext cx="2082800" cy="6489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5600" y="228600"/>
            <a:ext cx="6096000" cy="6489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4304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03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2496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744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62088"/>
            <a:ext cx="4038600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3085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752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2174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63926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717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13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7391400" y="6019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8496300" y="6388100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3AB13BA7-0507-4E58-9B8A-02D25B2A019F}" type="slidenum">
              <a:rPr lang="en-US" altLang="en-US"/>
              <a:pPr eaLnBrk="1" hangingPunct="1">
                <a:spcBef>
                  <a:spcPct val="50000"/>
                </a:spcBef>
              </a:pPr>
              <a:t>‹#›</a:t>
            </a:fld>
            <a:endParaRPr lang="en-US" alt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84175"/>
            <a:ext cx="8763000" cy="831850"/>
          </a:xfrm>
          <a:prstGeom prst="rect">
            <a:avLst/>
          </a:prstGeom>
          <a:solidFill>
            <a:srgbClr val="16669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iamond 12"/>
          <p:cNvSpPr/>
          <p:nvPr userDrawn="1"/>
        </p:nvSpPr>
        <p:spPr>
          <a:xfrm>
            <a:off x="12700" y="38100"/>
            <a:ext cx="609600" cy="609600"/>
          </a:xfrm>
          <a:prstGeom prst="diamond">
            <a:avLst/>
          </a:prstGeom>
          <a:solidFill>
            <a:srgbClr val="CBD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iamond 13"/>
          <p:cNvSpPr/>
          <p:nvPr userDrawn="1"/>
        </p:nvSpPr>
        <p:spPr>
          <a:xfrm>
            <a:off x="127000" y="152400"/>
            <a:ext cx="381000" cy="381000"/>
          </a:xfrm>
          <a:prstGeom prst="diamond">
            <a:avLst/>
          </a:prstGeom>
          <a:solidFill>
            <a:srgbClr val="1666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>
          <a:solidFill>
            <a:srgbClr val="0073AE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rgbClr val="0073A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rgbClr val="0073A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2400" kern="0" dirty="0">
                <a:latin typeface="+mn-lt"/>
              </a:rPr>
              <a:t>The formal definition of a graph follows.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Graphs: Definitions and Basic Properties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400"/>
            <a:ext cx="8305800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kern="0" dirty="0">
                <a:latin typeface="+mn-lt"/>
              </a:rPr>
              <a:t>T</a:t>
            </a:r>
            <a:r>
              <a:rPr lang="en-US" sz="2400" kern="0" dirty="0" smtClean="0">
                <a:latin typeface="+mn-lt"/>
              </a:rPr>
              <a:t>he </a:t>
            </a:r>
            <a:r>
              <a:rPr lang="en-US" sz="2400" kern="0" dirty="0">
                <a:latin typeface="+mn-lt"/>
              </a:rPr>
              <a:t>total degree of the graph </a:t>
            </a:r>
            <a:r>
              <a:rPr lang="en-US" sz="2400" i="1" kern="0" dirty="0">
                <a:latin typeface="+mn-lt"/>
              </a:rPr>
              <a:t>G </a:t>
            </a:r>
            <a:r>
              <a:rPr lang="en-US" sz="2400" kern="0" dirty="0">
                <a:latin typeface="+mn-lt"/>
              </a:rPr>
              <a:t>of Example 12, which is 6, equals twice the number of edges of </a:t>
            </a:r>
            <a:r>
              <a:rPr lang="en-US" sz="2400" i="1" kern="0" dirty="0">
                <a:latin typeface="+mn-lt"/>
              </a:rPr>
              <a:t>G</a:t>
            </a:r>
            <a:r>
              <a:rPr lang="en-US" sz="2400" kern="0" dirty="0">
                <a:latin typeface="+mn-lt"/>
              </a:rPr>
              <a:t>, which is 3. </a:t>
            </a:r>
          </a:p>
          <a:p>
            <a:pPr>
              <a:defRPr/>
            </a:pPr>
            <a:endParaRPr lang="en-US" sz="2400" kern="0" dirty="0">
              <a:latin typeface="+mn-lt"/>
            </a:endParaRPr>
          </a:p>
          <a:p>
            <a:pPr>
              <a:defRPr/>
            </a:pPr>
            <a:r>
              <a:rPr lang="en-US" sz="2400" kern="0" dirty="0">
                <a:latin typeface="+mn-lt"/>
              </a:rPr>
              <a:t>T</a:t>
            </a:r>
            <a:r>
              <a:rPr lang="en-US" sz="2400" kern="0" dirty="0" smtClean="0">
                <a:latin typeface="+mn-lt"/>
              </a:rPr>
              <a:t>his </a:t>
            </a:r>
            <a:r>
              <a:rPr lang="en-US" sz="2400" kern="0" dirty="0">
                <a:latin typeface="+mn-lt"/>
              </a:rPr>
              <a:t>is true because each edge has two end segments, and each end segment is counted once toward the degree of some vertex. This result generalizes to any graph</a:t>
            </a:r>
            <a:r>
              <a:rPr lang="en-US" sz="2400" kern="0" dirty="0" smtClean="0">
                <a:latin typeface="+mn-lt"/>
              </a:rPr>
              <a:t>.</a:t>
            </a:r>
            <a:endParaRPr lang="en-US" sz="2400" kern="0" dirty="0">
              <a:latin typeface="+mn-lt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Concept of Degree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" y="3886200"/>
            <a:ext cx="82899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Concept of Degree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895600"/>
            <a:ext cx="82296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kern="0" dirty="0" smtClean="0">
                <a:latin typeface="+mn-lt"/>
              </a:rPr>
              <a:t>The </a:t>
            </a:r>
            <a:r>
              <a:rPr lang="en-US" sz="2400" kern="0" dirty="0">
                <a:latin typeface="+mn-lt"/>
              </a:rPr>
              <a:t>following proposition is easily deduced from Corollary 10.1.2 using properties of even and odd integers.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1"/>
          <a:stretch>
            <a:fillRect/>
          </a:stretch>
        </p:blipFill>
        <p:spPr bwMode="auto">
          <a:xfrm>
            <a:off x="381000" y="4137025"/>
            <a:ext cx="83820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0"/>
          <a:stretch>
            <a:fillRect/>
          </a:stretch>
        </p:blipFill>
        <p:spPr bwMode="auto">
          <a:xfrm>
            <a:off x="381000" y="1462087"/>
            <a:ext cx="84169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kern="0" dirty="0">
                <a:latin typeface="+mn-lt"/>
              </a:rPr>
              <a:t>One important class of graphs consists of those that do not have any loops or parallel edges. </a:t>
            </a:r>
          </a:p>
          <a:p>
            <a:pPr>
              <a:defRPr/>
            </a:pPr>
            <a:endParaRPr lang="en-US" sz="2400" kern="0" dirty="0">
              <a:latin typeface="+mn-lt"/>
            </a:endParaRPr>
          </a:p>
          <a:p>
            <a:pPr>
              <a:defRPr/>
            </a:pPr>
            <a:r>
              <a:rPr lang="en-US" sz="2400" kern="0" dirty="0">
                <a:latin typeface="+mn-lt"/>
              </a:rPr>
              <a:t>Such graphs are called </a:t>
            </a:r>
            <a:r>
              <a:rPr lang="en-US" sz="2400" i="1" kern="0" dirty="0">
                <a:latin typeface="+mn-lt"/>
              </a:rPr>
              <a:t>simple</a:t>
            </a:r>
            <a:r>
              <a:rPr lang="en-US" sz="2400" kern="0" dirty="0">
                <a:latin typeface="+mn-lt"/>
              </a:rPr>
              <a:t>. In a simple graph, no two edges share the same set of endpoints, so specifying two endpoints is sufficient to determine an edge.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Special Graphs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962400"/>
            <a:ext cx="83248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400" kern="0" dirty="0">
                <a:latin typeface="+mn-lt"/>
              </a:rPr>
              <a:t>Another important class of graphs consists of those that are “complete” in the sense that all pairs of vertices are connected by edges.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Special Graphs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62250"/>
            <a:ext cx="83407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445500" cy="1143000"/>
          </a:xfrm>
        </p:spPr>
        <p:txBody>
          <a:bodyPr/>
          <a:lstStyle/>
          <a:p>
            <a:pPr eaLnBrk="1" hangingPunct="1"/>
            <a:r>
              <a:rPr lang="en-US" altLang="en-US" sz="2300" smtClean="0"/>
              <a:t>Example 9 – </a:t>
            </a:r>
            <a:r>
              <a:rPr lang="en-US" altLang="en-US" sz="2300" i="1" smtClean="0"/>
              <a:t>Complete Graphs on n Vertices: K</a:t>
            </a:r>
            <a:r>
              <a:rPr lang="en-US" altLang="en-US" sz="2300" i="1" baseline="-25000" smtClean="0"/>
              <a:t>1</a:t>
            </a:r>
            <a:r>
              <a:rPr lang="en-US" altLang="en-US" sz="2300" i="1" smtClean="0"/>
              <a:t>, K</a:t>
            </a:r>
            <a:r>
              <a:rPr lang="en-US" altLang="en-US" sz="2300" i="1" baseline="-25000" smtClean="0"/>
              <a:t>2</a:t>
            </a:r>
            <a:r>
              <a:rPr lang="en-US" altLang="en-US" sz="2300" i="1" smtClean="0"/>
              <a:t>, K</a:t>
            </a:r>
            <a:r>
              <a:rPr lang="en-US" altLang="en-US" sz="2300" i="1" baseline="-25000" smtClean="0"/>
              <a:t>3</a:t>
            </a:r>
            <a:r>
              <a:rPr lang="en-US" altLang="en-US" sz="2300" i="1" smtClean="0"/>
              <a:t>, K</a:t>
            </a:r>
            <a:r>
              <a:rPr lang="en-US" altLang="en-US" sz="2300" i="1" baseline="-25000" smtClean="0"/>
              <a:t>4</a:t>
            </a:r>
            <a:r>
              <a:rPr lang="en-US" altLang="en-US" sz="2300" i="1" smtClean="0"/>
              <a:t>, K</a:t>
            </a:r>
            <a:r>
              <a:rPr lang="en-US" altLang="en-US" sz="2300" i="1" baseline="-25000" smtClean="0"/>
              <a:t>5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mtClean="0"/>
              <a:t>The complete graphs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1</a:t>
            </a:r>
            <a:r>
              <a:rPr lang="en-US" altLang="en-US" smtClean="0"/>
              <a:t>,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2</a:t>
            </a:r>
            <a:r>
              <a:rPr lang="en-US" altLang="en-US" smtClean="0"/>
              <a:t>,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3</a:t>
            </a:r>
            <a:r>
              <a:rPr lang="en-US" altLang="en-US" smtClean="0"/>
              <a:t>,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4</a:t>
            </a:r>
            <a:r>
              <a:rPr lang="en-US" altLang="en-US" smtClean="0"/>
              <a:t>, and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5</a:t>
            </a:r>
            <a:r>
              <a:rPr lang="en-US" altLang="en-US" smtClean="0"/>
              <a:t> can be drawn as follows:</a:t>
            </a: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3022600"/>
            <a:ext cx="61277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55938"/>
            <a:ext cx="159067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081213"/>
            <a:ext cx="1600200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8" y="4741863"/>
            <a:ext cx="1719262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4424363"/>
            <a:ext cx="2020888" cy="19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 dirty="0">
              <a:latin typeface="+mn-lt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Special Graphs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600200"/>
            <a:ext cx="8404225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433513"/>
            <a:ext cx="7962900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684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For ease of reference, these definitions are summarized in the following table: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z="1200" smtClean="0"/>
          </a:p>
          <a:p>
            <a:pPr marL="0" indent="0">
              <a:buFontTx/>
              <a:buNone/>
            </a:pPr>
            <a:r>
              <a:rPr lang="en-US" altLang="en-US" smtClean="0"/>
              <a:t>Often a walk can be specified unambiguously by giving either a sequence of edges or a sequence of vertices.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362200"/>
            <a:ext cx="82454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4190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100" smtClean="0"/>
              <a:t>Example 2 – </a:t>
            </a:r>
            <a:r>
              <a:rPr lang="en-US" altLang="en-US" sz="3100" i="1" smtClean="0"/>
              <a:t>Walks, Trails Paths, and Circuits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			</a:t>
            </a: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en-US" dirty="0" smtClean="0"/>
              <a:t>	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24" y="1600200"/>
            <a:ext cx="686184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19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Because most of the major developments in graph theory have happened relatively recently and in a variety of different contexts, the terms used in the subject have not been standardized. For example, </a:t>
            </a:r>
          </a:p>
          <a:p>
            <a:r>
              <a:rPr lang="en-US" altLang="en-US" dirty="0" smtClean="0"/>
              <a:t>what this book calls a </a:t>
            </a:r>
            <a:r>
              <a:rPr lang="en-US" altLang="en-US" i="1" dirty="0" smtClean="0"/>
              <a:t>graph</a:t>
            </a:r>
            <a:r>
              <a:rPr lang="en-US" altLang="en-US" dirty="0" smtClean="0"/>
              <a:t> is sometimes called a </a:t>
            </a:r>
            <a:r>
              <a:rPr lang="en-US" altLang="en-US" i="1" dirty="0" smtClean="0"/>
              <a:t>multigraph</a:t>
            </a:r>
            <a:r>
              <a:rPr lang="en-US" altLang="en-US" dirty="0" smtClean="0"/>
              <a:t>, </a:t>
            </a:r>
          </a:p>
          <a:p>
            <a:r>
              <a:rPr lang="en-US" altLang="en-US" dirty="0" smtClean="0"/>
              <a:t>what this book calls a </a:t>
            </a:r>
            <a:r>
              <a:rPr lang="en-US" altLang="en-US" i="1" dirty="0" smtClean="0"/>
              <a:t>simple graph </a:t>
            </a:r>
            <a:r>
              <a:rPr lang="en-US" altLang="en-US" dirty="0" smtClean="0"/>
              <a:t>is sometimes called a </a:t>
            </a:r>
            <a:r>
              <a:rPr lang="en-US" altLang="en-US" i="1" dirty="0" smtClean="0"/>
              <a:t>graph</a:t>
            </a:r>
            <a:r>
              <a:rPr lang="en-US" altLang="en-US" dirty="0" smtClean="0"/>
              <a:t>, </a:t>
            </a:r>
          </a:p>
          <a:p>
            <a:r>
              <a:rPr lang="en-US" altLang="en-US" dirty="0" smtClean="0"/>
              <a:t>what this book calls a </a:t>
            </a:r>
            <a:r>
              <a:rPr lang="en-US" altLang="en-US" i="1" dirty="0" smtClean="0"/>
              <a:t>vertex</a:t>
            </a:r>
            <a:r>
              <a:rPr lang="en-US" altLang="en-US" dirty="0" smtClean="0"/>
              <a:t> is sometimes called a </a:t>
            </a:r>
            <a:r>
              <a:rPr lang="en-US" altLang="en-US" i="1" dirty="0" smtClean="0"/>
              <a:t>node</a:t>
            </a:r>
            <a:r>
              <a:rPr lang="en-US" altLang="en-US" dirty="0" smtClean="0"/>
              <a:t>, and </a:t>
            </a:r>
          </a:p>
          <a:p>
            <a:r>
              <a:rPr lang="en-US" altLang="en-US" dirty="0" smtClean="0"/>
              <a:t>what this book calls an </a:t>
            </a:r>
            <a:r>
              <a:rPr lang="en-US" altLang="en-US" i="1" dirty="0" smtClean="0"/>
              <a:t>edge</a:t>
            </a:r>
            <a:r>
              <a:rPr lang="en-US" altLang="en-US" dirty="0" smtClean="0"/>
              <a:t> is sometimes called an </a:t>
            </a:r>
            <a:r>
              <a:rPr lang="en-US" altLang="en-US" i="1" dirty="0" smtClean="0"/>
              <a:t>arc</a:t>
            </a:r>
            <a:r>
              <a:rPr lang="en-US" altLang="en-US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84991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ts val="0"/>
              </a:spcBef>
              <a:defRPr/>
            </a:pPr>
            <a:r>
              <a:rPr lang="en-US" sz="2400" kern="0" dirty="0">
                <a:latin typeface="+mn-lt"/>
              </a:rPr>
              <a:t>The edges may be straight or curved and should either connect one vertex to another or a vertex to itself, as shown below.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Graphs: Definitions and Basic Properties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743200"/>
            <a:ext cx="66389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Definitions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Similarly, </a:t>
            </a:r>
          </a:p>
          <a:p>
            <a:r>
              <a:rPr lang="en-US" altLang="en-US" dirty="0" smtClean="0"/>
              <a:t>instead of the word </a:t>
            </a:r>
            <a:r>
              <a:rPr lang="en-US" altLang="en-US" i="1" dirty="0" smtClean="0"/>
              <a:t>trail</a:t>
            </a:r>
            <a:r>
              <a:rPr lang="en-US" altLang="en-US" dirty="0" smtClean="0"/>
              <a:t>, the word </a:t>
            </a:r>
            <a:r>
              <a:rPr lang="en-US" altLang="en-US" i="1" dirty="0" smtClean="0"/>
              <a:t>path</a:t>
            </a:r>
            <a:r>
              <a:rPr lang="en-US" altLang="en-US" dirty="0" smtClean="0"/>
              <a:t> is sometimes used; </a:t>
            </a:r>
          </a:p>
          <a:p>
            <a:r>
              <a:rPr lang="en-US" altLang="en-US" dirty="0" smtClean="0"/>
              <a:t>instead of the word </a:t>
            </a:r>
            <a:r>
              <a:rPr lang="en-US" altLang="en-US" i="1" dirty="0" smtClean="0"/>
              <a:t>path</a:t>
            </a:r>
            <a:r>
              <a:rPr lang="en-US" altLang="en-US" dirty="0" smtClean="0"/>
              <a:t>, the words simple path are sometimes used; and </a:t>
            </a:r>
          </a:p>
          <a:p>
            <a:r>
              <a:rPr lang="en-US" altLang="en-US" dirty="0" smtClean="0"/>
              <a:t>instead of the words </a:t>
            </a:r>
            <a:r>
              <a:rPr lang="en-US" altLang="en-US" i="1" dirty="0" smtClean="0"/>
              <a:t>simple circuit</a:t>
            </a:r>
            <a:r>
              <a:rPr lang="en-US" altLang="en-US" dirty="0" smtClean="0"/>
              <a:t>, the word </a:t>
            </a:r>
            <a:r>
              <a:rPr lang="en-US" altLang="en-US" i="1" dirty="0" smtClean="0"/>
              <a:t>cycle</a:t>
            </a:r>
            <a:r>
              <a:rPr lang="en-US" altLang="en-US" dirty="0" smtClean="0"/>
              <a:t> is sometimes used. </a:t>
            </a:r>
          </a:p>
          <a:p>
            <a:pPr marL="0" indent="0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0856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Connectedness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It is easy to understand the concept of connectedness on an intuitive level.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Roughly speaking, a graph is connected if it is possible to travel from any vertex to any other vertex along a sequence of adjacent edges of the graph.</a:t>
            </a:r>
          </a:p>
        </p:txBody>
      </p:sp>
    </p:spTree>
    <p:extLst>
      <p:ext uri="{BB962C8B-B14F-4D97-AF65-F5344CB8AC3E}">
        <p14:creationId xmlns:p14="http://schemas.microsoft.com/office/powerpoint/2010/main" val="1902269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Connectedness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The formal definition of connectedness is stated in terms of</a:t>
            </a:r>
            <a:br>
              <a:rPr lang="en-US" altLang="en-US" smtClean="0"/>
            </a:br>
            <a:r>
              <a:rPr lang="en-US" altLang="en-US" smtClean="0"/>
              <a:t>walks. </a:t>
            </a:r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endParaRPr lang="en-US" altLang="en-US" smtClean="0"/>
          </a:p>
          <a:p>
            <a:pPr marL="0" indent="0">
              <a:buFontTx/>
              <a:buNone/>
            </a:pPr>
            <a:r>
              <a:rPr lang="en-US" altLang="en-US" smtClean="0"/>
              <a:t>If you take the negation of this definition, you will see that a graph </a:t>
            </a:r>
            <a:r>
              <a:rPr lang="en-US" altLang="en-US" i="1" smtClean="0"/>
              <a:t>G is not connected</a:t>
            </a:r>
            <a:r>
              <a:rPr lang="en-US" altLang="en-US" smtClean="0"/>
              <a:t> if, and only if, there are two vertices of </a:t>
            </a:r>
            <a:r>
              <a:rPr lang="en-US" altLang="en-US" i="1" smtClean="0"/>
              <a:t>G </a:t>
            </a:r>
            <a:r>
              <a:rPr lang="en-US" altLang="en-US" smtClean="0"/>
              <a:t>that are not connected by any walk.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62200"/>
            <a:ext cx="835183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450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Example 3 – </a:t>
            </a:r>
            <a:r>
              <a:rPr lang="en-US" altLang="en-US" sz="2800" i="1" smtClean="0"/>
              <a:t>Connected and Disconnected Graphs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Which of the following graphs are connected?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en-US" dirty="0" smtClean="0"/>
              <a:t>	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9731"/>
            <a:ext cx="2743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400856"/>
            <a:ext cx="237013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7" y="2252126"/>
            <a:ext cx="1782763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4141" y="442678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connected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2422" y="4426784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1458" y="4431268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connected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86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Euler Circuits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The following definition is made in honor of Euler.</a:t>
            </a:r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endParaRPr lang="en-US" altLang="en-US" dirty="0"/>
          </a:p>
          <a:p>
            <a:pPr marL="0" indent="0">
              <a:buFontTx/>
              <a:buNone/>
            </a:pPr>
            <a:r>
              <a:rPr lang="en-US" altLang="en-US" dirty="0" smtClean="0"/>
              <a:t>Visit all edges exactly once.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Vertices can be visited more than once.</a:t>
            </a: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69" y="1905000"/>
            <a:ext cx="83518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3316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Visit all vertices exactly once.</a:t>
            </a:r>
          </a:p>
          <a:p>
            <a:r>
              <a:rPr lang="en-US" altLang="zh-CN" dirty="0" smtClean="0"/>
              <a:t>Each edge may be visited </a:t>
            </a:r>
            <a:r>
              <a:rPr lang="en-US" altLang="zh-CN" i="1" dirty="0" smtClean="0"/>
              <a:t>at most</a:t>
            </a:r>
            <a:r>
              <a:rPr lang="en-US" altLang="zh-CN" dirty="0" smtClean="0"/>
              <a:t> once (i.e., possibly not visited).</a:t>
            </a:r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Hamiltonian Circuits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456833"/>
            <a:ext cx="83058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0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Trees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smtClean="0"/>
              <a:t>In mathematics, a tree is a connected graph that does not contain any circuits.</a:t>
            </a:r>
          </a:p>
          <a:p>
            <a:pPr marL="0" indent="0"/>
            <a:endParaRPr lang="en-US" altLang="en-US" smtClean="0"/>
          </a:p>
          <a:p>
            <a:pPr marL="0" indent="0"/>
            <a:r>
              <a:rPr lang="en-US" altLang="en-US" smtClean="0"/>
              <a:t>Mathematical trees are similar in certain ways to their botanical namesakes.</a:t>
            </a:r>
            <a:endParaRPr lang="en-US" altLang="en-US" i="1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886200"/>
            <a:ext cx="7889875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4313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Characterizing Trees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altLang="en-US" dirty="0"/>
              <a:t>I</a:t>
            </a:r>
            <a:r>
              <a:rPr lang="en-US" altLang="en-US" dirty="0" smtClean="0"/>
              <a:t>n fact, any tree that has more than one vertex has at least </a:t>
            </a:r>
            <a:r>
              <a:rPr lang="en-US" altLang="en-US" i="1" dirty="0" smtClean="0"/>
              <a:t>two</a:t>
            </a:r>
            <a:r>
              <a:rPr lang="en-US" altLang="en-US" dirty="0" smtClean="0"/>
              <a:t> vertices of degree 1.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82913"/>
            <a:ext cx="7854950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024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300" smtClean="0"/>
              <a:t>Example 5 – </a:t>
            </a:r>
            <a:r>
              <a:rPr lang="en-US" altLang="en-US" sz="3300" i="1" smtClean="0"/>
              <a:t>Terminal and Internal Vertices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Find all terminal vertices and all internal vertices in the following tree:</a:t>
            </a:r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 eaLnBrk="1" hangingPunct="1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>
                <a:solidFill>
                  <a:srgbClr val="00ADEE"/>
                </a:solidFill>
              </a:rPr>
              <a:t>Solution:</a:t>
            </a:r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The terminal vertices (leaves) are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0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5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7</a:t>
            </a:r>
            <a:r>
              <a:rPr lang="en-US" altLang="en-US" dirty="0" smtClean="0"/>
              <a:t>, and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8</a:t>
            </a:r>
            <a:r>
              <a:rPr lang="en-US" altLang="en-US" dirty="0" smtClean="0"/>
              <a:t>.</a:t>
            </a:r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endParaRPr lang="en-US" altLang="en-US" dirty="0" smtClean="0"/>
          </a:p>
          <a:p>
            <a:pPr marL="0" indent="0"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 smtClean="0"/>
              <a:t>The internal vertices are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6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and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27325"/>
            <a:ext cx="53070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75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Characterizing Trees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Proof by mathematical induction.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 smtClean="0"/>
              <a:t>Proof by contradiction.</a:t>
            </a:r>
          </a:p>
          <a:p>
            <a:pPr marL="0" indent="0"/>
            <a:endParaRPr lang="en-US" altLang="en-US" dirty="0"/>
          </a:p>
          <a:p>
            <a:pPr marL="0" indent="0"/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dirty="0" smtClean="0"/>
          </a:p>
          <a:p>
            <a:pPr marL="0" indent="0"/>
            <a:endParaRPr lang="en-US" altLang="en-US" sz="1400" dirty="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5" y="3810000"/>
            <a:ext cx="724852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9" y="1429353"/>
            <a:ext cx="7285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07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1"/>
            <a:ext cx="3200400" cy="225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 1 – </a:t>
            </a:r>
            <a:r>
              <a:rPr lang="en-US" altLang="en-US" i="1" smtClean="0"/>
              <a:t>Terminology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2088"/>
            <a:ext cx="5105400" cy="5243512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Consider the graph at the right.</a:t>
            </a:r>
            <a:endParaRPr lang="en-US" altLang="en-US" dirty="0" smtClean="0">
              <a:solidFill>
                <a:srgbClr val="00ADE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000" dirty="0" smtClean="0">
              <a:solidFill>
                <a:srgbClr val="00ADEE"/>
              </a:solidFill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Write the vertex set and the edge set, and give a table</a:t>
            </a:r>
            <a:r>
              <a:rPr lang="en-US" altLang="en-US" dirty="0"/>
              <a:t> </a:t>
            </a:r>
            <a:r>
              <a:rPr lang="en-US" altLang="en-US" dirty="0" smtClean="0"/>
              <a:t>showing the edge-endpoint  function.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ADEE"/>
                </a:solidFill>
              </a:rPr>
              <a:t>Solution:</a:t>
            </a:r>
            <a:r>
              <a:rPr lang="en-US" altLang="en-US" dirty="0" smtClean="0"/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vertex set = {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5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6</a:t>
            </a:r>
            <a:r>
              <a:rPr lang="en-US" altLang="en-US" dirty="0" smtClean="0"/>
              <a:t>}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edge set = {</a:t>
            </a:r>
            <a:r>
              <a:rPr lang="en-US" altLang="en-US" i="1" dirty="0" smtClean="0"/>
              <a:t>e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e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e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e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e</a:t>
            </a:r>
            <a:r>
              <a:rPr lang="en-US" altLang="en-US" baseline="-25000" dirty="0" smtClean="0"/>
              <a:t>5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e</a:t>
            </a:r>
            <a:r>
              <a:rPr lang="en-US" altLang="en-US" baseline="-25000" dirty="0" smtClean="0"/>
              <a:t>6</a:t>
            </a:r>
            <a:r>
              <a:rPr lang="en-US" altLang="en-US" dirty="0" smtClean="0"/>
              <a:t>, </a:t>
            </a:r>
            <a:r>
              <a:rPr lang="en-US" altLang="en-US" i="1" dirty="0" smtClean="0"/>
              <a:t>e</a:t>
            </a:r>
            <a:r>
              <a:rPr lang="en-US" altLang="en-US" baseline="-25000" dirty="0" smtClean="0"/>
              <a:t>7</a:t>
            </a:r>
            <a:r>
              <a:rPr lang="en-US" altLang="en-US" dirty="0" smtClean="0"/>
              <a:t>}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edge-endpoint function is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dirty="0" smtClean="0"/>
              <a:t>Note that the isolated vertex </a:t>
            </a:r>
            <a:r>
              <a:rPr lang="en-US" altLang="en-US" i="1" dirty="0" smtClean="0"/>
              <a:t>v</a:t>
            </a:r>
            <a:r>
              <a:rPr lang="en-US" altLang="en-US" baseline="-25000" dirty="0" smtClean="0"/>
              <a:t>4</a:t>
            </a:r>
            <a:r>
              <a:rPr lang="en-US" altLang="en-US" dirty="0" smtClean="0"/>
              <a:t> does not appear in this table.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</a:pPr>
            <a:endParaRPr lang="en-US" altLang="en-US" sz="1200" dirty="0" smtClean="0"/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52" y="4038599"/>
            <a:ext cx="2212135" cy="275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114800" y="5181600"/>
            <a:ext cx="16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079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We have discussed the directed graph of a binary relation on a set.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The general definition of directed graph is similar to the definition of graph, except that one associates an </a:t>
            </a:r>
            <a:r>
              <a:rPr lang="en-US" altLang="en-US" sz="2400" i="1"/>
              <a:t>ordered</a:t>
            </a:r>
            <a:r>
              <a:rPr lang="en-US" altLang="en-US" sz="2400"/>
              <a:t> </a:t>
            </a:r>
            <a:r>
              <a:rPr lang="en-US" altLang="en-US" sz="2400" i="1"/>
              <a:t>pair</a:t>
            </a:r>
            <a:r>
              <a:rPr lang="en-US" altLang="en-US" sz="2400"/>
              <a:t> of vertices with each edge instead of a </a:t>
            </a:r>
            <a:r>
              <a:rPr lang="en-US" altLang="en-US" sz="2400" i="1"/>
              <a:t>set</a:t>
            </a:r>
            <a:r>
              <a:rPr lang="en-US" altLang="en-US" sz="2400"/>
              <a:t> of vertices. 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Thus each edge of a directed graph can be drawn as an arrow going from the first vertex to the second vertex of the ordered pair.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Graphs: Definitions and Basic Properties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 kern="0" dirty="0">
              <a:latin typeface="+mn-lt"/>
            </a:endParaRPr>
          </a:p>
          <a:p>
            <a:pPr>
              <a:defRPr/>
            </a:pPr>
            <a:endParaRPr lang="en-US" sz="2400" kern="0" dirty="0">
              <a:latin typeface="+mn-lt"/>
            </a:endParaRPr>
          </a:p>
          <a:p>
            <a:pPr>
              <a:defRPr/>
            </a:pPr>
            <a:endParaRPr lang="en-US" sz="2400" kern="0" dirty="0">
              <a:latin typeface="+mn-lt"/>
            </a:endParaRPr>
          </a:p>
          <a:p>
            <a:pPr>
              <a:defRPr/>
            </a:pPr>
            <a:endParaRPr lang="en-US" sz="2400" kern="0" dirty="0">
              <a:latin typeface="+mn-lt"/>
            </a:endParaRPr>
          </a:p>
          <a:p>
            <a:pPr>
              <a:defRPr/>
            </a:pPr>
            <a:endParaRPr lang="en-US" sz="2400" kern="0" dirty="0">
              <a:latin typeface="+mn-lt"/>
            </a:endParaRPr>
          </a:p>
          <a:p>
            <a:pPr>
              <a:defRPr/>
            </a:pPr>
            <a:endParaRPr lang="en-US" sz="2400" kern="0" dirty="0">
              <a:latin typeface="+mn-lt"/>
            </a:endParaRPr>
          </a:p>
          <a:p>
            <a:pPr>
              <a:defRPr/>
            </a:pPr>
            <a:r>
              <a:rPr lang="en-US" sz="2400" kern="0" dirty="0">
                <a:latin typeface="+mn-lt"/>
              </a:rPr>
              <a:t>Note that each directed graph has an associated ordinary (undirected) graph, which is obtained by ignoring the directions of the edges.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500" smtClean="0"/>
              <a:t>Graphs: Definitions and Basic Properties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5344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700" smtClean="0"/>
              <a:t>Example 4 – </a:t>
            </a:r>
            <a:r>
              <a:rPr lang="en-US" altLang="en-US" sz="2700" i="1" smtClean="0"/>
              <a:t>Using a Graph to Represent a Network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Telephone, electric power, gas pipelines, and air transport systems can all be represented by graphs, as can computer networks. 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Questions that arise in the design of such systems involve choosing connecting edges to minimize cost, optimize a certain type of service, and so forth.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80581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/>
              <a:t>The </a:t>
            </a:r>
            <a:r>
              <a:rPr lang="en-US" altLang="en-US" sz="2400" i="1" dirty="0"/>
              <a:t>degree of a vertex </a:t>
            </a:r>
            <a:r>
              <a:rPr lang="en-US" altLang="en-US" sz="2400" dirty="0"/>
              <a:t>is the number of end segments of edges that “stick out of” the vertex.</a:t>
            </a:r>
            <a:br>
              <a:rPr lang="en-US" altLang="en-US" sz="2400" dirty="0"/>
            </a:br>
            <a:endParaRPr lang="en-US" altLang="en-US" sz="2400" dirty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Concept of Degree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2667000"/>
            <a:ext cx="839152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462088"/>
            <a:ext cx="82296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/>
              <a:t>Since an edge that is a loop is counted twice, the degree of a vertex can be obtained from the drawing of a graph by counting how many end segments of edges are incident on the vertex.</a:t>
            </a:r>
            <a:br>
              <a:rPr lang="en-US" altLang="en-US" sz="2400"/>
            </a:br>
            <a:endParaRPr lang="en-US" altLang="en-US" sz="2400"/>
          </a:p>
          <a:p>
            <a:pPr eaLnBrk="1" hangingPunct="1"/>
            <a:r>
              <a:rPr lang="en-US" altLang="en-US" sz="2400"/>
              <a:t>This is illustrated below.</a:t>
            </a: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Concept of Degree</a:t>
            </a:r>
          </a:p>
        </p:txBody>
      </p:sp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13" y="3733800"/>
            <a:ext cx="4016375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203200"/>
            <a:ext cx="8445500" cy="1143000"/>
          </a:xfrm>
        </p:spPr>
        <p:txBody>
          <a:bodyPr/>
          <a:lstStyle/>
          <a:p>
            <a:pPr eaLnBrk="1" hangingPunct="1"/>
            <a:r>
              <a:rPr lang="en-US" altLang="en-US" sz="2300" smtClean="0"/>
              <a:t>Example 12 – </a:t>
            </a:r>
            <a:r>
              <a:rPr lang="en-US" altLang="en-US" sz="2300" i="1" smtClean="0"/>
              <a:t>Degree of a Vertex and Total Degree of a Graph</a:t>
            </a:r>
            <a:endParaRPr lang="en-US" altLang="en-US" sz="2300" i="1" baseline="-25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62088"/>
            <a:ext cx="5105400" cy="1433512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dirty="0" smtClean="0"/>
              <a:t>Find the degree of each vertex of the graph </a:t>
            </a:r>
            <a:r>
              <a:rPr lang="en-US" altLang="en-US" i="1" dirty="0" smtClean="0"/>
              <a:t>G</a:t>
            </a:r>
            <a:r>
              <a:rPr lang="en-US" altLang="en-US" dirty="0"/>
              <a:t> </a:t>
            </a:r>
            <a:r>
              <a:rPr lang="en-US" altLang="en-US" dirty="0" smtClean="0"/>
              <a:t>to the right. Then find the total degree of </a:t>
            </a:r>
            <a:r>
              <a:rPr lang="en-US" altLang="en-US" i="1" dirty="0" smtClean="0"/>
              <a:t>G</a:t>
            </a:r>
            <a:r>
              <a:rPr lang="en-US" altLang="en-US" dirty="0" smtClean="0"/>
              <a:t>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352800" cy="233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2819400"/>
            <a:ext cx="78486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>
                <a:solidFill>
                  <a:srgbClr val="0073AE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>
                <a:solidFill>
                  <a:srgbClr val="0073AE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kern="0" dirty="0" smtClean="0">
                <a:solidFill>
                  <a:srgbClr val="00ADEE"/>
                </a:solidFill>
              </a:rPr>
              <a:t>Solution:</a:t>
            </a:r>
            <a:r>
              <a:rPr lang="en-US" altLang="en-US" kern="0" dirty="0" smtClean="0"/>
              <a:t>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kern="0" dirty="0" err="1" smtClean="0"/>
              <a:t>deg</a:t>
            </a:r>
            <a:r>
              <a:rPr lang="en-US" altLang="en-US" kern="0" dirty="0" smtClean="0"/>
              <a:t>(</a:t>
            </a:r>
            <a:r>
              <a:rPr lang="en-US" altLang="en-US" i="1" kern="0" dirty="0" smtClean="0"/>
              <a:t>v</a:t>
            </a:r>
            <a:r>
              <a:rPr lang="en-US" altLang="en-US" kern="0" baseline="-25000" dirty="0" smtClean="0"/>
              <a:t>1</a:t>
            </a:r>
            <a:r>
              <a:rPr lang="en-US" altLang="en-US" kern="0" dirty="0" smtClean="0"/>
              <a:t>) = 0 since no edge is incident on </a:t>
            </a:r>
            <a:r>
              <a:rPr lang="en-US" altLang="en-US" i="1" kern="0" dirty="0" smtClean="0"/>
              <a:t>v</a:t>
            </a:r>
            <a:r>
              <a:rPr lang="en-US" altLang="en-US" kern="0" baseline="-25000" dirty="0" smtClean="0"/>
              <a:t>1</a:t>
            </a:r>
            <a:r>
              <a:rPr lang="en-US" altLang="en-US" kern="0" dirty="0" smtClean="0"/>
              <a:t> (</a:t>
            </a:r>
            <a:r>
              <a:rPr lang="en-US" altLang="en-US" i="1" kern="0" dirty="0" smtClean="0"/>
              <a:t>v</a:t>
            </a:r>
            <a:r>
              <a:rPr lang="en-US" altLang="en-US" kern="0" baseline="-25000" dirty="0" smtClean="0"/>
              <a:t>1</a:t>
            </a:r>
            <a:r>
              <a:rPr lang="en-US" altLang="en-US" kern="0" dirty="0" smtClean="0"/>
              <a:t> is isolated).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kern="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kern="0" dirty="0" err="1" smtClean="0"/>
              <a:t>deg</a:t>
            </a:r>
            <a:r>
              <a:rPr lang="en-US" altLang="en-US" kern="0" dirty="0" smtClean="0"/>
              <a:t>(</a:t>
            </a:r>
            <a:r>
              <a:rPr lang="en-US" altLang="en-US" i="1" kern="0" dirty="0" smtClean="0"/>
              <a:t>v</a:t>
            </a:r>
            <a:r>
              <a:rPr lang="en-US" altLang="en-US" kern="0" baseline="-25000" dirty="0" smtClean="0"/>
              <a:t>2</a:t>
            </a:r>
            <a:r>
              <a:rPr lang="en-US" altLang="en-US" kern="0" dirty="0" smtClean="0"/>
              <a:t>) = 2 since both </a:t>
            </a:r>
            <a:r>
              <a:rPr lang="en-US" altLang="en-US" i="1" kern="0" dirty="0" smtClean="0"/>
              <a:t>e</a:t>
            </a:r>
            <a:r>
              <a:rPr lang="en-US" altLang="en-US" kern="0" baseline="-25000" dirty="0" smtClean="0"/>
              <a:t>1</a:t>
            </a:r>
            <a:r>
              <a:rPr lang="en-US" altLang="en-US" kern="0" dirty="0" smtClean="0"/>
              <a:t> and </a:t>
            </a:r>
            <a:r>
              <a:rPr lang="en-US" altLang="en-US" i="1" kern="0" dirty="0" smtClean="0"/>
              <a:t>e</a:t>
            </a:r>
            <a:r>
              <a:rPr lang="en-US" altLang="en-US" kern="0" baseline="-25000" dirty="0" smtClean="0"/>
              <a:t>2</a:t>
            </a:r>
            <a:r>
              <a:rPr lang="en-US" altLang="en-US" kern="0" dirty="0" smtClean="0"/>
              <a:t> are incident on </a:t>
            </a:r>
            <a:r>
              <a:rPr lang="en-US" altLang="en-US" i="1" kern="0" dirty="0" smtClean="0"/>
              <a:t>v</a:t>
            </a:r>
            <a:r>
              <a:rPr lang="en-US" altLang="en-US" kern="0" baseline="-25000" dirty="0" smtClean="0"/>
              <a:t>2</a:t>
            </a:r>
            <a:r>
              <a:rPr lang="en-US" altLang="en-US" kern="0" dirty="0" smtClean="0"/>
              <a:t>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kern="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kern="0" dirty="0" err="1" smtClean="0"/>
              <a:t>deg</a:t>
            </a:r>
            <a:r>
              <a:rPr lang="en-US" altLang="en-US" kern="0" dirty="0" smtClean="0"/>
              <a:t>(</a:t>
            </a:r>
            <a:r>
              <a:rPr lang="en-US" altLang="en-US" i="1" kern="0" dirty="0" smtClean="0"/>
              <a:t>v</a:t>
            </a:r>
            <a:r>
              <a:rPr lang="en-US" altLang="en-US" kern="0" baseline="-25000" dirty="0" smtClean="0"/>
              <a:t>3</a:t>
            </a:r>
            <a:r>
              <a:rPr lang="en-US" altLang="en-US" kern="0" dirty="0" smtClean="0"/>
              <a:t>) = 4 since </a:t>
            </a:r>
            <a:r>
              <a:rPr lang="en-US" altLang="en-US" i="1" kern="0" dirty="0" smtClean="0"/>
              <a:t>e</a:t>
            </a:r>
            <a:r>
              <a:rPr lang="en-US" altLang="en-US" kern="0" baseline="-25000" dirty="0" smtClean="0"/>
              <a:t>1</a:t>
            </a:r>
            <a:r>
              <a:rPr lang="en-US" altLang="en-US" kern="0" dirty="0" smtClean="0"/>
              <a:t> and e</a:t>
            </a:r>
            <a:r>
              <a:rPr lang="en-US" altLang="en-US" kern="0" baseline="-25000" dirty="0" smtClean="0"/>
              <a:t>2</a:t>
            </a:r>
            <a:r>
              <a:rPr lang="en-US" altLang="en-US" kern="0" dirty="0" smtClean="0"/>
              <a:t> are incident on </a:t>
            </a:r>
            <a:r>
              <a:rPr lang="en-US" altLang="en-US" i="1" kern="0" dirty="0" smtClean="0"/>
              <a:t>v</a:t>
            </a:r>
            <a:r>
              <a:rPr lang="en-US" altLang="en-US" kern="0" baseline="-25000" dirty="0" smtClean="0"/>
              <a:t>3</a:t>
            </a:r>
            <a:r>
              <a:rPr lang="en-US" altLang="en-US" kern="0" dirty="0" smtClean="0"/>
              <a:t> and the loop </a:t>
            </a:r>
            <a:r>
              <a:rPr lang="en-US" altLang="en-US" i="1" kern="0" dirty="0" smtClean="0"/>
              <a:t>e</a:t>
            </a:r>
            <a:r>
              <a:rPr lang="en-US" altLang="en-US" kern="0" baseline="-25000" dirty="0" smtClean="0"/>
              <a:t>3</a:t>
            </a:r>
            <a:r>
              <a:rPr lang="en-US" altLang="en-US" kern="0" dirty="0" smtClean="0"/>
              <a:t> is also incident on </a:t>
            </a:r>
            <a:r>
              <a:rPr lang="en-US" altLang="en-US" i="1" kern="0" dirty="0" smtClean="0"/>
              <a:t>v</a:t>
            </a:r>
            <a:r>
              <a:rPr lang="en-US" altLang="en-US" kern="0" baseline="-25000" dirty="0" smtClean="0"/>
              <a:t>3</a:t>
            </a:r>
            <a:r>
              <a:rPr lang="en-US" altLang="en-US" kern="0" dirty="0" smtClean="0"/>
              <a:t> (and contributes 2 to the degree of </a:t>
            </a:r>
            <a:r>
              <a:rPr lang="en-US" altLang="en-US" i="1" kern="0" dirty="0" smtClean="0"/>
              <a:t>v</a:t>
            </a:r>
            <a:r>
              <a:rPr lang="en-US" altLang="en-US" kern="0" baseline="-25000" dirty="0" smtClean="0"/>
              <a:t>3</a:t>
            </a:r>
            <a:r>
              <a:rPr lang="en-US" altLang="en-US" kern="0" dirty="0" smtClean="0"/>
              <a:t>).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en-US" altLang="en-US" sz="1200" kern="0" dirty="0" smtClean="0"/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kern="0" dirty="0" smtClean="0"/>
              <a:t>total degree of </a:t>
            </a:r>
            <a:r>
              <a:rPr lang="en-US" altLang="en-US" i="1" kern="0" dirty="0" smtClean="0"/>
              <a:t>G</a:t>
            </a:r>
            <a:r>
              <a:rPr lang="en-US" altLang="en-US" kern="0" dirty="0" smtClean="0"/>
              <a:t> = </a:t>
            </a:r>
            <a:r>
              <a:rPr lang="en-US" altLang="en-US" kern="0" dirty="0" err="1" smtClean="0"/>
              <a:t>deg</a:t>
            </a:r>
            <a:r>
              <a:rPr lang="en-US" altLang="en-US" kern="0" dirty="0" smtClean="0"/>
              <a:t>(</a:t>
            </a:r>
            <a:r>
              <a:rPr lang="en-US" altLang="en-US" i="1" kern="0" dirty="0" smtClean="0"/>
              <a:t>v</a:t>
            </a:r>
            <a:r>
              <a:rPr lang="en-US" altLang="en-US" kern="0" baseline="-25000" dirty="0" smtClean="0"/>
              <a:t>1</a:t>
            </a:r>
            <a:r>
              <a:rPr lang="en-US" altLang="en-US" kern="0" dirty="0" smtClean="0"/>
              <a:t>) + </a:t>
            </a:r>
            <a:r>
              <a:rPr lang="en-US" altLang="en-US" kern="0" dirty="0" err="1" smtClean="0"/>
              <a:t>deg</a:t>
            </a:r>
            <a:r>
              <a:rPr lang="en-US" altLang="en-US" kern="0" dirty="0" smtClean="0"/>
              <a:t>(</a:t>
            </a:r>
            <a:r>
              <a:rPr lang="en-US" altLang="en-US" i="1" kern="0" dirty="0" smtClean="0"/>
              <a:t>v</a:t>
            </a:r>
            <a:r>
              <a:rPr lang="en-US" altLang="en-US" kern="0" baseline="-25000" dirty="0" smtClean="0"/>
              <a:t>2</a:t>
            </a:r>
            <a:r>
              <a:rPr lang="en-US" altLang="en-US" kern="0" dirty="0" smtClean="0"/>
              <a:t>) + </a:t>
            </a:r>
            <a:r>
              <a:rPr lang="en-US" altLang="en-US" kern="0" dirty="0" err="1" smtClean="0"/>
              <a:t>deg</a:t>
            </a:r>
            <a:r>
              <a:rPr lang="en-US" altLang="en-US" kern="0" dirty="0" smtClean="0"/>
              <a:t>(</a:t>
            </a:r>
            <a:r>
              <a:rPr lang="en-US" altLang="en-US" i="1" kern="0" dirty="0" smtClean="0"/>
              <a:t>v</a:t>
            </a:r>
            <a:r>
              <a:rPr lang="en-US" altLang="en-US" kern="0" baseline="-25000" dirty="0" smtClean="0"/>
              <a:t>3</a:t>
            </a:r>
            <a:r>
              <a:rPr lang="en-US" altLang="en-US" kern="0" dirty="0" smtClean="0"/>
              <a:t>) = 6     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kern="0" dirty="0" smtClean="0"/>
              <a:t>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McKBAlgP8">
  <a:themeElements>
    <a:clrScheme name="McKBAlgP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cKBAlgP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cKBAlgP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BAlgP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cKBAlgP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McKBAlgP8</Template>
  <TotalTime>1767</TotalTime>
  <Words>1113</Words>
  <Application>Microsoft Office PowerPoint</Application>
  <PresentationFormat>全屏显示(4:3)</PresentationFormat>
  <Paragraphs>178</Paragraphs>
  <Slides>29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Arial</vt:lpstr>
      <vt:lpstr>McKBAlgP8</vt:lpstr>
      <vt:lpstr>Graphs: Definitions and Basic Properties</vt:lpstr>
      <vt:lpstr>Graphs: Definitions and Basic Properties</vt:lpstr>
      <vt:lpstr>Example 1 – Terminology</vt:lpstr>
      <vt:lpstr>Graphs: Definitions and Basic Properties</vt:lpstr>
      <vt:lpstr>Graphs: Definitions and Basic Properties</vt:lpstr>
      <vt:lpstr>Example 4 – Using a Graph to Represent a Network</vt:lpstr>
      <vt:lpstr>The Concept of Degree</vt:lpstr>
      <vt:lpstr>The Concept of Degree</vt:lpstr>
      <vt:lpstr>Example 12 – Degree of a Vertex and Total Degree of a Graph</vt:lpstr>
      <vt:lpstr>The Concept of Degree</vt:lpstr>
      <vt:lpstr>The Concept of Degree</vt:lpstr>
      <vt:lpstr>Special Graphs</vt:lpstr>
      <vt:lpstr>Special Graphs</vt:lpstr>
      <vt:lpstr>Example 9 – Complete Graphs on n Vertices: K1, K2, K3, K4, K5</vt:lpstr>
      <vt:lpstr>Special Graphs</vt:lpstr>
      <vt:lpstr>Definitions</vt:lpstr>
      <vt:lpstr>Definitions</vt:lpstr>
      <vt:lpstr>Example 2 – Walks, Trails Paths, and Circuits</vt:lpstr>
      <vt:lpstr>Definitions</vt:lpstr>
      <vt:lpstr>Definitions</vt:lpstr>
      <vt:lpstr>Connectedness</vt:lpstr>
      <vt:lpstr>Connectedness</vt:lpstr>
      <vt:lpstr>Example 3 – Connected and Disconnected Graphs</vt:lpstr>
      <vt:lpstr>Euler Circuits</vt:lpstr>
      <vt:lpstr>Hamiltonian Circuits</vt:lpstr>
      <vt:lpstr>Trees</vt:lpstr>
      <vt:lpstr>Characterizing Trees</vt:lpstr>
      <vt:lpstr>Example 5 – Terminal and Internal Vertices</vt:lpstr>
      <vt:lpstr>Characterizing Trees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gchaudhari</dc:creator>
  <cp:lastModifiedBy>Kecheng Yang</cp:lastModifiedBy>
  <cp:revision>789</cp:revision>
  <dcterms:created xsi:type="dcterms:W3CDTF">2010-10-18T10:39:55Z</dcterms:created>
  <dcterms:modified xsi:type="dcterms:W3CDTF">2017-06-16T15:51:00Z</dcterms:modified>
</cp:coreProperties>
</file>