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9"/>
  </p:notesMasterIdLst>
  <p:handoutMasterIdLst>
    <p:handoutMasterId r:id="rId20"/>
  </p:handoutMasterIdLst>
  <p:sldIdLst>
    <p:sldId id="325" r:id="rId2"/>
    <p:sldId id="301" r:id="rId3"/>
    <p:sldId id="304" r:id="rId4"/>
    <p:sldId id="305" r:id="rId5"/>
    <p:sldId id="296" r:id="rId6"/>
    <p:sldId id="309" r:id="rId7"/>
    <p:sldId id="323" r:id="rId8"/>
    <p:sldId id="322" r:id="rId9"/>
    <p:sldId id="310" r:id="rId10"/>
    <p:sldId id="313" r:id="rId11"/>
    <p:sldId id="314" r:id="rId12"/>
    <p:sldId id="315" r:id="rId13"/>
    <p:sldId id="324" r:id="rId14"/>
    <p:sldId id="317" r:id="rId15"/>
    <p:sldId id="318" r:id="rId16"/>
    <p:sldId id="320" r:id="rId17"/>
    <p:sldId id="321" r:id="rId18"/>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B2B"/>
    <a:srgbClr val="00ADEE"/>
    <a:srgbClr val="16669E"/>
    <a:srgbClr val="E1332A"/>
    <a:srgbClr val="0D7295"/>
    <a:srgbClr val="C7EBFC"/>
    <a:srgbClr val="FFF8AA"/>
    <a:srgbClr val="9E0B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4" autoAdjust="0"/>
    <p:restoredTop sz="99139" autoAdjust="0"/>
  </p:normalViewPr>
  <p:slideViewPr>
    <p:cSldViewPr>
      <p:cViewPr varScale="1">
        <p:scale>
          <a:sx n="79" d="100"/>
          <a:sy n="79" d="100"/>
        </p:scale>
        <p:origin x="492"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defRPr>
            </a:lvl1pPr>
          </a:lstStyle>
          <a:p>
            <a:pPr>
              <a:defRPr/>
            </a:pPr>
            <a:fld id="{3FF189E4-4E9E-4F47-AA90-CF3099FE3696}" type="datetimeFigureOut">
              <a:rPr lang="en-US"/>
              <a:pPr>
                <a:defRPr/>
              </a:pPr>
              <a:t>5/17/2017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C768125-3F6E-4972-BC27-9D1D2D69891D}" type="slidenum">
              <a:rPr lang="en-US" altLang="en-US"/>
              <a:pPr>
                <a:defRPr/>
              </a:pPr>
              <a:t>‹#›</a:t>
            </a:fld>
            <a:endParaRPr lang="en-US" altLang="en-US"/>
          </a:p>
        </p:txBody>
      </p:sp>
    </p:spTree>
    <p:extLst>
      <p:ext uri="{BB962C8B-B14F-4D97-AF65-F5344CB8AC3E}">
        <p14:creationId xmlns:p14="http://schemas.microsoft.com/office/powerpoint/2010/main" val="2201818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F270EAA-5984-4911-9CD5-093F215C22E2}" type="slidenum">
              <a:rPr lang="en-US" altLang="en-US"/>
              <a:pPr>
                <a:defRPr/>
              </a:pPr>
              <a:t>‹#›</a:t>
            </a:fld>
            <a:endParaRPr lang="en-US" altLang="en-US"/>
          </a:p>
        </p:txBody>
      </p:sp>
    </p:spTree>
    <p:extLst>
      <p:ext uri="{BB962C8B-B14F-4D97-AF65-F5344CB8AC3E}">
        <p14:creationId xmlns:p14="http://schemas.microsoft.com/office/powerpoint/2010/main" val="650515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7891224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232940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757020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203200"/>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034725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733157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291008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68075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773208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2620303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736460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92873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p:nvSpPr>
        <p:spPr bwMode="auto">
          <a:xfrm>
            <a:off x="7391400" y="60198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endParaRPr lang="en-US" altLang="en-US"/>
          </a:p>
        </p:txBody>
      </p:sp>
      <p:sp>
        <p:nvSpPr>
          <p:cNvPr id="1027"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D23BB85B-9FBB-436E-A026-C35E54A8CB70}" type="slidenum">
              <a:rPr lang="en-US" altLang="en-US" smtClean="0"/>
              <a:pPr eaLnBrk="1" hangingPunct="1">
                <a:spcBef>
                  <a:spcPct val="50000"/>
                </a:spcBef>
                <a:defRPr/>
              </a:pPr>
              <a:t>‹#›</a:t>
            </a:fld>
            <a:endParaRPr lang="en-US" altLang="en-US" smtClean="0"/>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endParaRPr lang="en-US"/>
          </a:p>
        </p:txBody>
      </p:sp>
      <p:sp>
        <p:nvSpPr>
          <p:cNvPr id="1032"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 name="Rectangle 9"/>
          <p:cNvSpPr/>
          <p:nvPr userDrawn="1"/>
        </p:nvSpPr>
        <p:spPr>
          <a:xfrm>
            <a:off x="304800" y="384175"/>
            <a:ext cx="8763000" cy="831850"/>
          </a:xfrm>
          <a:prstGeom prst="rect">
            <a:avLst/>
          </a:prstGeom>
          <a:solidFill>
            <a:srgbClr val="16669E"/>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Diamond 12"/>
          <p:cNvSpPr/>
          <p:nvPr userDrawn="1"/>
        </p:nvSpPr>
        <p:spPr>
          <a:xfrm>
            <a:off x="12700" y="38100"/>
            <a:ext cx="609600" cy="609600"/>
          </a:xfrm>
          <a:prstGeom prst="diamond">
            <a:avLst/>
          </a:prstGeom>
          <a:solidFill>
            <a:srgbClr val="CBDB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Diamond 13"/>
          <p:cNvSpPr/>
          <p:nvPr userDrawn="1"/>
        </p:nvSpPr>
        <p:spPr>
          <a:xfrm>
            <a:off x="127000" y="152400"/>
            <a:ext cx="381000" cy="381000"/>
          </a:xfrm>
          <a:prstGeom prst="diamond">
            <a:avLst/>
          </a:prstGeom>
          <a:solidFill>
            <a:srgbClr val="166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ctrTitle"/>
          </p:nvPr>
        </p:nvSpPr>
        <p:spPr/>
        <p:txBody>
          <a:bodyPr/>
          <a:lstStyle/>
          <a:p>
            <a:pPr algn="ctr"/>
            <a:r>
              <a:rPr lang="en-US" altLang="en-US" smtClean="0"/>
              <a:t>Speaking Mathematically</a:t>
            </a:r>
          </a:p>
        </p:txBody>
      </p:sp>
      <p:sp>
        <p:nvSpPr>
          <p:cNvPr id="4099" name="Subtitle 4"/>
          <p:cNvSpPr>
            <a:spLocks noGrp="1"/>
          </p:cNvSpPr>
          <p:nvPr>
            <p:ph type="subTitle" idx="1"/>
          </p:nvPr>
        </p:nvSpPr>
        <p:spPr/>
        <p:txBody>
          <a:bodyPr/>
          <a:lstStyle/>
          <a:p>
            <a:r>
              <a:rPr lang="en-US" altLang="en-US" smtClean="0"/>
              <a:t>Section 1.1: Variables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p:txBody>
          <a:bodyPr/>
          <a:lstStyle/>
          <a:p>
            <a:pPr marL="0" indent="0">
              <a:buFontTx/>
              <a:buNone/>
            </a:pPr>
            <a:r>
              <a:rPr lang="en-US" altLang="en-US" b="1" smtClean="0"/>
              <a:t>Universal Existential Statements</a:t>
            </a:r>
          </a:p>
          <a:p>
            <a:pPr marL="0" indent="0">
              <a:buFontTx/>
              <a:buNone/>
            </a:pPr>
            <a:endParaRPr lang="en-US" altLang="en-US" b="1" smtClean="0"/>
          </a:p>
          <a:p>
            <a:pPr marL="0" indent="0">
              <a:buFontTx/>
              <a:buNone/>
            </a:pPr>
            <a:r>
              <a:rPr lang="en-US" altLang="en-US" smtClean="0"/>
              <a:t>A </a:t>
            </a:r>
            <a:r>
              <a:rPr lang="en-US" altLang="en-US" b="1" i="1" smtClean="0"/>
              <a:t>universal existential statement </a:t>
            </a:r>
            <a:r>
              <a:rPr lang="en-US" altLang="en-US" smtClean="0"/>
              <a:t>is a statement that is universal because its first part says that a certain property is true for all objects of a given type, and it is existential because its second part asserts the existence of something. For example:</a:t>
            </a:r>
          </a:p>
          <a:p>
            <a:pPr marL="0" indent="0">
              <a:buFontTx/>
              <a:buNone/>
            </a:pPr>
            <a:endParaRPr lang="en-US" altLang="en-US" smtClean="0"/>
          </a:p>
          <a:p>
            <a:pPr marL="0" indent="0" algn="ctr">
              <a:buFontTx/>
              <a:buNone/>
            </a:pPr>
            <a:r>
              <a:rPr lang="en-US" altLang="en-US" smtClean="0"/>
              <a:t>Every real number has an additive inverse.</a:t>
            </a:r>
          </a:p>
          <a:p>
            <a:pPr marL="0" indent="0">
              <a:buFontTx/>
              <a:buNone/>
            </a:pPr>
            <a:endParaRPr lang="en-US" altLang="en-US" smtClean="0"/>
          </a:p>
          <a:p>
            <a:pPr marL="0" indent="0">
              <a:buFontTx/>
              <a:buNone/>
            </a:pPr>
            <a:r>
              <a:rPr lang="en-US" altLang="en-US" smtClean="0"/>
              <a:t>In this statement the property “has an additive inverse” applies universally to all real numbers.</a:t>
            </a:r>
          </a:p>
        </p:txBody>
      </p:sp>
      <p:sp>
        <p:nvSpPr>
          <p:cNvPr id="16387"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p:txBody>
          <a:bodyPr/>
          <a:lstStyle/>
          <a:p>
            <a:pPr marL="0" indent="0">
              <a:spcBef>
                <a:spcPct val="0"/>
              </a:spcBef>
              <a:buFontTx/>
              <a:buNone/>
            </a:pPr>
            <a:r>
              <a:rPr lang="en-US" altLang="en-US" smtClean="0"/>
              <a:t>“Has an additive inverse” asserts the existence of something—an additive inverse—for each real number. </a:t>
            </a:r>
          </a:p>
          <a:p>
            <a:pPr marL="0" indent="0">
              <a:spcBef>
                <a:spcPct val="0"/>
              </a:spcBef>
              <a:buFontTx/>
              <a:buNone/>
            </a:pPr>
            <a:endParaRPr lang="en-US" altLang="en-US" smtClean="0"/>
          </a:p>
          <a:p>
            <a:pPr marL="0" indent="0">
              <a:spcBef>
                <a:spcPct val="0"/>
              </a:spcBef>
              <a:buFontTx/>
              <a:buNone/>
            </a:pPr>
            <a:r>
              <a:rPr lang="en-US" altLang="en-US" smtClean="0"/>
              <a:t>However, the nature of the additive inverse depends on the real number; different real numbers have different additive inverses.</a:t>
            </a:r>
          </a:p>
        </p:txBody>
      </p:sp>
      <p:sp>
        <p:nvSpPr>
          <p:cNvPr id="17411"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17500" y="203200"/>
            <a:ext cx="8229600" cy="1143000"/>
          </a:xfrm>
        </p:spPr>
        <p:txBody>
          <a:bodyPr/>
          <a:lstStyle/>
          <a:p>
            <a:pPr eaLnBrk="1" hangingPunct="1"/>
            <a:r>
              <a:rPr lang="en-US" altLang="en-US" sz="2400" smtClean="0">
                <a:solidFill>
                  <a:schemeClr val="bg1"/>
                </a:solidFill>
              </a:rPr>
              <a:t>Example 3 – </a:t>
            </a:r>
            <a:r>
              <a:rPr lang="en-US" altLang="en-US" sz="2400" i="1" smtClean="0">
                <a:solidFill>
                  <a:schemeClr val="bg1"/>
                </a:solidFill>
              </a:rPr>
              <a:t>Rewriting an Universal Existential Statement</a:t>
            </a:r>
          </a:p>
        </p:txBody>
      </p:sp>
      <p:sp>
        <p:nvSpPr>
          <p:cNvPr id="125955" name="Rectangle 3"/>
          <p:cNvSpPr>
            <a:spLocks noGrp="1" noChangeArrowheads="1"/>
          </p:cNvSpPr>
          <p:nvPr>
            <p:ph type="body" idx="4294967295"/>
          </p:nvPr>
        </p:nvSpPr>
        <p:spPr/>
        <p:txBody>
          <a:bodyPr/>
          <a:lstStyle/>
          <a:p>
            <a:pPr marL="0" indent="0" eaLnBrk="1" hangingPunct="1">
              <a:buFontTx/>
              <a:buNone/>
              <a:tabLst>
                <a:tab pos="457200" algn="l"/>
                <a:tab pos="1371600" algn="l"/>
                <a:tab pos="1547813" algn="l"/>
              </a:tabLst>
            </a:pPr>
            <a:r>
              <a:rPr lang="en-US" altLang="en-US" smtClean="0"/>
              <a:t>Fill in the blanks to rewrite the following statement: </a:t>
            </a:r>
            <a:br>
              <a:rPr lang="en-US" altLang="en-US" smtClean="0"/>
            </a:br>
            <a:r>
              <a:rPr lang="en-US" altLang="en-US" smtClean="0"/>
              <a:t>Every pot has a lid.</a:t>
            </a:r>
            <a:endParaRPr lang="en-US" altLang="en-US" sz="1400" smtClean="0"/>
          </a:p>
          <a:p>
            <a:pPr marL="0" indent="0">
              <a:buFontTx/>
              <a:buNone/>
              <a:tabLst>
                <a:tab pos="457200" algn="l"/>
                <a:tab pos="1371600" algn="l"/>
                <a:tab pos="1547813" algn="l"/>
              </a:tabLst>
            </a:pPr>
            <a:r>
              <a:rPr lang="en-US" altLang="en-US" b="1" smtClean="0"/>
              <a:t>a.</a:t>
            </a:r>
            <a:r>
              <a:rPr lang="en-US" altLang="en-US" smtClean="0"/>
              <a:t> All pots _____.</a:t>
            </a:r>
            <a:br>
              <a:rPr lang="en-US" altLang="en-US" smtClean="0"/>
            </a:br>
            <a:endParaRPr lang="en-US" altLang="en-US" sz="1000" smtClean="0"/>
          </a:p>
          <a:p>
            <a:pPr marL="0" indent="0">
              <a:buFontTx/>
              <a:buNone/>
              <a:tabLst>
                <a:tab pos="457200" algn="l"/>
                <a:tab pos="1371600" algn="l"/>
                <a:tab pos="1547813" algn="l"/>
              </a:tabLst>
            </a:pPr>
            <a:r>
              <a:rPr lang="en-US" altLang="en-US" b="1" smtClean="0"/>
              <a:t>b.</a:t>
            </a:r>
            <a:r>
              <a:rPr lang="en-US" altLang="en-US" smtClean="0"/>
              <a:t> For all pots </a:t>
            </a:r>
            <a:r>
              <a:rPr lang="en-US" altLang="en-US" i="1" smtClean="0"/>
              <a:t>P</a:t>
            </a:r>
            <a:r>
              <a:rPr lang="en-US" altLang="en-US" smtClean="0"/>
              <a:t>, there is ____.</a:t>
            </a:r>
          </a:p>
          <a:p>
            <a:pPr marL="0" indent="0">
              <a:buFontTx/>
              <a:buNone/>
              <a:tabLst>
                <a:tab pos="457200" algn="l"/>
                <a:tab pos="1371600" algn="l"/>
                <a:tab pos="1547813" algn="l"/>
              </a:tabLst>
            </a:pPr>
            <a:endParaRPr lang="en-US" altLang="en-US" sz="1000" smtClean="0"/>
          </a:p>
          <a:p>
            <a:pPr marL="0" indent="0">
              <a:buFontTx/>
              <a:buNone/>
              <a:tabLst>
                <a:tab pos="457200" algn="l"/>
                <a:tab pos="1371600" algn="l"/>
                <a:tab pos="1547813" algn="l"/>
              </a:tabLst>
            </a:pPr>
            <a:r>
              <a:rPr lang="en-US" altLang="en-US" b="1" smtClean="0"/>
              <a:t>c.</a:t>
            </a:r>
            <a:r>
              <a:rPr lang="en-US" altLang="en-US" smtClean="0"/>
              <a:t> For all pots </a:t>
            </a:r>
            <a:r>
              <a:rPr lang="en-US" altLang="en-US" i="1" smtClean="0"/>
              <a:t>P</a:t>
            </a:r>
            <a:r>
              <a:rPr lang="en-US" altLang="en-US" smtClean="0"/>
              <a:t>, there is a lid </a:t>
            </a:r>
            <a:r>
              <a:rPr lang="en-US" altLang="en-US" i="1" smtClean="0"/>
              <a:t>L </a:t>
            </a:r>
            <a:r>
              <a:rPr lang="en-US" altLang="en-US" smtClean="0"/>
              <a:t>such that _____.</a:t>
            </a:r>
          </a:p>
          <a:p>
            <a:pPr marL="0" indent="0">
              <a:buFontTx/>
              <a:buNone/>
              <a:tabLst>
                <a:tab pos="457200" algn="l"/>
                <a:tab pos="1371600" algn="l"/>
                <a:tab pos="1547813" algn="l"/>
              </a:tabLst>
            </a:pPr>
            <a:endParaRPr lang="en-US" altLang="en-US" sz="1200" smtClean="0">
              <a:solidFill>
                <a:srgbClr val="00ADEE"/>
              </a:solidFill>
            </a:endParaRPr>
          </a:p>
          <a:p>
            <a:pPr marL="0" indent="0">
              <a:buFontTx/>
              <a:buNone/>
              <a:tabLst>
                <a:tab pos="457200" algn="l"/>
                <a:tab pos="1371600" algn="l"/>
                <a:tab pos="1547813" algn="l"/>
              </a:tabLst>
            </a:pPr>
            <a:r>
              <a:rPr lang="en-US" altLang="en-US" smtClean="0">
                <a:solidFill>
                  <a:srgbClr val="00ADEE"/>
                </a:solidFill>
              </a:rPr>
              <a:t>Solution:</a:t>
            </a:r>
          </a:p>
          <a:p>
            <a:pPr marL="0" indent="0">
              <a:buFontTx/>
              <a:buNone/>
              <a:tabLst>
                <a:tab pos="457200" algn="l"/>
                <a:tab pos="1371600" algn="l"/>
                <a:tab pos="1547813" algn="l"/>
              </a:tabLst>
            </a:pPr>
            <a:r>
              <a:rPr lang="en-US" altLang="en-US" b="1" smtClean="0"/>
              <a:t>a.</a:t>
            </a:r>
            <a:r>
              <a:rPr lang="en-US" altLang="en-US" smtClean="0"/>
              <a:t> have lids</a:t>
            </a:r>
          </a:p>
          <a:p>
            <a:pPr marL="0" indent="0">
              <a:buFontTx/>
              <a:buNone/>
              <a:tabLst>
                <a:tab pos="457200" algn="l"/>
                <a:tab pos="1371600" algn="l"/>
                <a:tab pos="1547813" algn="l"/>
              </a:tabLst>
            </a:pPr>
            <a:endParaRPr lang="en-US" altLang="en-US" sz="1200" smtClean="0"/>
          </a:p>
          <a:p>
            <a:pPr marL="0" indent="0">
              <a:buFontTx/>
              <a:buNone/>
              <a:tabLst>
                <a:tab pos="457200" algn="l"/>
                <a:tab pos="1371600" algn="l"/>
                <a:tab pos="1547813" algn="l"/>
              </a:tabLst>
            </a:pPr>
            <a:r>
              <a:rPr lang="en-US" altLang="en-US" b="1" smtClean="0"/>
              <a:t>b.</a:t>
            </a:r>
            <a:r>
              <a:rPr lang="en-US" altLang="en-US" smtClean="0"/>
              <a:t> a lid for </a:t>
            </a:r>
            <a:r>
              <a:rPr lang="en-US" altLang="en-US" i="1" smtClean="0"/>
              <a:t>P</a:t>
            </a:r>
          </a:p>
          <a:p>
            <a:pPr marL="0" indent="0">
              <a:buFontTx/>
              <a:buNone/>
              <a:tabLst>
                <a:tab pos="457200" algn="l"/>
                <a:tab pos="1371600" algn="l"/>
                <a:tab pos="1547813" algn="l"/>
              </a:tabLst>
            </a:pPr>
            <a:endParaRPr lang="en-US" altLang="en-US" sz="1200" smtClean="0"/>
          </a:p>
          <a:p>
            <a:pPr marL="0" indent="0">
              <a:buFontTx/>
              <a:buNone/>
              <a:tabLst>
                <a:tab pos="457200" algn="l"/>
                <a:tab pos="1371600" algn="l"/>
                <a:tab pos="1547813" algn="l"/>
              </a:tabLst>
            </a:pPr>
            <a:r>
              <a:rPr lang="en-US" altLang="en-US" b="1" smtClean="0"/>
              <a:t>c.</a:t>
            </a:r>
            <a:r>
              <a:rPr lang="en-US" altLang="en-US" smtClean="0"/>
              <a:t> </a:t>
            </a:r>
            <a:r>
              <a:rPr lang="en-US" altLang="en-US" i="1" smtClean="0"/>
              <a:t>L </a:t>
            </a:r>
            <a:r>
              <a:rPr lang="en-US" altLang="en-US" smtClean="0"/>
              <a:t>is a lid for </a:t>
            </a:r>
            <a:r>
              <a:rPr lang="en-US" altLang="en-US" i="1" smtClean="0"/>
              <a:t>P</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6" end="6"/>
                                            </p:txEl>
                                          </p:spTgt>
                                        </p:tgtEl>
                                        <p:attrNameLst>
                                          <p:attrName>style.visibility</p:attrName>
                                        </p:attrNameLst>
                                      </p:cBhvr>
                                      <p:to>
                                        <p:strVal val="visible"/>
                                      </p:to>
                                    </p:set>
                                    <p:animEffect transition="in" filter="fade">
                                      <p:cBhvr>
                                        <p:cTn id="7" dur="1000"/>
                                        <p:tgtEl>
                                          <p:spTgt spid="125955">
                                            <p:txEl>
                                              <p:pRg st="6" end="6"/>
                                            </p:txEl>
                                          </p:spTgt>
                                        </p:tgtEl>
                                      </p:cBhvr>
                                    </p:animEffect>
                                    <p:anim calcmode="lin" valueType="num">
                                      <p:cBhvr>
                                        <p:cTn id="8"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7" end="7"/>
                                            </p:txEl>
                                          </p:spTgt>
                                        </p:tgtEl>
                                        <p:attrNameLst>
                                          <p:attrName>style.visibility</p:attrName>
                                        </p:attrNameLst>
                                      </p:cBhvr>
                                      <p:to>
                                        <p:strVal val="visible"/>
                                      </p:to>
                                    </p:set>
                                    <p:animEffect transition="in" filter="fade">
                                      <p:cBhvr>
                                        <p:cTn id="13" dur="1000"/>
                                        <p:tgtEl>
                                          <p:spTgt spid="125955">
                                            <p:txEl>
                                              <p:pRg st="7" end="7"/>
                                            </p:txEl>
                                          </p:spTgt>
                                        </p:tgtEl>
                                      </p:cBhvr>
                                    </p:animEffect>
                                    <p:anim calcmode="lin" valueType="num">
                                      <p:cBhvr>
                                        <p:cTn id="14"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7" end="7"/>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5955">
                                            <p:txEl>
                                              <p:pRg st="9" end="9"/>
                                            </p:txEl>
                                          </p:spTgt>
                                        </p:tgtEl>
                                        <p:attrNameLst>
                                          <p:attrName>style.visibility</p:attrName>
                                        </p:attrNameLst>
                                      </p:cBhvr>
                                      <p:to>
                                        <p:strVal val="visible"/>
                                      </p:to>
                                    </p:set>
                                    <p:animEffect transition="in" filter="fade">
                                      <p:cBhvr>
                                        <p:cTn id="21" dur="1000"/>
                                        <p:tgtEl>
                                          <p:spTgt spid="125955">
                                            <p:txEl>
                                              <p:pRg st="9" end="9"/>
                                            </p:txEl>
                                          </p:spTgt>
                                        </p:tgtEl>
                                      </p:cBhvr>
                                    </p:animEffect>
                                    <p:anim calcmode="lin" valueType="num">
                                      <p:cBhvr>
                                        <p:cTn id="22" dur="1000" fill="hold"/>
                                        <p:tgtEl>
                                          <p:spTgt spid="125955">
                                            <p:txEl>
                                              <p:pRg st="9" end="9"/>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25955">
                                            <p:txEl>
                                              <p:pRg st="9" end="9"/>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5955">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125955">
                                            <p:txEl>
                                              <p:pRg st="11" end="11"/>
                                            </p:txEl>
                                          </p:spTgt>
                                        </p:tgtEl>
                                        <p:attrNameLst>
                                          <p:attrName>style.visibility</p:attrName>
                                        </p:attrNameLst>
                                      </p:cBhvr>
                                      <p:to>
                                        <p:strVal val="visible"/>
                                      </p:to>
                                    </p:set>
                                    <p:animEffect transition="in" filter="fade">
                                      <p:cBhvr>
                                        <p:cTn id="29" dur="1000"/>
                                        <p:tgtEl>
                                          <p:spTgt spid="125955">
                                            <p:txEl>
                                              <p:pRg st="11" end="11"/>
                                            </p:txEl>
                                          </p:spTgt>
                                        </p:tgtEl>
                                      </p:cBhvr>
                                    </p:animEffect>
                                    <p:anim calcmode="lin" valueType="num">
                                      <p:cBhvr>
                                        <p:cTn id="30" dur="1000" fill="hold"/>
                                        <p:tgtEl>
                                          <p:spTgt spid="125955">
                                            <p:txEl>
                                              <p:pRg st="11" end="1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25955">
                                            <p:txEl>
                                              <p:pRg st="11" end="1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25955">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p:txBody>
          <a:bodyPr/>
          <a:lstStyle/>
          <a:p>
            <a:pPr marL="0" indent="0">
              <a:buFontTx/>
              <a:buNone/>
            </a:pPr>
            <a:r>
              <a:rPr lang="en-US" altLang="en-US" b="1" smtClean="0"/>
              <a:t>Existential Universal Statements</a:t>
            </a:r>
          </a:p>
          <a:p>
            <a:pPr marL="0" indent="0">
              <a:buFontTx/>
              <a:buNone/>
            </a:pPr>
            <a:endParaRPr lang="en-US" altLang="en-US" b="1" smtClean="0"/>
          </a:p>
          <a:p>
            <a:pPr marL="0" indent="0">
              <a:buFontTx/>
              <a:buNone/>
            </a:pPr>
            <a:r>
              <a:rPr lang="en-US" altLang="en-US" smtClean="0"/>
              <a:t>An </a:t>
            </a:r>
            <a:r>
              <a:rPr lang="en-US" altLang="en-US" b="1" i="1" smtClean="0"/>
              <a:t>existential universal statement </a:t>
            </a:r>
            <a:r>
              <a:rPr lang="en-US" altLang="en-US" smtClean="0"/>
              <a:t>is a statement that is existential because its first part asserts that a certain object exists and is universal because its second part says that the object satisfies a certain property for all things of a certain kind. </a:t>
            </a:r>
          </a:p>
        </p:txBody>
      </p:sp>
      <p:sp>
        <p:nvSpPr>
          <p:cNvPr id="19459"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p:txBody>
          <a:bodyPr/>
          <a:lstStyle/>
          <a:p>
            <a:pPr marL="0" indent="0">
              <a:buFontTx/>
              <a:buNone/>
            </a:pPr>
            <a:r>
              <a:rPr lang="en-US" altLang="en-US" smtClean="0"/>
              <a:t>For example: </a:t>
            </a:r>
          </a:p>
          <a:p>
            <a:pPr marL="0" indent="0">
              <a:buFontTx/>
              <a:buNone/>
            </a:pPr>
            <a:endParaRPr lang="en-US" altLang="en-US" smtClean="0"/>
          </a:p>
          <a:p>
            <a:pPr marL="0" indent="0">
              <a:buFontTx/>
              <a:buNone/>
            </a:pPr>
            <a:r>
              <a:rPr lang="en-US" altLang="en-US" smtClean="0"/>
              <a:t>There is a positive integer that is less than or equal to every positive integer.</a:t>
            </a:r>
          </a:p>
          <a:p>
            <a:pPr marL="0" indent="0">
              <a:buFontTx/>
              <a:buNone/>
            </a:pPr>
            <a:endParaRPr lang="en-US" altLang="en-US" smtClean="0"/>
          </a:p>
          <a:p>
            <a:pPr marL="0" indent="0">
              <a:buFontTx/>
              <a:buNone/>
            </a:pPr>
            <a:r>
              <a:rPr lang="en-US" altLang="en-US" smtClean="0"/>
              <a:t>This statement is true because the number one is a positive integer, and it satisfies the property of being less than or equal to every positive integer.</a:t>
            </a:r>
          </a:p>
        </p:txBody>
      </p:sp>
      <p:sp>
        <p:nvSpPr>
          <p:cNvPr id="20483"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17500" y="203200"/>
            <a:ext cx="8229600" cy="1143000"/>
          </a:xfrm>
        </p:spPr>
        <p:txBody>
          <a:bodyPr/>
          <a:lstStyle/>
          <a:p>
            <a:pPr eaLnBrk="1" hangingPunct="1"/>
            <a:r>
              <a:rPr lang="en-US" altLang="en-US" sz="2400" smtClean="0">
                <a:solidFill>
                  <a:schemeClr val="bg1"/>
                </a:solidFill>
              </a:rPr>
              <a:t>Example 4 – </a:t>
            </a:r>
            <a:r>
              <a:rPr lang="en-US" altLang="en-US" sz="2400" i="1" smtClean="0">
                <a:solidFill>
                  <a:schemeClr val="bg1"/>
                </a:solidFill>
              </a:rPr>
              <a:t>Rewriting an Existential Universal Statement</a:t>
            </a:r>
          </a:p>
        </p:txBody>
      </p:sp>
      <p:sp>
        <p:nvSpPr>
          <p:cNvPr id="21507" name="Rectangle 3"/>
          <p:cNvSpPr>
            <a:spLocks noGrp="1" noChangeArrowheads="1"/>
          </p:cNvSpPr>
          <p:nvPr>
            <p:ph type="body" idx="4294967295"/>
          </p:nvPr>
        </p:nvSpPr>
        <p:spPr/>
        <p:txBody>
          <a:bodyPr/>
          <a:lstStyle/>
          <a:p>
            <a:pPr marL="0" indent="0">
              <a:buFontTx/>
              <a:buNone/>
              <a:tabLst>
                <a:tab pos="457200" algn="l"/>
                <a:tab pos="1371600" algn="l"/>
                <a:tab pos="1547813" algn="l"/>
              </a:tabLst>
            </a:pPr>
            <a:r>
              <a:rPr lang="en-US" altLang="en-US" dirty="0" smtClean="0"/>
              <a:t>Fill in the blanks to rewrite the following statement in three different ways:</a:t>
            </a:r>
          </a:p>
          <a:p>
            <a:pPr marL="0" indent="0">
              <a:buFontTx/>
              <a:buNone/>
              <a:tabLst>
                <a:tab pos="457200" algn="l"/>
                <a:tab pos="1371600" algn="l"/>
                <a:tab pos="1547813" algn="l"/>
              </a:tabLst>
            </a:pPr>
            <a:endParaRPr lang="en-US" altLang="en-US" sz="1000" dirty="0" smtClean="0"/>
          </a:p>
          <a:p>
            <a:pPr marL="0" indent="0">
              <a:buFontTx/>
              <a:buNone/>
              <a:tabLst>
                <a:tab pos="457200" algn="l"/>
                <a:tab pos="1371600" algn="l"/>
                <a:tab pos="1547813" algn="l"/>
              </a:tabLst>
            </a:pPr>
            <a:r>
              <a:rPr lang="en-US" altLang="en-US" dirty="0" smtClean="0"/>
              <a:t>There is a person in my class who is at least as old as every person in my class.</a:t>
            </a:r>
          </a:p>
          <a:p>
            <a:pPr marL="0" indent="0">
              <a:buFontTx/>
              <a:buNone/>
              <a:tabLst>
                <a:tab pos="457200" algn="l"/>
                <a:tab pos="1371600" algn="l"/>
                <a:tab pos="1547813" algn="l"/>
              </a:tabLst>
            </a:pPr>
            <a:endParaRPr lang="en-US" altLang="en-US" dirty="0" smtClean="0"/>
          </a:p>
          <a:p>
            <a:pPr marL="0" indent="0">
              <a:buFontTx/>
              <a:buNone/>
              <a:tabLst>
                <a:tab pos="457200" algn="l"/>
                <a:tab pos="1371600" algn="l"/>
                <a:tab pos="1547813" algn="l"/>
              </a:tabLst>
            </a:pPr>
            <a:r>
              <a:rPr lang="en-US" altLang="en-US" b="1" dirty="0" smtClean="0"/>
              <a:t>a.</a:t>
            </a:r>
            <a:r>
              <a:rPr lang="en-US" altLang="en-US" dirty="0" smtClean="0"/>
              <a:t> Some _____ is at least as old as _____.</a:t>
            </a:r>
          </a:p>
          <a:p>
            <a:pPr marL="0" indent="0">
              <a:buFontTx/>
              <a:buNone/>
              <a:tabLst>
                <a:tab pos="457200" algn="l"/>
                <a:tab pos="1371600" algn="l"/>
                <a:tab pos="1547813" algn="l"/>
              </a:tabLst>
            </a:pPr>
            <a:endParaRPr lang="en-US" altLang="en-US" dirty="0" smtClean="0"/>
          </a:p>
          <a:p>
            <a:pPr marL="0" indent="0">
              <a:buFontTx/>
              <a:buNone/>
              <a:tabLst>
                <a:tab pos="457200" algn="l"/>
                <a:tab pos="1371600" algn="l"/>
                <a:tab pos="1547813" algn="l"/>
              </a:tabLst>
            </a:pPr>
            <a:r>
              <a:rPr lang="en-US" altLang="en-US" b="1" dirty="0" smtClean="0"/>
              <a:t>b.</a:t>
            </a:r>
            <a:r>
              <a:rPr lang="en-US" altLang="en-US" dirty="0" smtClean="0"/>
              <a:t> There is a person </a:t>
            </a:r>
            <a:r>
              <a:rPr lang="en-US" altLang="en-US" i="1" dirty="0" smtClean="0"/>
              <a:t>p </a:t>
            </a:r>
            <a:r>
              <a:rPr lang="en-US" altLang="en-US" dirty="0" smtClean="0"/>
              <a:t>in my class such that </a:t>
            </a:r>
            <a:r>
              <a:rPr lang="en-US" altLang="en-US" i="1" dirty="0" smtClean="0"/>
              <a:t>p </a:t>
            </a:r>
            <a:r>
              <a:rPr lang="en-US" altLang="en-US" dirty="0" smtClean="0"/>
              <a:t>is _____.</a:t>
            </a:r>
          </a:p>
          <a:p>
            <a:pPr marL="0" indent="0">
              <a:buFontTx/>
              <a:buNone/>
              <a:tabLst>
                <a:tab pos="457200" algn="l"/>
                <a:tab pos="1371600" algn="l"/>
                <a:tab pos="1547813" algn="l"/>
              </a:tabLst>
            </a:pPr>
            <a:endParaRPr lang="en-US" altLang="en-US" dirty="0" smtClean="0"/>
          </a:p>
          <a:p>
            <a:pPr marL="0" indent="0">
              <a:buFontTx/>
              <a:buNone/>
              <a:tabLst>
                <a:tab pos="457200" algn="l"/>
                <a:tab pos="1371600" algn="l"/>
                <a:tab pos="1547813" algn="l"/>
              </a:tabLst>
            </a:pPr>
            <a:r>
              <a:rPr lang="en-US" altLang="en-US" b="1" dirty="0" smtClean="0"/>
              <a:t>c.</a:t>
            </a:r>
            <a:r>
              <a:rPr lang="en-US" altLang="en-US" dirty="0" smtClean="0"/>
              <a:t> There is a person </a:t>
            </a:r>
            <a:r>
              <a:rPr lang="en-US" altLang="en-US" i="1" dirty="0" smtClean="0"/>
              <a:t>p </a:t>
            </a:r>
            <a:r>
              <a:rPr lang="en-US" altLang="en-US" dirty="0" smtClean="0"/>
              <a:t>in my class with the property that for</a:t>
            </a:r>
            <a:br>
              <a:rPr lang="en-US" altLang="en-US" dirty="0" smtClean="0"/>
            </a:br>
            <a:r>
              <a:rPr lang="en-US" altLang="en-US" dirty="0" smtClean="0"/>
              <a:t>    every person </a:t>
            </a:r>
            <a:r>
              <a:rPr lang="en-US" altLang="en-US" i="1" dirty="0" smtClean="0"/>
              <a:t>q </a:t>
            </a:r>
            <a:r>
              <a:rPr lang="en-US" altLang="en-US" dirty="0" smtClean="0"/>
              <a:t>in my class, </a:t>
            </a:r>
            <a:r>
              <a:rPr lang="en-US" altLang="en-US" i="1" dirty="0" smtClean="0"/>
              <a:t>p </a:t>
            </a:r>
            <a:r>
              <a:rPr lang="en-US" altLang="en-US" dirty="0" smtClean="0"/>
              <a:t>is _____.</a:t>
            </a:r>
          </a:p>
        </p:txBody>
      </p:sp>
      <p:sp>
        <p:nvSpPr>
          <p:cNvPr id="4" name="Rectangle 3"/>
          <p:cNvSpPr txBox="1">
            <a:spLocks noChangeArrowheads="1"/>
          </p:cNvSpPr>
          <p:nvPr/>
        </p:nvSpPr>
        <p:spPr bwMode="auto">
          <a:xfrm>
            <a:off x="2514600" y="4114006"/>
            <a:ext cx="6629400" cy="2743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a:lstStyle>
          <a:p>
            <a:pPr marL="0" indent="0">
              <a:buFontTx/>
              <a:buNone/>
              <a:tabLst>
                <a:tab pos="457200" algn="l"/>
                <a:tab pos="1371600" algn="l"/>
                <a:tab pos="1547813" algn="l"/>
              </a:tabLst>
            </a:pPr>
            <a:r>
              <a:rPr lang="en-US" altLang="en-US" b="1" kern="0" dirty="0" smtClean="0"/>
              <a:t>a.</a:t>
            </a:r>
            <a:r>
              <a:rPr lang="en-US" altLang="en-US" kern="0" dirty="0" smtClean="0"/>
              <a:t> person in my class; every person in my class</a:t>
            </a:r>
          </a:p>
          <a:p>
            <a:pPr marL="0" indent="0">
              <a:buFontTx/>
              <a:buNone/>
              <a:tabLst>
                <a:tab pos="457200" algn="l"/>
                <a:tab pos="1371600" algn="l"/>
                <a:tab pos="1547813" algn="l"/>
              </a:tabLst>
            </a:pPr>
            <a:endParaRPr lang="en-US" altLang="en-US" kern="0" dirty="0" smtClean="0"/>
          </a:p>
          <a:p>
            <a:pPr marL="0" indent="0">
              <a:buFontTx/>
              <a:buNone/>
              <a:tabLst>
                <a:tab pos="457200" algn="l"/>
                <a:tab pos="1371600" algn="l"/>
                <a:tab pos="1547813" algn="l"/>
              </a:tabLst>
            </a:pPr>
            <a:r>
              <a:rPr lang="en-US" altLang="en-US" b="1" kern="0" dirty="0" smtClean="0"/>
              <a:t>b.</a:t>
            </a:r>
            <a:r>
              <a:rPr lang="en-US" altLang="en-US" kern="0" dirty="0" smtClean="0"/>
              <a:t> at least as old as every person in my class</a:t>
            </a:r>
          </a:p>
          <a:p>
            <a:pPr marL="0" indent="0">
              <a:buFontTx/>
              <a:buNone/>
              <a:tabLst>
                <a:tab pos="457200" algn="l"/>
                <a:tab pos="1371600" algn="l"/>
                <a:tab pos="1547813" algn="l"/>
              </a:tabLst>
            </a:pPr>
            <a:endParaRPr lang="en-US" altLang="en-US" b="1" kern="0" dirty="0" smtClean="0"/>
          </a:p>
          <a:p>
            <a:pPr marL="0" indent="0">
              <a:buFontTx/>
              <a:buNone/>
              <a:tabLst>
                <a:tab pos="457200" algn="l"/>
                <a:tab pos="1371600" algn="l"/>
                <a:tab pos="1547813" algn="l"/>
              </a:tabLst>
            </a:pPr>
            <a:endParaRPr lang="en-US" altLang="en-US" b="1" kern="0" dirty="0" smtClean="0"/>
          </a:p>
          <a:p>
            <a:pPr marL="0" indent="0">
              <a:buFontTx/>
              <a:buNone/>
              <a:tabLst>
                <a:tab pos="457200" algn="l"/>
                <a:tab pos="1371600" algn="l"/>
                <a:tab pos="1547813" algn="l"/>
              </a:tabLst>
            </a:pPr>
            <a:r>
              <a:rPr lang="en-US" altLang="en-US" b="1" kern="0" dirty="0" smtClean="0"/>
              <a:t>c.</a:t>
            </a:r>
            <a:r>
              <a:rPr lang="en-US" altLang="en-US" kern="0" dirty="0" smtClean="0"/>
              <a:t> at least as old as </a:t>
            </a:r>
            <a:r>
              <a:rPr lang="en-US" altLang="en-US" i="1" kern="0" dirty="0" smtClean="0"/>
              <a:t>q</a:t>
            </a:r>
            <a:endParaRPr lang="en-US" altLang="en-US" i="1" kern="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1000"/>
                                        <p:tgtEl>
                                          <p:spTgt spid="4">
                                            <p:txEl>
                                              <p:pRg st="5" end="5"/>
                                            </p:txEl>
                                          </p:spTgt>
                                        </p:tgtEl>
                                      </p:cBhvr>
                                    </p:animEffect>
                                    <p:anim calcmode="lin" valueType="num">
                                      <p:cBhvr>
                                        <p:cTn id="2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p:txBody>
          <a:bodyPr/>
          <a:lstStyle/>
          <a:p>
            <a:pPr marL="0" indent="0">
              <a:spcBef>
                <a:spcPct val="0"/>
              </a:spcBef>
              <a:buFontTx/>
              <a:buNone/>
            </a:pPr>
            <a:r>
              <a:rPr lang="en-US" altLang="en-US" smtClean="0"/>
              <a:t>Some of the most important mathematical concepts, such as the definition of limit of a sequence, can only be defined using phrases that are universal, existential, and conditional, and they require the use of all three phrases “for all,” “there is,” and “if-then.”</a:t>
            </a:r>
            <a:endParaRPr lang="en-US" altLang="en-US" i="1" smtClean="0"/>
          </a:p>
        </p:txBody>
      </p:sp>
      <p:sp>
        <p:nvSpPr>
          <p:cNvPr id="23555"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457200" y="1462088"/>
            <a:ext cx="8534400" cy="5256212"/>
          </a:xfrm>
        </p:spPr>
        <p:txBody>
          <a:bodyPr/>
          <a:lstStyle/>
          <a:p>
            <a:pPr marL="0" indent="0">
              <a:spcBef>
                <a:spcPct val="0"/>
              </a:spcBef>
              <a:buFontTx/>
              <a:buNone/>
            </a:pPr>
            <a:r>
              <a:rPr lang="en-US" altLang="en-US" smtClean="0"/>
              <a:t>For example, if </a:t>
            </a:r>
            <a:r>
              <a:rPr lang="en-US" altLang="en-US" i="1" smtClean="0"/>
              <a:t>a</a:t>
            </a:r>
            <a:r>
              <a:rPr lang="en-US" altLang="en-US" baseline="-25000" smtClean="0"/>
              <a:t>1</a:t>
            </a:r>
            <a:r>
              <a:rPr lang="en-US" altLang="en-US" smtClean="0"/>
              <a:t>,</a:t>
            </a:r>
            <a:r>
              <a:rPr lang="en-US" altLang="en-US" i="1" smtClean="0"/>
              <a:t> a</a:t>
            </a:r>
            <a:r>
              <a:rPr lang="en-US" altLang="en-US" baseline="-25000" smtClean="0"/>
              <a:t>2</a:t>
            </a:r>
            <a:r>
              <a:rPr lang="en-US" altLang="en-US" smtClean="0"/>
              <a:t>,</a:t>
            </a:r>
            <a:r>
              <a:rPr lang="en-US" altLang="en-US" i="1" smtClean="0"/>
              <a:t> a</a:t>
            </a:r>
            <a:r>
              <a:rPr lang="en-US" altLang="en-US" baseline="-25000" smtClean="0"/>
              <a:t>3</a:t>
            </a:r>
            <a:r>
              <a:rPr lang="en-US" altLang="en-US" smtClean="0"/>
              <a:t>,</a:t>
            </a:r>
            <a:r>
              <a:rPr lang="en-US" altLang="en-US" i="1" smtClean="0"/>
              <a:t> . . . </a:t>
            </a:r>
            <a:r>
              <a:rPr lang="en-US" altLang="en-US" smtClean="0"/>
              <a:t>is a sequence of real numbers, saying that</a:t>
            </a:r>
          </a:p>
          <a:p>
            <a:pPr marL="0" indent="0">
              <a:spcBef>
                <a:spcPct val="0"/>
              </a:spcBef>
              <a:buFontTx/>
              <a:buNone/>
            </a:pPr>
            <a:endParaRPr lang="en-US" altLang="en-US" smtClean="0"/>
          </a:p>
          <a:p>
            <a:pPr marL="0" indent="0" algn="ctr">
              <a:spcBef>
                <a:spcPct val="0"/>
              </a:spcBef>
              <a:buFontTx/>
              <a:buNone/>
            </a:pPr>
            <a:r>
              <a:rPr lang="en-US" altLang="en-US" smtClean="0"/>
              <a:t>the limit of </a:t>
            </a:r>
            <a:r>
              <a:rPr lang="en-US" altLang="en-US" i="1" smtClean="0"/>
              <a:t>a</a:t>
            </a:r>
            <a:r>
              <a:rPr lang="en-US" altLang="en-US" i="1" baseline="-25000" smtClean="0"/>
              <a:t>n</a:t>
            </a:r>
            <a:r>
              <a:rPr lang="en-US" altLang="en-US" i="1" smtClean="0"/>
              <a:t> </a:t>
            </a:r>
            <a:r>
              <a:rPr lang="en-US" altLang="en-US" smtClean="0"/>
              <a:t>as </a:t>
            </a:r>
            <a:r>
              <a:rPr lang="en-US" altLang="en-US" i="1" smtClean="0"/>
              <a:t>n </a:t>
            </a:r>
            <a:r>
              <a:rPr lang="en-US" altLang="en-US" smtClean="0"/>
              <a:t>approaches infinity is </a:t>
            </a:r>
            <a:r>
              <a:rPr lang="en-US" altLang="en-US" i="1" smtClean="0"/>
              <a:t>L</a:t>
            </a:r>
            <a:endParaRPr lang="en-US" altLang="en-US" smtClean="0"/>
          </a:p>
          <a:p>
            <a:pPr marL="0" indent="0">
              <a:spcBef>
                <a:spcPct val="0"/>
              </a:spcBef>
              <a:buFontTx/>
              <a:buNone/>
            </a:pPr>
            <a:endParaRPr lang="en-US" altLang="en-US" smtClean="0"/>
          </a:p>
          <a:p>
            <a:pPr marL="0" indent="0">
              <a:spcBef>
                <a:spcPct val="0"/>
              </a:spcBef>
              <a:buFontTx/>
              <a:buNone/>
            </a:pPr>
            <a:r>
              <a:rPr lang="en-US" altLang="en-US" smtClean="0"/>
              <a:t>means that </a:t>
            </a:r>
          </a:p>
          <a:p>
            <a:pPr marL="0" indent="0">
              <a:spcBef>
                <a:spcPct val="0"/>
              </a:spcBef>
              <a:buFontTx/>
              <a:buNone/>
            </a:pPr>
            <a:endParaRPr lang="en-US" altLang="en-US" smtClean="0"/>
          </a:p>
          <a:p>
            <a:pPr marL="0" indent="0">
              <a:spcBef>
                <a:spcPct val="0"/>
              </a:spcBef>
              <a:buFontTx/>
              <a:buNone/>
            </a:pPr>
            <a:r>
              <a:rPr lang="en-US" altLang="en-US" b="1" smtClean="0"/>
              <a:t>for all </a:t>
            </a:r>
            <a:r>
              <a:rPr lang="en-US" altLang="en-US" smtClean="0"/>
              <a:t>positive real numbers </a:t>
            </a:r>
            <a:r>
              <a:rPr lang="en-US" altLang="en-US" i="1" smtClean="0"/>
              <a:t>ε</a:t>
            </a:r>
            <a:r>
              <a:rPr lang="en-US" altLang="en-US" smtClean="0"/>
              <a:t>, </a:t>
            </a:r>
            <a:r>
              <a:rPr lang="en-US" altLang="en-US" b="1" smtClean="0"/>
              <a:t>there is </a:t>
            </a:r>
            <a:r>
              <a:rPr lang="en-US" altLang="en-US" smtClean="0"/>
              <a:t>an integer </a:t>
            </a:r>
            <a:r>
              <a:rPr lang="en-US" altLang="en-US" i="1" smtClean="0"/>
              <a:t>N </a:t>
            </a:r>
            <a:r>
              <a:rPr lang="en-US" altLang="en-US" smtClean="0"/>
              <a:t>such that</a:t>
            </a:r>
          </a:p>
          <a:p>
            <a:pPr marL="0" indent="0">
              <a:spcBef>
                <a:spcPct val="0"/>
              </a:spcBef>
              <a:buFontTx/>
              <a:buNone/>
            </a:pPr>
            <a:r>
              <a:rPr lang="en-US" altLang="en-US" b="1" smtClean="0"/>
              <a:t>for all </a:t>
            </a:r>
            <a:r>
              <a:rPr lang="en-US" altLang="en-US" smtClean="0"/>
              <a:t>integers </a:t>
            </a:r>
            <a:r>
              <a:rPr lang="en-US" altLang="en-US" i="1" smtClean="0"/>
              <a:t>n</a:t>
            </a:r>
            <a:r>
              <a:rPr lang="en-US" altLang="en-US" smtClean="0"/>
              <a:t>,</a:t>
            </a:r>
            <a:r>
              <a:rPr lang="en-US" altLang="en-US" i="1" smtClean="0"/>
              <a:t> </a:t>
            </a:r>
            <a:r>
              <a:rPr lang="en-US" altLang="en-US" b="1" smtClean="0"/>
              <a:t>if </a:t>
            </a:r>
            <a:r>
              <a:rPr lang="en-US" altLang="en-US" i="1" smtClean="0"/>
              <a:t>n </a:t>
            </a:r>
            <a:r>
              <a:rPr lang="en-US" altLang="en-US" smtClean="0"/>
              <a:t>&gt;</a:t>
            </a:r>
            <a:r>
              <a:rPr lang="en-US" altLang="en-US" i="1" smtClean="0"/>
              <a:t> N </a:t>
            </a:r>
            <a:r>
              <a:rPr lang="en-US" altLang="en-US" b="1" smtClean="0"/>
              <a:t>then </a:t>
            </a:r>
            <a:r>
              <a:rPr lang="en-US" altLang="en-US" smtClean="0"/>
              <a:t>–</a:t>
            </a:r>
            <a:r>
              <a:rPr lang="en-US" altLang="en-US" i="1" smtClean="0"/>
              <a:t>ε </a:t>
            </a:r>
            <a:r>
              <a:rPr lang="en-US" altLang="en-US" smtClean="0"/>
              <a:t>&lt;</a:t>
            </a:r>
            <a:r>
              <a:rPr lang="en-US" altLang="en-US" i="1" smtClean="0"/>
              <a:t> a</a:t>
            </a:r>
            <a:r>
              <a:rPr lang="en-US" altLang="en-US" i="1" baseline="-20000" smtClean="0"/>
              <a:t>n</a:t>
            </a:r>
            <a:r>
              <a:rPr lang="en-US" altLang="en-US" i="1" smtClean="0"/>
              <a:t> </a:t>
            </a:r>
            <a:r>
              <a:rPr lang="en-US" altLang="en-US" smtClean="0"/>
              <a:t>– </a:t>
            </a:r>
            <a:r>
              <a:rPr lang="en-US" altLang="en-US" i="1" smtClean="0"/>
              <a:t>L </a:t>
            </a:r>
            <a:r>
              <a:rPr lang="en-US" altLang="en-US" smtClean="0"/>
              <a:t>&lt;</a:t>
            </a:r>
            <a:r>
              <a:rPr lang="en-US" altLang="en-US" i="1" smtClean="0"/>
              <a:t> ε</a:t>
            </a:r>
            <a:r>
              <a:rPr lang="en-US" altLang="en-US" smtClean="0"/>
              <a:t>.</a:t>
            </a:r>
          </a:p>
        </p:txBody>
      </p:sp>
      <p:sp>
        <p:nvSpPr>
          <p:cNvPr id="24579"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Variables</a:t>
            </a:r>
          </a:p>
        </p:txBody>
      </p:sp>
      <p:sp>
        <p:nvSpPr>
          <p:cNvPr id="5123" name="Rectangle 3"/>
          <p:cNvSpPr>
            <a:spLocks noGrp="1" noChangeArrowheads="1"/>
          </p:cNvSpPr>
          <p:nvPr>
            <p:ph type="body" idx="1"/>
          </p:nvPr>
        </p:nvSpPr>
        <p:spPr/>
        <p:txBody>
          <a:bodyPr/>
          <a:lstStyle/>
          <a:p>
            <a:pPr marL="0" indent="0">
              <a:spcBef>
                <a:spcPct val="0"/>
              </a:spcBef>
              <a:buFontTx/>
              <a:buNone/>
            </a:pPr>
            <a:r>
              <a:rPr lang="en-US" altLang="en-US" smtClean="0"/>
              <a:t>There are two uses of a variable. To illustrate the first use, consider asking …</a:t>
            </a:r>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r>
              <a:rPr lang="en-US" altLang="en-US" smtClean="0"/>
              <a:t>In this sentence you can introduce a variable to replace the potentially ambiguous word “it”:</a:t>
            </a:r>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r>
              <a:rPr lang="en-US" altLang="en-US" smtClean="0"/>
              <a:t>The variable gives a temporary name to what you are seeking so that you can perform concrete computations with it to help discover its possible values.</a:t>
            </a:r>
          </a:p>
          <a:p>
            <a:pPr marL="0" indent="0">
              <a:spcBef>
                <a:spcPct val="0"/>
              </a:spcBef>
              <a:buFontTx/>
              <a:buNone/>
            </a:pPr>
            <a:endParaRPr lang="en-US" altLang="en-US" smtClean="0"/>
          </a:p>
          <a:p>
            <a:pPr marL="0" indent="0">
              <a:spcBef>
                <a:spcPct val="0"/>
              </a:spcBef>
              <a:buFontTx/>
              <a:buNone/>
            </a:pPr>
            <a:endParaRPr lang="en-US" altLang="en-US" smtClean="0"/>
          </a:p>
        </p:txBody>
      </p:sp>
      <p:sp>
        <p:nvSpPr>
          <p:cNvPr id="5124" name="TextBox 1"/>
          <p:cNvSpPr txBox="1">
            <a:spLocks noChangeArrowheads="1"/>
          </p:cNvSpPr>
          <p:nvPr/>
        </p:nvSpPr>
        <p:spPr bwMode="auto">
          <a:xfrm>
            <a:off x="595313" y="2590800"/>
            <a:ext cx="7543800" cy="83026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Is there a number with the following property: doubling it and adding 3 gives the same result as squaring it?</a:t>
            </a:r>
          </a:p>
        </p:txBody>
      </p:sp>
      <p:sp>
        <p:nvSpPr>
          <p:cNvPr id="5125" name="TextBox 2"/>
          <p:cNvSpPr txBox="1">
            <a:spLocks noChangeArrowheads="1"/>
          </p:cNvSpPr>
          <p:nvPr/>
        </p:nvSpPr>
        <p:spPr bwMode="auto">
          <a:xfrm>
            <a:off x="595313" y="4724400"/>
            <a:ext cx="7515225" cy="46196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Is there a number </a:t>
            </a:r>
            <a:r>
              <a:rPr lang="en-US" altLang="en-US" sz="2400" i="1"/>
              <a:t>x</a:t>
            </a:r>
            <a:r>
              <a:rPr lang="en-US" altLang="en-US" sz="2400"/>
              <a:t> with the property that 2</a:t>
            </a:r>
            <a:r>
              <a:rPr lang="en-US" altLang="en-US" sz="2400" i="1"/>
              <a:t>x</a:t>
            </a:r>
            <a:r>
              <a:rPr lang="en-US" altLang="en-US" sz="2400"/>
              <a:t> + 3 = </a:t>
            </a:r>
            <a:r>
              <a:rPr lang="en-US" altLang="en-US" sz="2400" i="1"/>
              <a:t>x</a:t>
            </a:r>
            <a:r>
              <a:rPr lang="en-US" altLang="en-US" sz="2400" baseline="30000"/>
              <a:t>2</a:t>
            </a:r>
            <a:r>
              <a:rPr lang="en-US" altLang="en-US" sz="2400"/>
              <a:t>?</a:t>
            </a:r>
            <a:endParaRPr lang="en-US" altLang="en-US" sz="20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Variables</a:t>
            </a:r>
          </a:p>
        </p:txBody>
      </p:sp>
      <p:sp>
        <p:nvSpPr>
          <p:cNvPr id="6147" name="Rectangle 3"/>
          <p:cNvSpPr>
            <a:spLocks noGrp="1" noChangeArrowheads="1"/>
          </p:cNvSpPr>
          <p:nvPr>
            <p:ph type="body" idx="4294967295"/>
          </p:nvPr>
        </p:nvSpPr>
        <p:spPr/>
        <p:txBody>
          <a:bodyPr/>
          <a:lstStyle/>
          <a:p>
            <a:pPr marL="0" indent="0">
              <a:spcBef>
                <a:spcPct val="0"/>
              </a:spcBef>
              <a:buFontTx/>
              <a:buNone/>
            </a:pPr>
            <a:r>
              <a:rPr lang="en-US" altLang="en-US" smtClean="0"/>
              <a:t>To illustrate the second use of variables, consider the statement:</a:t>
            </a:r>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endParaRPr lang="en-US" altLang="en-US" smtClean="0"/>
          </a:p>
          <a:p>
            <a:pPr marL="0" indent="0">
              <a:spcBef>
                <a:spcPct val="0"/>
              </a:spcBef>
              <a:buFontTx/>
              <a:buNone/>
            </a:pPr>
            <a:r>
              <a:rPr lang="en-US" altLang="en-US" smtClean="0"/>
              <a:t>In this case, the variable enables you to maintain the generality of the statement, and replacing all instances of the word “it” by the name of the variable ensures that possible ambiguity is avoided.</a:t>
            </a:r>
          </a:p>
          <a:p>
            <a:pPr marL="0" indent="0">
              <a:spcBef>
                <a:spcPct val="0"/>
              </a:spcBef>
              <a:buFontTx/>
              <a:buNone/>
            </a:pPr>
            <a:endParaRPr lang="en-US" altLang="en-US" smtClean="0"/>
          </a:p>
          <a:p>
            <a:pPr marL="0" indent="0">
              <a:spcBef>
                <a:spcPct val="0"/>
              </a:spcBef>
              <a:buFontTx/>
              <a:buNone/>
            </a:pPr>
            <a:endParaRPr lang="en-US" altLang="en-US" smtClean="0"/>
          </a:p>
        </p:txBody>
      </p:sp>
      <p:sp>
        <p:nvSpPr>
          <p:cNvPr id="6148" name="TextBox 1"/>
          <p:cNvSpPr txBox="1">
            <a:spLocks noChangeArrowheads="1"/>
          </p:cNvSpPr>
          <p:nvPr/>
        </p:nvSpPr>
        <p:spPr bwMode="auto">
          <a:xfrm>
            <a:off x="609600" y="2514600"/>
            <a:ext cx="7772400" cy="83026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No matter what number might be chosen, if it is greater than 2, then its square is greater than 4.</a:t>
            </a:r>
          </a:p>
        </p:txBody>
      </p:sp>
      <p:sp>
        <p:nvSpPr>
          <p:cNvPr id="5" name="TextBox 1"/>
          <p:cNvSpPr txBox="1">
            <a:spLocks noChangeArrowheads="1"/>
          </p:cNvSpPr>
          <p:nvPr/>
        </p:nvSpPr>
        <p:spPr bwMode="auto">
          <a:xfrm>
            <a:off x="533400" y="5486400"/>
            <a:ext cx="7924800" cy="83026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No matter what number </a:t>
            </a:r>
            <a:r>
              <a:rPr lang="en-US" altLang="en-US" sz="2400" i="1"/>
              <a:t>n</a:t>
            </a:r>
            <a:r>
              <a:rPr lang="en-US" altLang="en-US" sz="2400"/>
              <a:t> might be chosen, if </a:t>
            </a:r>
            <a:r>
              <a:rPr lang="en-US" altLang="en-US" sz="2400" i="1"/>
              <a:t>n</a:t>
            </a:r>
            <a:r>
              <a:rPr lang="en-US" altLang="en-US" sz="2400"/>
              <a:t> is greater than 2, then </a:t>
            </a:r>
            <a:r>
              <a:rPr lang="en-US" altLang="en-US" sz="2400" i="1"/>
              <a:t>n</a:t>
            </a:r>
            <a:r>
              <a:rPr lang="en-US" altLang="en-US" sz="2400" baseline="30000"/>
              <a:t>2</a:t>
            </a:r>
            <a:r>
              <a:rPr lang="en-US" altLang="en-US" sz="2400"/>
              <a:t> is greater than 4.</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17500" y="203200"/>
            <a:ext cx="8229600" cy="1143000"/>
          </a:xfrm>
        </p:spPr>
        <p:txBody>
          <a:bodyPr/>
          <a:lstStyle/>
          <a:p>
            <a:pPr eaLnBrk="1" hangingPunct="1"/>
            <a:r>
              <a:rPr lang="en-US" altLang="en-US" sz="2900" smtClean="0">
                <a:solidFill>
                  <a:schemeClr val="bg1"/>
                </a:solidFill>
              </a:rPr>
              <a:t>Example 1 – </a:t>
            </a:r>
            <a:r>
              <a:rPr lang="en-US" altLang="en-US" sz="2900" i="1" smtClean="0">
                <a:solidFill>
                  <a:schemeClr val="bg1"/>
                </a:solidFill>
              </a:rPr>
              <a:t>Writing Sentences Using Variables</a:t>
            </a:r>
          </a:p>
        </p:txBody>
      </p:sp>
      <p:sp>
        <p:nvSpPr>
          <p:cNvPr id="125955" name="Rectangle 3"/>
          <p:cNvSpPr>
            <a:spLocks noGrp="1" noChangeArrowheads="1"/>
          </p:cNvSpPr>
          <p:nvPr>
            <p:ph type="body" idx="4294967295"/>
          </p:nvPr>
        </p:nvSpPr>
        <p:spPr>
          <a:xfrm>
            <a:off x="457200" y="1462088"/>
            <a:ext cx="8534400" cy="5256212"/>
          </a:xfrm>
        </p:spPr>
        <p:txBody>
          <a:bodyPr/>
          <a:lstStyle/>
          <a:p>
            <a:pPr marL="0" indent="0" eaLnBrk="1" hangingPunct="1">
              <a:buFontTx/>
              <a:buNone/>
              <a:tabLst>
                <a:tab pos="457200" algn="l"/>
                <a:tab pos="1371600" algn="l"/>
                <a:tab pos="1547813" algn="l"/>
              </a:tabLst>
            </a:pPr>
            <a:r>
              <a:rPr lang="en-US" altLang="en-US" dirty="0" smtClean="0"/>
              <a:t>Use variables to rewrite the following sentences more</a:t>
            </a:r>
            <a:br>
              <a:rPr lang="en-US" altLang="en-US" dirty="0" smtClean="0"/>
            </a:br>
            <a:r>
              <a:rPr lang="en-US" altLang="en-US" dirty="0" smtClean="0"/>
              <a:t>formally.</a:t>
            </a:r>
            <a:br>
              <a:rPr lang="en-US" altLang="en-US" dirty="0" smtClean="0"/>
            </a:br>
            <a:r>
              <a:rPr lang="en-US" altLang="en-US" sz="1200" dirty="0" smtClean="0"/>
              <a:t/>
            </a:r>
            <a:br>
              <a:rPr lang="en-US" altLang="en-US" sz="1200" dirty="0" smtClean="0"/>
            </a:br>
            <a:r>
              <a:rPr lang="en-US" altLang="en-US" b="1" dirty="0" smtClean="0"/>
              <a:t>a.</a:t>
            </a:r>
            <a:r>
              <a:rPr lang="en-US" altLang="en-US" dirty="0" smtClean="0"/>
              <a:t> Are there numbers with the property that the sum of their</a:t>
            </a:r>
            <a:br>
              <a:rPr lang="en-US" altLang="en-US" dirty="0" smtClean="0"/>
            </a:br>
            <a:r>
              <a:rPr lang="en-US" altLang="en-US" dirty="0" smtClean="0"/>
              <a:t>    squares equals the square of their sum</a:t>
            </a:r>
            <a:r>
              <a:rPr lang="en-US" altLang="en-US" dirty="0" smtClean="0"/>
              <a:t>?</a:t>
            </a:r>
          </a:p>
          <a:p>
            <a:pPr marL="0" indent="0">
              <a:buFontTx/>
              <a:buNone/>
              <a:tabLst>
                <a:tab pos="457200" algn="l"/>
                <a:tab pos="1371600" algn="l"/>
                <a:tab pos="1547813" algn="l"/>
              </a:tabLst>
            </a:pPr>
            <a:r>
              <a:rPr lang="en-US" altLang="en-US" sz="1400" b="1" dirty="0" smtClean="0"/>
              <a:t/>
            </a:r>
            <a:br>
              <a:rPr lang="en-US" altLang="en-US" sz="1400" b="1" dirty="0" smtClean="0"/>
            </a:br>
            <a:endParaRPr lang="en-US" altLang="en-US" dirty="0" smtClean="0"/>
          </a:p>
          <a:p>
            <a:pPr marL="0" indent="0">
              <a:buFontTx/>
              <a:buNone/>
              <a:tabLst>
                <a:tab pos="457200" algn="l"/>
                <a:tab pos="1371600" algn="l"/>
                <a:tab pos="1547813" algn="l"/>
              </a:tabLst>
            </a:pPr>
            <a:r>
              <a:rPr lang="en-US" altLang="en-US" dirty="0" smtClean="0">
                <a:solidFill>
                  <a:srgbClr val="00ADEE"/>
                </a:solidFill>
              </a:rPr>
              <a:t>Solution</a:t>
            </a:r>
            <a:r>
              <a:rPr lang="en-US" altLang="en-US" dirty="0" smtClean="0">
                <a:solidFill>
                  <a:srgbClr val="00ADEE"/>
                </a:solidFill>
              </a:rPr>
              <a:t>:</a:t>
            </a:r>
          </a:p>
          <a:p>
            <a:pPr marL="0" indent="0">
              <a:buFontTx/>
              <a:buNone/>
              <a:tabLst>
                <a:tab pos="457200" algn="l"/>
                <a:tab pos="1371600" algn="l"/>
                <a:tab pos="1547813" algn="l"/>
              </a:tabLst>
            </a:pPr>
            <a:r>
              <a:rPr lang="en-US" altLang="en-US" b="1" dirty="0" smtClean="0"/>
              <a:t>a.</a:t>
            </a:r>
            <a:r>
              <a:rPr lang="en-US" altLang="en-US" dirty="0" smtClean="0"/>
              <a:t> Are there numbers </a:t>
            </a:r>
            <a:r>
              <a:rPr lang="en-US" altLang="en-US" i="1" dirty="0" smtClean="0"/>
              <a:t>a</a:t>
            </a:r>
            <a:r>
              <a:rPr lang="en-US" altLang="en-US" dirty="0" smtClean="0"/>
              <a:t> and </a:t>
            </a:r>
            <a:r>
              <a:rPr lang="en-US" altLang="en-US" i="1" dirty="0" smtClean="0"/>
              <a:t>b</a:t>
            </a:r>
            <a:r>
              <a:rPr lang="en-US" altLang="en-US" dirty="0" smtClean="0"/>
              <a:t> with the property that </a:t>
            </a:r>
            <a:br>
              <a:rPr lang="en-US" altLang="en-US" dirty="0" smtClean="0"/>
            </a:br>
            <a:r>
              <a:rPr lang="en-US" altLang="en-US" dirty="0" smtClean="0"/>
              <a:t>    </a:t>
            </a:r>
            <a:r>
              <a:rPr lang="en-US" altLang="en-US" i="1" dirty="0" smtClean="0"/>
              <a:t>a</a:t>
            </a:r>
            <a:r>
              <a:rPr lang="en-US" altLang="en-US" baseline="30000" dirty="0" smtClean="0"/>
              <a:t>2</a:t>
            </a:r>
            <a:r>
              <a:rPr lang="en-US" altLang="en-US" dirty="0" smtClean="0"/>
              <a:t> + </a:t>
            </a:r>
            <a:r>
              <a:rPr lang="en-US" altLang="en-US" i="1" dirty="0" smtClean="0"/>
              <a:t>b</a:t>
            </a:r>
            <a:r>
              <a:rPr lang="en-US" altLang="en-US" baseline="30000" dirty="0" smtClean="0"/>
              <a:t>2</a:t>
            </a:r>
            <a:r>
              <a:rPr lang="en-US" altLang="en-US" dirty="0" smtClean="0"/>
              <a:t> = (</a:t>
            </a:r>
            <a:r>
              <a:rPr lang="en-US" altLang="en-US" i="1" dirty="0" smtClean="0"/>
              <a:t>a</a:t>
            </a:r>
            <a:r>
              <a:rPr lang="en-US" altLang="en-US" dirty="0" smtClean="0"/>
              <a:t> + </a:t>
            </a:r>
            <a:r>
              <a:rPr lang="en-US" altLang="en-US" i="1" dirty="0" smtClean="0"/>
              <a:t>b</a:t>
            </a:r>
            <a:r>
              <a:rPr lang="en-US" altLang="en-US" dirty="0" smtClean="0"/>
              <a:t>)</a:t>
            </a:r>
            <a:r>
              <a:rPr lang="en-US" altLang="en-US" baseline="30000" dirty="0" smtClean="0"/>
              <a:t>2</a:t>
            </a:r>
            <a:r>
              <a:rPr lang="en-US" altLang="en-US" dirty="0" smtClean="0"/>
              <a:t>?</a:t>
            </a:r>
            <a:br>
              <a:rPr lang="en-US" altLang="en-US" dirty="0" smtClean="0"/>
            </a:br>
            <a:endParaRPr lang="en-US" altLang="en-US" sz="1600" dirty="0" smtClean="0"/>
          </a:p>
          <a:p>
            <a:pPr marL="0" indent="0">
              <a:buFontTx/>
              <a:buNone/>
              <a:tabLst>
                <a:tab pos="457200" algn="l"/>
                <a:tab pos="1371600" algn="l"/>
                <a:tab pos="1547813" algn="l"/>
              </a:tabLst>
            </a:pPr>
            <a:r>
              <a:rPr lang="en-US" altLang="en-US" i="1" dirty="0" smtClean="0"/>
              <a:t>    Or</a:t>
            </a:r>
            <a:r>
              <a:rPr lang="en-US" altLang="en-US" sz="400" i="1" dirty="0" smtClean="0"/>
              <a:t> </a:t>
            </a:r>
            <a:r>
              <a:rPr lang="en-US" altLang="en-US" dirty="0" smtClean="0"/>
              <a:t>: Are there numbers </a:t>
            </a:r>
            <a:r>
              <a:rPr lang="en-US" altLang="en-US" i="1" dirty="0" smtClean="0"/>
              <a:t>a</a:t>
            </a:r>
            <a:r>
              <a:rPr lang="en-US" altLang="en-US" dirty="0" smtClean="0"/>
              <a:t> and </a:t>
            </a:r>
            <a:r>
              <a:rPr lang="en-US" altLang="en-US" i="1" dirty="0" smtClean="0"/>
              <a:t>b</a:t>
            </a:r>
            <a:r>
              <a:rPr lang="en-US" altLang="en-US" dirty="0" smtClean="0"/>
              <a:t> such that </a:t>
            </a:r>
            <a:r>
              <a:rPr lang="en-US" altLang="en-US" i="1" dirty="0" smtClean="0"/>
              <a:t>a</a:t>
            </a:r>
            <a:r>
              <a:rPr lang="en-US" altLang="en-US" baseline="30000" dirty="0" smtClean="0"/>
              <a:t>2</a:t>
            </a:r>
            <a:r>
              <a:rPr lang="en-US" altLang="en-US" dirty="0" smtClean="0"/>
              <a:t> + </a:t>
            </a:r>
            <a:r>
              <a:rPr lang="en-US" altLang="en-US" i="1" dirty="0" smtClean="0"/>
              <a:t>b</a:t>
            </a:r>
            <a:r>
              <a:rPr lang="en-US" altLang="en-US" baseline="30000" dirty="0" smtClean="0"/>
              <a:t>2</a:t>
            </a:r>
            <a:r>
              <a:rPr lang="en-US" altLang="en-US" dirty="0" smtClean="0"/>
              <a:t> = (</a:t>
            </a:r>
            <a:r>
              <a:rPr lang="en-US" altLang="en-US" i="1" dirty="0" smtClean="0"/>
              <a:t>a</a:t>
            </a:r>
            <a:r>
              <a:rPr lang="en-US" altLang="en-US" dirty="0" smtClean="0"/>
              <a:t> + </a:t>
            </a:r>
            <a:r>
              <a:rPr lang="en-US" altLang="en-US" i="1" dirty="0" smtClean="0"/>
              <a:t>b</a:t>
            </a:r>
            <a:r>
              <a:rPr lang="en-US" altLang="en-US" dirty="0" smtClean="0"/>
              <a:t>)</a:t>
            </a:r>
            <a:r>
              <a:rPr lang="en-US" altLang="en-US" baseline="30000" dirty="0" smtClean="0"/>
              <a:t>2</a:t>
            </a:r>
            <a:r>
              <a:rPr lang="en-US" altLang="en-US" dirty="0" smtClean="0"/>
              <a:t>?</a:t>
            </a:r>
          </a:p>
          <a:p>
            <a:pPr marL="0" indent="0">
              <a:buNone/>
              <a:tabLst>
                <a:tab pos="457200" algn="l"/>
                <a:tab pos="1371600" algn="l"/>
                <a:tab pos="1547813" algn="l"/>
              </a:tabLst>
            </a:pPr>
            <a:r>
              <a:rPr lang="en-US" altLang="en-US" i="1" dirty="0"/>
              <a:t> </a:t>
            </a:r>
            <a:r>
              <a:rPr lang="en-US" altLang="en-US" i="1" dirty="0" smtClean="0"/>
              <a:t>   Or</a:t>
            </a:r>
            <a:r>
              <a:rPr lang="en-US" altLang="en-US" sz="800" i="1" dirty="0" smtClean="0"/>
              <a:t> </a:t>
            </a:r>
            <a:r>
              <a:rPr lang="en-US" altLang="en-US" dirty="0"/>
              <a:t>: Do there exist any numbers </a:t>
            </a:r>
            <a:r>
              <a:rPr lang="en-US" altLang="en-US" i="1" dirty="0"/>
              <a:t>a</a:t>
            </a:r>
            <a:r>
              <a:rPr lang="en-US" altLang="en-US" dirty="0"/>
              <a:t> and </a:t>
            </a:r>
            <a:r>
              <a:rPr lang="en-US" altLang="en-US" i="1" dirty="0"/>
              <a:t>b</a:t>
            </a:r>
            <a:r>
              <a:rPr lang="en-US" altLang="en-US" dirty="0"/>
              <a:t> such that </a:t>
            </a:r>
            <a:br>
              <a:rPr lang="en-US" altLang="en-US" dirty="0"/>
            </a:br>
            <a:r>
              <a:rPr lang="en-US" altLang="en-US" dirty="0"/>
              <a:t>    </a:t>
            </a:r>
            <a:r>
              <a:rPr lang="en-US" altLang="en-US" i="1" dirty="0"/>
              <a:t>a</a:t>
            </a:r>
            <a:r>
              <a:rPr lang="en-US" altLang="en-US" baseline="30000" dirty="0"/>
              <a:t>2</a:t>
            </a:r>
            <a:r>
              <a:rPr lang="en-US" altLang="en-US" dirty="0"/>
              <a:t> + </a:t>
            </a:r>
            <a:r>
              <a:rPr lang="en-US" altLang="en-US" i="1" dirty="0"/>
              <a:t>b</a:t>
            </a:r>
            <a:r>
              <a:rPr lang="en-US" altLang="en-US" baseline="30000" dirty="0"/>
              <a:t>2</a:t>
            </a:r>
            <a:r>
              <a:rPr lang="en-US" altLang="en-US" dirty="0"/>
              <a:t> = (</a:t>
            </a:r>
            <a:r>
              <a:rPr lang="en-US" altLang="en-US" i="1" dirty="0"/>
              <a:t>a</a:t>
            </a:r>
            <a:r>
              <a:rPr lang="en-US" altLang="en-US" dirty="0"/>
              <a:t> + </a:t>
            </a:r>
            <a:r>
              <a:rPr lang="en-US" altLang="en-US" i="1" dirty="0"/>
              <a:t>b</a:t>
            </a:r>
            <a:r>
              <a:rPr lang="en-US" altLang="en-US" dirty="0"/>
              <a:t>)</a:t>
            </a:r>
            <a:r>
              <a:rPr lang="en-US" altLang="en-US" baseline="30000" dirty="0"/>
              <a:t>2</a:t>
            </a:r>
            <a:r>
              <a:rPr lang="en-US" altLang="en-US" dirty="0"/>
              <a:t>?</a:t>
            </a:r>
          </a:p>
          <a:p>
            <a:pPr marL="0" indent="0">
              <a:buFontTx/>
              <a:buNone/>
              <a:tabLst>
                <a:tab pos="457200" algn="l"/>
                <a:tab pos="1371600" algn="l"/>
                <a:tab pos="1547813" algn="l"/>
              </a:tabLst>
            </a:pPr>
            <a:r>
              <a:rPr lang="en-US" altLang="en-US" dirty="0" smtClean="0"/>
              <a:t> </a:t>
            </a: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25955">
                                            <p:txEl>
                                              <p:pRg st="4" end="4"/>
                                            </p:txEl>
                                          </p:spTgt>
                                        </p:tgtEl>
                                        <p:attrNameLst>
                                          <p:attrName>style.visibility</p:attrName>
                                        </p:attrNameLst>
                                      </p:cBhvr>
                                      <p:to>
                                        <p:strVal val="visible"/>
                                      </p:to>
                                    </p:set>
                                    <p:animEffect transition="in" filter="fade">
                                      <p:cBhvr>
                                        <p:cTn id="19" dur="1000"/>
                                        <p:tgtEl>
                                          <p:spTgt spid="125955">
                                            <p:txEl>
                                              <p:pRg st="4" end="4"/>
                                            </p:txEl>
                                          </p:spTgt>
                                        </p:tgtEl>
                                      </p:cBhvr>
                                    </p:animEffect>
                                    <p:anim calcmode="lin" valueType="num">
                                      <p:cBhvr>
                                        <p:cTn id="20"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125955">
                                            <p:txEl>
                                              <p:pRg st="6" end="6"/>
                                            </p:txEl>
                                          </p:spTgt>
                                        </p:tgtEl>
                                        <p:attrNameLst>
                                          <p:attrName>style.visibility</p:attrName>
                                        </p:attrNameLst>
                                      </p:cBhvr>
                                      <p:to>
                                        <p:strVal val="visible"/>
                                      </p:to>
                                    </p:set>
                                    <p:animEffect transition="in" filter="fade">
                                      <p:cBhvr>
                                        <p:cTn id="25" dur="1000"/>
                                        <p:tgtEl>
                                          <p:spTgt spid="125955">
                                            <p:txEl>
                                              <p:pRg st="6" end="6"/>
                                            </p:txEl>
                                          </p:spTgt>
                                        </p:tgtEl>
                                      </p:cBhvr>
                                    </p:animEffect>
                                    <p:anim calcmode="lin" valueType="num">
                                      <p:cBhvr>
                                        <p:cTn id="26"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25955">
                                            <p:txEl>
                                              <p:pRg st="5" end="5"/>
                                            </p:txEl>
                                          </p:spTgt>
                                        </p:tgtEl>
                                        <p:attrNameLst>
                                          <p:attrName>style.visibility</p:attrName>
                                        </p:attrNameLst>
                                      </p:cBhvr>
                                      <p:to>
                                        <p:strVal val="visible"/>
                                      </p:to>
                                    </p:set>
                                    <p:animEffect transition="in" filter="fade">
                                      <p:cBhvr>
                                        <p:cTn id="31" dur="1000"/>
                                        <p:tgtEl>
                                          <p:spTgt spid="125955">
                                            <p:txEl>
                                              <p:pRg st="5" end="5"/>
                                            </p:txEl>
                                          </p:spTgt>
                                        </p:tgtEl>
                                      </p:cBhvr>
                                    </p:animEffect>
                                    <p:anim calcmode="lin" valueType="num">
                                      <p:cBhvr>
                                        <p:cTn id="32"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Example 1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None/>
              <a:tabLst>
                <a:tab pos="457200" algn="l"/>
                <a:tab pos="1371600" algn="l"/>
                <a:tab pos="1547813" algn="l"/>
              </a:tabLst>
            </a:pPr>
            <a:r>
              <a:rPr lang="en-US" altLang="en-US" b="1" dirty="0"/>
              <a:t>b.</a:t>
            </a:r>
            <a:r>
              <a:rPr lang="en-US" altLang="en-US" dirty="0"/>
              <a:t> Given any real number, its square is nonnegative.</a:t>
            </a:r>
          </a:p>
          <a:p>
            <a:pPr marL="0" indent="0" eaLnBrk="1" hangingPunct="1">
              <a:buFontTx/>
              <a:buNone/>
              <a:tabLst>
                <a:tab pos="457200" algn="l"/>
                <a:tab pos="1371600" algn="l"/>
                <a:tab pos="1547813" algn="l"/>
              </a:tabLst>
            </a:pPr>
            <a:r>
              <a:rPr lang="en-US" altLang="en-US" i="1" dirty="0" smtClean="0"/>
              <a:t>    </a:t>
            </a:r>
            <a:endParaRPr lang="en-US" altLang="en-US" dirty="0" smtClean="0"/>
          </a:p>
          <a:p>
            <a:pPr marL="0" indent="0" eaLnBrk="1" hangingPunct="1">
              <a:buNone/>
              <a:tabLst>
                <a:tab pos="457200" algn="l"/>
                <a:tab pos="1371600" algn="l"/>
                <a:tab pos="1547813" algn="l"/>
              </a:tabLst>
            </a:pPr>
            <a:r>
              <a:rPr lang="en-US" altLang="en-US" dirty="0" smtClean="0">
                <a:solidFill>
                  <a:srgbClr val="00ADEE"/>
                </a:solidFill>
              </a:rPr>
              <a:t>Solution:</a:t>
            </a:r>
            <a:endParaRPr lang="en-US" altLang="en-US" b="1" dirty="0" smtClean="0"/>
          </a:p>
          <a:p>
            <a:pPr marL="0" indent="0" eaLnBrk="1" hangingPunct="1">
              <a:buFontTx/>
              <a:buNone/>
              <a:tabLst>
                <a:tab pos="457200" algn="l"/>
                <a:tab pos="1371600" algn="l"/>
                <a:tab pos="1547813" algn="l"/>
              </a:tabLst>
            </a:pPr>
            <a:r>
              <a:rPr lang="en-US" altLang="en-US" b="1" dirty="0" smtClean="0"/>
              <a:t>b. </a:t>
            </a:r>
            <a:r>
              <a:rPr lang="en-US" altLang="en-US" dirty="0" smtClean="0"/>
              <a:t>Given any real number </a:t>
            </a:r>
            <a:r>
              <a:rPr lang="en-US" altLang="en-US" i="1" dirty="0" smtClean="0"/>
              <a:t>r</a:t>
            </a:r>
            <a:r>
              <a:rPr lang="en-US" altLang="en-US" dirty="0" smtClean="0"/>
              <a:t>, </a:t>
            </a:r>
            <a:r>
              <a:rPr lang="en-US" altLang="en-US" i="1" dirty="0" smtClean="0"/>
              <a:t>r</a:t>
            </a:r>
            <a:r>
              <a:rPr lang="en-US" altLang="en-US" baseline="30000" dirty="0" smtClean="0"/>
              <a:t>2</a:t>
            </a:r>
            <a:r>
              <a:rPr lang="en-US" altLang="en-US" dirty="0" smtClean="0"/>
              <a:t> is nonnegative. </a:t>
            </a:r>
            <a:br>
              <a:rPr lang="en-US" altLang="en-US" dirty="0" smtClean="0"/>
            </a:br>
            <a:r>
              <a:rPr lang="en-US" altLang="en-US" dirty="0" smtClean="0"/>
              <a:t/>
            </a:r>
            <a:br>
              <a:rPr lang="en-US" altLang="en-US" dirty="0" smtClean="0"/>
            </a:br>
            <a:r>
              <a:rPr lang="en-US" altLang="en-US" dirty="0" smtClean="0"/>
              <a:t>    </a:t>
            </a:r>
            <a:r>
              <a:rPr lang="en-US" altLang="en-US" i="1" dirty="0" smtClean="0"/>
              <a:t>Or</a:t>
            </a:r>
            <a:r>
              <a:rPr lang="en-US" altLang="en-US" sz="400" i="1" dirty="0" smtClean="0"/>
              <a:t> </a:t>
            </a:r>
            <a:r>
              <a:rPr lang="en-US" altLang="en-US" dirty="0" smtClean="0"/>
              <a:t>: For any real number </a:t>
            </a:r>
            <a:r>
              <a:rPr lang="en-US" altLang="en-US" i="1" dirty="0" smtClean="0"/>
              <a:t>r</a:t>
            </a:r>
            <a:r>
              <a:rPr lang="en-US" altLang="en-US" dirty="0" smtClean="0"/>
              <a:t>, </a:t>
            </a:r>
            <a:r>
              <a:rPr lang="en-US" altLang="en-US" i="1" dirty="0" smtClean="0"/>
              <a:t>r</a:t>
            </a:r>
            <a:r>
              <a:rPr lang="en-US" altLang="en-US" baseline="30000" dirty="0" smtClean="0"/>
              <a:t>2</a:t>
            </a:r>
            <a:r>
              <a:rPr lang="en-US" altLang="en-US" dirty="0" smtClean="0"/>
              <a:t> </a:t>
            </a:r>
            <a:r>
              <a:rPr lang="en-US" altLang="en-US" b="1" dirty="0" smtClean="0">
                <a:sym typeface="Symbol" panose="05050102010706020507" pitchFamily="18" charset="2"/>
              </a:rPr>
              <a:t></a:t>
            </a:r>
            <a:r>
              <a:rPr lang="en-US" altLang="en-US" dirty="0" smtClean="0"/>
              <a:t> 0. </a:t>
            </a:r>
            <a:br>
              <a:rPr lang="en-US" altLang="en-US" dirty="0" smtClean="0"/>
            </a:br>
            <a:r>
              <a:rPr lang="en-US" altLang="en-US" dirty="0" smtClean="0"/>
              <a:t>    </a:t>
            </a:r>
            <a:r>
              <a:rPr lang="en-US" altLang="en-US" i="1" dirty="0" smtClean="0"/>
              <a:t>Or</a:t>
            </a:r>
            <a:r>
              <a:rPr lang="en-US" altLang="en-US" sz="400" i="1" dirty="0" smtClean="0"/>
              <a:t> </a:t>
            </a:r>
            <a:r>
              <a:rPr lang="en-US" altLang="en-US" dirty="0" smtClean="0"/>
              <a:t>: For all real numbers </a:t>
            </a:r>
            <a:r>
              <a:rPr lang="en-US" altLang="en-US" i="1" dirty="0" smtClean="0"/>
              <a:t>r</a:t>
            </a:r>
            <a:r>
              <a:rPr lang="en-US" altLang="en-US" dirty="0" smtClean="0"/>
              <a:t>, </a:t>
            </a:r>
            <a:r>
              <a:rPr lang="en-US" altLang="en-US" i="1" dirty="0" smtClean="0"/>
              <a:t>r</a:t>
            </a:r>
            <a:r>
              <a:rPr lang="en-US" altLang="en-US" baseline="30000" dirty="0" smtClean="0"/>
              <a:t>2</a:t>
            </a:r>
            <a:r>
              <a:rPr lang="en-US" altLang="en-US" dirty="0" smtClean="0"/>
              <a:t> </a:t>
            </a:r>
            <a:r>
              <a:rPr lang="en-US" altLang="en-US" b="1" dirty="0" smtClean="0">
                <a:sym typeface="Symbol" panose="05050102010706020507" pitchFamily="18" charset="2"/>
              </a:rPr>
              <a:t></a:t>
            </a:r>
            <a:r>
              <a:rPr lang="en-US" altLang="en-US" dirty="0" smtClean="0"/>
              <a:t> 0.</a:t>
            </a:r>
            <a:endParaRPr lang="en-US" altLang="en-US" dirty="0" smtClean="0"/>
          </a:p>
        </p:txBody>
      </p:sp>
      <p:sp>
        <p:nvSpPr>
          <p:cNvPr id="9220"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1800">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animEffect transition="in" filter="fade">
                                      <p:cBhvr>
                                        <p:cTn id="13" dur="1000"/>
                                        <p:tgtEl>
                                          <p:spTgt spid="8195">
                                            <p:txEl>
                                              <p:pRg st="3" end="3"/>
                                            </p:txEl>
                                          </p:spTgt>
                                        </p:tgtEl>
                                      </p:cBhvr>
                                    </p:animEffect>
                                    <p:anim calcmode="lin" valueType="num">
                                      <p:cBhvr>
                                        <p:cTn id="14"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17500" y="203200"/>
            <a:ext cx="8229600" cy="1143000"/>
          </a:xfrm>
        </p:spPr>
        <p:txBody>
          <a:bodyPr/>
          <a:lstStyle/>
          <a:p>
            <a:pPr eaLnBrk="1" hangingPunct="1"/>
            <a:r>
              <a:rPr lang="en-US" altLang="en-US" sz="2800" smtClean="0">
                <a:solidFill>
                  <a:schemeClr val="bg1"/>
                </a:solidFill>
              </a:rPr>
              <a:t>Some Important Kinds of Mathematical Statements</a:t>
            </a:r>
          </a:p>
        </p:txBody>
      </p:sp>
      <p:sp>
        <p:nvSpPr>
          <p:cNvPr id="11267" name="Rectangle 3"/>
          <p:cNvSpPr>
            <a:spLocks noGrp="1" noChangeArrowheads="1"/>
          </p:cNvSpPr>
          <p:nvPr>
            <p:ph type="body" idx="4294967295"/>
          </p:nvPr>
        </p:nvSpPr>
        <p:spPr/>
        <p:txBody>
          <a:bodyPr/>
          <a:lstStyle/>
          <a:p>
            <a:pPr marL="0" indent="0">
              <a:buFontTx/>
              <a:buNone/>
            </a:pPr>
            <a:r>
              <a:rPr lang="en-US" altLang="en-US" smtClean="0"/>
              <a:t>Three of the most important kinds of sentences in mathematics are universal statements, conditional statements, and existential statements:</a:t>
            </a:r>
          </a:p>
        </p:txBody>
      </p:sp>
      <p:pic>
        <p:nvPicPr>
          <p:cNvPr id="1126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788" y="2921000"/>
            <a:ext cx="82264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p:txBody>
          <a:bodyPr/>
          <a:lstStyle/>
          <a:p>
            <a:pPr marL="0" indent="0">
              <a:spcBef>
                <a:spcPct val="0"/>
              </a:spcBef>
              <a:buFontTx/>
              <a:buNone/>
            </a:pPr>
            <a:r>
              <a:rPr lang="en-US" altLang="en-US" b="1" smtClean="0"/>
              <a:t>Universal Condition Statements</a:t>
            </a:r>
          </a:p>
          <a:p>
            <a:pPr marL="0" indent="0">
              <a:spcBef>
                <a:spcPct val="0"/>
              </a:spcBef>
              <a:buFontTx/>
              <a:buNone/>
            </a:pPr>
            <a:endParaRPr lang="en-US" altLang="en-US" b="1" smtClean="0"/>
          </a:p>
          <a:p>
            <a:pPr marL="0" indent="0">
              <a:spcBef>
                <a:spcPct val="0"/>
              </a:spcBef>
              <a:buFontTx/>
              <a:buNone/>
            </a:pPr>
            <a:r>
              <a:rPr lang="en-US" altLang="en-US" smtClean="0"/>
              <a:t>Universal statements contain some variation of the words “for all” and conditional statements contain versions of the words “if-then.” </a:t>
            </a:r>
          </a:p>
        </p:txBody>
      </p:sp>
      <p:sp>
        <p:nvSpPr>
          <p:cNvPr id="12291"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p:txBody>
          <a:bodyPr/>
          <a:lstStyle/>
          <a:p>
            <a:pPr marL="0" indent="0">
              <a:spcBef>
                <a:spcPct val="0"/>
              </a:spcBef>
              <a:buFontTx/>
              <a:buNone/>
            </a:pPr>
            <a:r>
              <a:rPr lang="en-US" altLang="en-US" smtClean="0"/>
              <a:t>A </a:t>
            </a:r>
            <a:r>
              <a:rPr lang="en-US" altLang="en-US" b="1" i="1" smtClean="0"/>
              <a:t>universal conditional statement</a:t>
            </a:r>
            <a:r>
              <a:rPr lang="en-US" altLang="en-US" smtClean="0"/>
              <a:t> is a statement that is both universal and conditional. Here is an example:</a:t>
            </a:r>
          </a:p>
          <a:p>
            <a:pPr marL="0" indent="0">
              <a:spcBef>
                <a:spcPct val="0"/>
              </a:spcBef>
              <a:buFontTx/>
              <a:buNone/>
            </a:pPr>
            <a:endParaRPr lang="en-US" altLang="en-US" smtClean="0"/>
          </a:p>
          <a:p>
            <a:pPr marL="0" indent="0" algn="ctr">
              <a:spcBef>
                <a:spcPct val="0"/>
              </a:spcBef>
              <a:buFontTx/>
              <a:buNone/>
            </a:pPr>
            <a:r>
              <a:rPr lang="en-US" altLang="en-US" smtClean="0"/>
              <a:t>For all animals </a:t>
            </a:r>
            <a:r>
              <a:rPr lang="en-US" altLang="en-US" i="1" smtClean="0"/>
              <a:t>a</a:t>
            </a:r>
            <a:r>
              <a:rPr lang="en-US" altLang="en-US" smtClean="0"/>
              <a:t>, if </a:t>
            </a:r>
            <a:r>
              <a:rPr lang="en-US" altLang="en-US" i="1" smtClean="0"/>
              <a:t>a</a:t>
            </a:r>
            <a:r>
              <a:rPr lang="en-US" altLang="en-US" smtClean="0"/>
              <a:t> is a dog, then </a:t>
            </a:r>
            <a:r>
              <a:rPr lang="en-US" altLang="en-US" i="1" smtClean="0"/>
              <a:t>a</a:t>
            </a:r>
            <a:r>
              <a:rPr lang="en-US" altLang="en-US" smtClean="0"/>
              <a:t> is a mammal.</a:t>
            </a:r>
          </a:p>
          <a:p>
            <a:pPr marL="0" indent="0" algn="ctr">
              <a:spcBef>
                <a:spcPct val="0"/>
              </a:spcBef>
              <a:buFontTx/>
              <a:buNone/>
            </a:pPr>
            <a:endParaRPr lang="en-US" altLang="en-US" smtClean="0"/>
          </a:p>
          <a:p>
            <a:pPr marL="0" indent="0">
              <a:spcBef>
                <a:spcPct val="0"/>
              </a:spcBef>
              <a:buFontTx/>
              <a:buNone/>
            </a:pPr>
            <a:r>
              <a:rPr lang="en-US" altLang="en-US" smtClean="0"/>
              <a:t>One of the most important facts about universal conditional statements is that they can be rewritten in ways that make them appear to be purely universal or purely conditional.</a:t>
            </a:r>
          </a:p>
        </p:txBody>
      </p:sp>
      <p:sp>
        <p:nvSpPr>
          <p:cNvPr id="13315" name="Rectangle 2"/>
          <p:cNvSpPr>
            <a:spLocks noChangeArrowheads="1"/>
          </p:cNvSpPr>
          <p:nvPr/>
        </p:nvSpPr>
        <p:spPr bwMode="auto">
          <a:xfrm>
            <a:off x="317500" y="203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rgbClr val="0073AE"/>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rgbClr val="0073AE"/>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73AE"/>
                </a:solidFill>
                <a:latin typeface="Arial" panose="020B0604020202020204" pitchFamily="34" charset="0"/>
              </a:defRPr>
            </a:lvl9pPr>
          </a:lstStyle>
          <a:p>
            <a:pPr eaLnBrk="1" hangingPunct="1">
              <a:spcBef>
                <a:spcPct val="0"/>
              </a:spcBef>
              <a:buFontTx/>
              <a:buNone/>
            </a:pPr>
            <a:r>
              <a:rPr lang="en-US" altLang="en-US" sz="2800">
                <a:solidFill>
                  <a:schemeClr val="bg1"/>
                </a:solidFill>
              </a:rPr>
              <a:t>Some Important Kinds of Mathematical Statements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17500" y="203200"/>
            <a:ext cx="8229600" cy="1143000"/>
          </a:xfrm>
        </p:spPr>
        <p:txBody>
          <a:bodyPr/>
          <a:lstStyle/>
          <a:p>
            <a:pPr eaLnBrk="1" hangingPunct="1"/>
            <a:r>
              <a:rPr lang="en-US" altLang="en-US" sz="2400" smtClean="0">
                <a:solidFill>
                  <a:schemeClr val="bg1"/>
                </a:solidFill>
              </a:rPr>
              <a:t>Example 2 – </a:t>
            </a:r>
            <a:r>
              <a:rPr lang="en-US" altLang="en-US" sz="2400" i="1" smtClean="0">
                <a:solidFill>
                  <a:schemeClr val="bg1"/>
                </a:solidFill>
              </a:rPr>
              <a:t>Rewriting an Universal Conditional Statement</a:t>
            </a:r>
          </a:p>
        </p:txBody>
      </p:sp>
      <p:sp>
        <p:nvSpPr>
          <p:cNvPr id="14339" name="Rectangle 3"/>
          <p:cNvSpPr>
            <a:spLocks noGrp="1" noChangeArrowheads="1"/>
          </p:cNvSpPr>
          <p:nvPr>
            <p:ph type="body" idx="4294967295"/>
          </p:nvPr>
        </p:nvSpPr>
        <p:spPr/>
        <p:txBody>
          <a:bodyPr/>
          <a:lstStyle/>
          <a:p>
            <a:pPr marL="0" indent="0">
              <a:buFontTx/>
              <a:buNone/>
              <a:tabLst>
                <a:tab pos="457200" algn="l"/>
                <a:tab pos="1371600" algn="l"/>
                <a:tab pos="1547813" algn="l"/>
              </a:tabLst>
            </a:pPr>
            <a:r>
              <a:rPr lang="en-US" altLang="en-US" dirty="0" smtClean="0"/>
              <a:t>Fill in the blanks to rewrite the following statement:</a:t>
            </a:r>
            <a:br>
              <a:rPr lang="en-US" altLang="en-US" dirty="0" smtClean="0"/>
            </a:br>
            <a:r>
              <a:rPr lang="en-US" altLang="en-US" dirty="0" smtClean="0"/>
              <a:t>For all real numbers </a:t>
            </a:r>
            <a:r>
              <a:rPr lang="en-US" altLang="en-US" i="1" dirty="0" smtClean="0"/>
              <a:t>x</a:t>
            </a:r>
            <a:r>
              <a:rPr lang="en-US" altLang="en-US" dirty="0" smtClean="0"/>
              <a:t>, if </a:t>
            </a:r>
            <a:r>
              <a:rPr lang="en-US" altLang="en-US" i="1" dirty="0" smtClean="0"/>
              <a:t>x </a:t>
            </a:r>
            <a:r>
              <a:rPr lang="en-US" altLang="en-US" dirty="0" smtClean="0"/>
              <a:t>is nonzero then </a:t>
            </a:r>
            <a:r>
              <a:rPr lang="en-US" altLang="en-US" i="1" dirty="0" smtClean="0"/>
              <a:t>x</a:t>
            </a:r>
            <a:r>
              <a:rPr lang="en-US" altLang="en-US" baseline="30000" dirty="0" smtClean="0"/>
              <a:t>2</a:t>
            </a:r>
            <a:r>
              <a:rPr lang="en-US" altLang="en-US" dirty="0" smtClean="0"/>
              <a:t> is positive.</a:t>
            </a:r>
          </a:p>
          <a:p>
            <a:pPr marL="0" indent="0">
              <a:buFontTx/>
              <a:buNone/>
              <a:tabLst>
                <a:tab pos="457200" algn="l"/>
                <a:tab pos="1371600" algn="l"/>
                <a:tab pos="1547813" algn="l"/>
              </a:tabLst>
            </a:pPr>
            <a:endParaRPr lang="en-US" altLang="en-US" sz="1800" dirty="0" smtClean="0"/>
          </a:p>
          <a:p>
            <a:pPr marL="0" indent="0">
              <a:buFontTx/>
              <a:buNone/>
              <a:tabLst>
                <a:tab pos="457200" algn="l"/>
                <a:tab pos="1371600" algn="l"/>
                <a:tab pos="1547813" algn="l"/>
              </a:tabLst>
            </a:pPr>
            <a:r>
              <a:rPr lang="en-US" altLang="en-US" b="1" dirty="0" smtClean="0"/>
              <a:t>a.</a:t>
            </a:r>
            <a:r>
              <a:rPr lang="en-US" altLang="en-US" dirty="0" smtClean="0"/>
              <a:t> If a real number is nonzero, then its square _____.</a:t>
            </a:r>
          </a:p>
          <a:p>
            <a:pPr marL="0" indent="0">
              <a:buFontTx/>
              <a:buNone/>
              <a:tabLst>
                <a:tab pos="457200" algn="l"/>
                <a:tab pos="1371600" algn="l"/>
                <a:tab pos="1547813" algn="l"/>
              </a:tabLst>
            </a:pPr>
            <a:endParaRPr lang="en-US" altLang="en-US" sz="1400" dirty="0" smtClean="0"/>
          </a:p>
          <a:p>
            <a:pPr marL="0" indent="0">
              <a:buFontTx/>
              <a:buNone/>
              <a:tabLst>
                <a:tab pos="457200" algn="l"/>
                <a:tab pos="1371600" algn="l"/>
                <a:tab pos="1547813" algn="l"/>
              </a:tabLst>
            </a:pPr>
            <a:r>
              <a:rPr lang="en-US" altLang="en-US" b="1" dirty="0" smtClean="0"/>
              <a:t>b.</a:t>
            </a:r>
            <a:r>
              <a:rPr lang="en-US" altLang="en-US" dirty="0" smtClean="0"/>
              <a:t> For all nonzero real numbers </a:t>
            </a:r>
            <a:r>
              <a:rPr lang="en-US" altLang="en-US" i="1" dirty="0" smtClean="0"/>
              <a:t>x</a:t>
            </a:r>
            <a:r>
              <a:rPr lang="en-US" altLang="en-US" dirty="0" smtClean="0"/>
              <a:t>, ____.</a:t>
            </a:r>
          </a:p>
          <a:p>
            <a:pPr marL="0" indent="0">
              <a:buFontTx/>
              <a:buNone/>
              <a:tabLst>
                <a:tab pos="457200" algn="l"/>
                <a:tab pos="1371600" algn="l"/>
                <a:tab pos="1547813" algn="l"/>
              </a:tabLst>
            </a:pPr>
            <a:endParaRPr lang="en-US" altLang="en-US" sz="1400" dirty="0" smtClean="0"/>
          </a:p>
          <a:p>
            <a:pPr marL="0" indent="0">
              <a:buFontTx/>
              <a:buNone/>
              <a:tabLst>
                <a:tab pos="457200" algn="l"/>
                <a:tab pos="1371600" algn="l"/>
                <a:tab pos="1547813" algn="l"/>
              </a:tabLst>
            </a:pPr>
            <a:r>
              <a:rPr lang="en-US" altLang="en-US" b="1" dirty="0" smtClean="0"/>
              <a:t>c.</a:t>
            </a:r>
            <a:r>
              <a:rPr lang="en-US" altLang="en-US" dirty="0" smtClean="0"/>
              <a:t> If </a:t>
            </a:r>
            <a:r>
              <a:rPr lang="en-US" altLang="en-US" i="1" dirty="0" smtClean="0"/>
              <a:t>x ____</a:t>
            </a:r>
            <a:r>
              <a:rPr lang="en-US" altLang="en-US" dirty="0" smtClean="0"/>
              <a:t>, then ____.</a:t>
            </a:r>
          </a:p>
          <a:p>
            <a:pPr marL="0" indent="0">
              <a:buFontTx/>
              <a:buNone/>
              <a:tabLst>
                <a:tab pos="457200" algn="l"/>
                <a:tab pos="1371600" algn="l"/>
                <a:tab pos="1547813" algn="l"/>
              </a:tabLst>
            </a:pPr>
            <a:endParaRPr lang="en-US" altLang="en-US" sz="1400" dirty="0" smtClean="0"/>
          </a:p>
          <a:p>
            <a:pPr marL="0" indent="0">
              <a:buFontTx/>
              <a:buNone/>
              <a:tabLst>
                <a:tab pos="457200" algn="l"/>
                <a:tab pos="1371600" algn="l"/>
                <a:tab pos="1547813" algn="l"/>
              </a:tabLst>
            </a:pPr>
            <a:r>
              <a:rPr lang="en-US" altLang="en-US" b="1" dirty="0" smtClean="0"/>
              <a:t>d.</a:t>
            </a:r>
            <a:r>
              <a:rPr lang="en-US" altLang="en-US" dirty="0" smtClean="0"/>
              <a:t> The square of any nonzero real number is ____.</a:t>
            </a:r>
          </a:p>
          <a:p>
            <a:pPr marL="0" indent="0">
              <a:buFontTx/>
              <a:buNone/>
              <a:tabLst>
                <a:tab pos="457200" algn="l"/>
                <a:tab pos="1371600" algn="l"/>
                <a:tab pos="1547813" algn="l"/>
              </a:tabLst>
            </a:pPr>
            <a:endParaRPr lang="en-US" altLang="en-US" sz="1400" dirty="0" smtClean="0"/>
          </a:p>
          <a:p>
            <a:pPr marL="0" indent="0">
              <a:buFontTx/>
              <a:buNone/>
              <a:tabLst>
                <a:tab pos="457200" algn="l"/>
                <a:tab pos="1371600" algn="l"/>
                <a:tab pos="1547813" algn="l"/>
              </a:tabLst>
            </a:pPr>
            <a:r>
              <a:rPr lang="en-US" altLang="en-US" b="1" dirty="0" smtClean="0"/>
              <a:t>e.</a:t>
            </a:r>
            <a:r>
              <a:rPr lang="en-US" altLang="en-US" dirty="0" smtClean="0"/>
              <a:t> All nonzero real numbers have ____.</a:t>
            </a:r>
          </a:p>
        </p:txBody>
      </p:sp>
      <p:sp>
        <p:nvSpPr>
          <p:cNvPr id="4" name="Rectangle 3"/>
          <p:cNvSpPr txBox="1">
            <a:spLocks noChangeArrowheads="1"/>
          </p:cNvSpPr>
          <p:nvPr/>
        </p:nvSpPr>
        <p:spPr bwMode="auto">
          <a:xfrm>
            <a:off x="1600200" y="2971800"/>
            <a:ext cx="69469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a:lstStyle>
          <a:p>
            <a:pPr marL="0" indent="0">
              <a:lnSpc>
                <a:spcPts val="2200"/>
              </a:lnSpc>
              <a:spcBef>
                <a:spcPts val="600"/>
              </a:spcBef>
              <a:buFontTx/>
              <a:buNone/>
              <a:tabLst>
                <a:tab pos="457200" algn="l"/>
                <a:tab pos="1371600" algn="l"/>
                <a:tab pos="1547813" algn="l"/>
              </a:tabLst>
            </a:pPr>
            <a:r>
              <a:rPr lang="en-US" altLang="en-US" b="1" kern="0" dirty="0" smtClean="0"/>
              <a:t>a.</a:t>
            </a:r>
            <a:r>
              <a:rPr lang="en-US" altLang="en-US" kern="0" dirty="0" smtClean="0"/>
              <a:t> is positive</a:t>
            </a:r>
          </a:p>
          <a:p>
            <a:pPr marL="0" indent="0">
              <a:lnSpc>
                <a:spcPts val="2200"/>
              </a:lnSpc>
              <a:spcBef>
                <a:spcPts val="600"/>
              </a:spcBef>
              <a:buFontTx/>
              <a:buNone/>
              <a:tabLst>
                <a:tab pos="457200" algn="l"/>
                <a:tab pos="1371600" algn="l"/>
                <a:tab pos="1547813" algn="l"/>
              </a:tabLst>
            </a:pPr>
            <a:endParaRPr lang="en-US" altLang="en-US" kern="0" dirty="0" smtClean="0"/>
          </a:p>
          <a:p>
            <a:pPr marL="0" indent="0">
              <a:lnSpc>
                <a:spcPts val="2200"/>
              </a:lnSpc>
              <a:spcBef>
                <a:spcPts val="600"/>
              </a:spcBef>
              <a:buFontTx/>
              <a:buNone/>
              <a:tabLst>
                <a:tab pos="457200" algn="l"/>
                <a:tab pos="1371600" algn="l"/>
                <a:tab pos="1547813" algn="l"/>
              </a:tabLst>
            </a:pPr>
            <a:r>
              <a:rPr lang="en-US" altLang="en-US" b="1" kern="0" dirty="0" smtClean="0"/>
              <a:t>b.</a:t>
            </a:r>
            <a:r>
              <a:rPr lang="en-US" altLang="en-US" kern="0" dirty="0" smtClean="0"/>
              <a:t> </a:t>
            </a:r>
            <a:r>
              <a:rPr lang="en-US" altLang="en-US" i="1" kern="0" dirty="0" smtClean="0"/>
              <a:t>x</a:t>
            </a:r>
            <a:r>
              <a:rPr lang="en-US" altLang="en-US" kern="0" baseline="30000" dirty="0" smtClean="0"/>
              <a:t>2</a:t>
            </a:r>
            <a:r>
              <a:rPr lang="en-US" altLang="en-US" kern="0" dirty="0" smtClean="0"/>
              <a:t> is positive</a:t>
            </a:r>
          </a:p>
          <a:p>
            <a:pPr marL="0" indent="0">
              <a:lnSpc>
                <a:spcPts val="2200"/>
              </a:lnSpc>
              <a:spcBef>
                <a:spcPts val="600"/>
              </a:spcBef>
              <a:buFontTx/>
              <a:buNone/>
              <a:tabLst>
                <a:tab pos="457200" algn="l"/>
                <a:tab pos="1371600" algn="l"/>
                <a:tab pos="1547813" algn="l"/>
              </a:tabLst>
            </a:pPr>
            <a:endParaRPr lang="en-US" altLang="en-US" kern="0" dirty="0" smtClean="0"/>
          </a:p>
          <a:p>
            <a:pPr marL="0" indent="0">
              <a:lnSpc>
                <a:spcPts val="2200"/>
              </a:lnSpc>
              <a:spcBef>
                <a:spcPts val="600"/>
              </a:spcBef>
              <a:buFontTx/>
              <a:buNone/>
              <a:tabLst>
                <a:tab pos="457200" algn="l"/>
                <a:tab pos="1371600" algn="l"/>
                <a:tab pos="1547813" algn="l"/>
              </a:tabLst>
            </a:pPr>
            <a:r>
              <a:rPr lang="en-US" altLang="en-US" b="1" kern="0" dirty="0" smtClean="0"/>
              <a:t>c.</a:t>
            </a:r>
            <a:r>
              <a:rPr lang="en-US" altLang="en-US" kern="0" dirty="0" smtClean="0"/>
              <a:t> is a nonzero real number; </a:t>
            </a:r>
            <a:r>
              <a:rPr lang="en-US" altLang="en-US" i="1" kern="0" dirty="0" smtClean="0"/>
              <a:t>x</a:t>
            </a:r>
            <a:r>
              <a:rPr lang="en-US" altLang="en-US" kern="0" baseline="30000" dirty="0" smtClean="0"/>
              <a:t>2</a:t>
            </a:r>
            <a:r>
              <a:rPr lang="en-US" altLang="en-US" kern="0" dirty="0" smtClean="0"/>
              <a:t> is positive</a:t>
            </a:r>
          </a:p>
          <a:p>
            <a:pPr marL="0" indent="0">
              <a:lnSpc>
                <a:spcPts val="2200"/>
              </a:lnSpc>
              <a:spcBef>
                <a:spcPts val="600"/>
              </a:spcBef>
              <a:buFontTx/>
              <a:buNone/>
              <a:tabLst>
                <a:tab pos="457200" algn="l"/>
                <a:tab pos="1371600" algn="l"/>
                <a:tab pos="1547813" algn="l"/>
              </a:tabLst>
            </a:pPr>
            <a:endParaRPr lang="en-US" altLang="en-US" kern="0" dirty="0" smtClean="0"/>
          </a:p>
          <a:p>
            <a:pPr marL="0" indent="0">
              <a:lnSpc>
                <a:spcPts val="2200"/>
              </a:lnSpc>
              <a:spcBef>
                <a:spcPts val="600"/>
              </a:spcBef>
              <a:buFontTx/>
              <a:buNone/>
              <a:tabLst>
                <a:tab pos="457200" algn="l"/>
                <a:tab pos="1371600" algn="l"/>
                <a:tab pos="1547813" algn="l"/>
              </a:tabLst>
            </a:pPr>
            <a:r>
              <a:rPr lang="en-US" altLang="en-US" b="1" kern="0" dirty="0" smtClean="0"/>
              <a:t>d.</a:t>
            </a:r>
            <a:r>
              <a:rPr lang="en-US" altLang="en-US" kern="0" dirty="0" smtClean="0"/>
              <a:t> positive</a:t>
            </a:r>
          </a:p>
          <a:p>
            <a:pPr marL="0" indent="0">
              <a:lnSpc>
                <a:spcPts val="2200"/>
              </a:lnSpc>
              <a:spcBef>
                <a:spcPts val="600"/>
              </a:spcBef>
              <a:buFontTx/>
              <a:buNone/>
              <a:tabLst>
                <a:tab pos="457200" algn="l"/>
                <a:tab pos="1371600" algn="l"/>
                <a:tab pos="1547813" algn="l"/>
              </a:tabLst>
            </a:pPr>
            <a:endParaRPr lang="en-US" altLang="en-US" kern="0" dirty="0" smtClean="0"/>
          </a:p>
          <a:p>
            <a:pPr marL="0" indent="0">
              <a:lnSpc>
                <a:spcPts val="2200"/>
              </a:lnSpc>
              <a:spcBef>
                <a:spcPts val="600"/>
              </a:spcBef>
              <a:buFontTx/>
              <a:buNone/>
              <a:tabLst>
                <a:tab pos="457200" algn="l"/>
                <a:tab pos="1371600" algn="l"/>
                <a:tab pos="1547813" algn="l"/>
              </a:tabLst>
            </a:pPr>
            <a:r>
              <a:rPr lang="en-US" altLang="en-US" b="1" kern="0" dirty="0" smtClean="0"/>
              <a:t>e.</a:t>
            </a:r>
            <a:r>
              <a:rPr lang="en-US" altLang="en-US" kern="0" dirty="0" smtClean="0"/>
              <a:t> positive squares (</a:t>
            </a:r>
            <a:r>
              <a:rPr lang="en-US" altLang="en-US" i="1" kern="0" dirty="0" smtClean="0"/>
              <a:t>or</a:t>
            </a:r>
            <a:r>
              <a:rPr lang="en-US" altLang="en-US" kern="0" dirty="0" smtClean="0"/>
              <a:t>: squares that are positive)</a:t>
            </a:r>
            <a:endParaRPr lang="en-US" altLang="en-US" kern="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000"/>
                                        <p:tgtEl>
                                          <p:spTgt spid="4">
                                            <p:txEl>
                                              <p:pRg st="4" end="4"/>
                                            </p:txEl>
                                          </p:spTgt>
                                        </p:tgtEl>
                                      </p:cBhvr>
                                    </p:animEffect>
                                    <p:anim calcmode="lin" valueType="num">
                                      <p:cBhvr>
                                        <p:cTn id="2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000"/>
                                        <p:tgtEl>
                                          <p:spTgt spid="4">
                                            <p:txEl>
                                              <p:pRg st="8" end="8"/>
                                            </p:txEl>
                                          </p:spTgt>
                                        </p:tgtEl>
                                      </p:cBhvr>
                                    </p:animEffect>
                                    <p:anim calcmode="lin" valueType="num">
                                      <p:cBhvr>
                                        <p:cTn id="4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1140</TotalTime>
  <Words>932</Words>
  <Application>Microsoft Office PowerPoint</Application>
  <PresentationFormat>全屏显示(4:3)</PresentationFormat>
  <Paragraphs>133</Paragraphs>
  <Slides>17</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17</vt:i4>
      </vt:variant>
    </vt:vector>
  </HeadingPairs>
  <TitlesOfParts>
    <vt:vector size="20" baseType="lpstr">
      <vt:lpstr>Arial</vt:lpstr>
      <vt:lpstr>Symbol</vt:lpstr>
      <vt:lpstr>McKBAlgP8</vt:lpstr>
      <vt:lpstr>Speaking Mathematically</vt:lpstr>
      <vt:lpstr>Variables</vt:lpstr>
      <vt:lpstr>Variables</vt:lpstr>
      <vt:lpstr>Example 1 – Writing Sentences Using Variables</vt:lpstr>
      <vt:lpstr>Example 1 – Solution</vt:lpstr>
      <vt:lpstr>Some Important Kinds of Mathematical Statements</vt:lpstr>
      <vt:lpstr>PowerPoint 演示文稿</vt:lpstr>
      <vt:lpstr>PowerPoint 演示文稿</vt:lpstr>
      <vt:lpstr>Example 2 – Rewriting an Universal Conditional Statement</vt:lpstr>
      <vt:lpstr>PowerPoint 演示文稿</vt:lpstr>
      <vt:lpstr>PowerPoint 演示文稿</vt:lpstr>
      <vt:lpstr>Example 3 – Rewriting an Universal Existential Statement</vt:lpstr>
      <vt:lpstr>PowerPoint 演示文稿</vt:lpstr>
      <vt:lpstr>PowerPoint 演示文稿</vt:lpstr>
      <vt:lpstr>Example 4 – Rewriting an Existential Universal Statement</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Kecheng Yang</cp:lastModifiedBy>
  <cp:revision>255</cp:revision>
  <dcterms:created xsi:type="dcterms:W3CDTF">2010-10-18T10:39:55Z</dcterms:created>
  <dcterms:modified xsi:type="dcterms:W3CDTF">2017-05-17T15:45:54Z</dcterms:modified>
</cp:coreProperties>
</file>