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25" r:id="rId2"/>
    <p:sldId id="301" r:id="rId3"/>
    <p:sldId id="328" r:id="rId4"/>
    <p:sldId id="329" r:id="rId5"/>
    <p:sldId id="330" r:id="rId6"/>
    <p:sldId id="326" r:id="rId7"/>
    <p:sldId id="331" r:id="rId8"/>
    <p:sldId id="332" r:id="rId9"/>
    <p:sldId id="333" r:id="rId10"/>
    <p:sldId id="327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A57"/>
    <a:srgbClr val="DA4541"/>
    <a:srgbClr val="D73733"/>
    <a:srgbClr val="C7EBFC"/>
    <a:srgbClr val="33CCFF"/>
    <a:srgbClr val="00ADEE"/>
    <a:srgbClr val="CBDB2B"/>
    <a:srgbClr val="16669E"/>
    <a:srgbClr val="E1332A"/>
    <a:srgbClr val="0D7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9139" autoAdjust="0"/>
  </p:normalViewPr>
  <p:slideViewPr>
    <p:cSldViewPr>
      <p:cViewPr varScale="1">
        <p:scale>
          <a:sx n="79" d="100"/>
          <a:sy n="79" d="100"/>
        </p:scale>
        <p:origin x="49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FF189E4-4E9E-4F47-AA90-CF3099FE3696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768125-3F6E-4972-BC27-9D1D2D698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35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F270EAA-5984-4911-9CD5-093F215C2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3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122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940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20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03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25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157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008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075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320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030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460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873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D23BB85B-9FBB-436E-A026-C35E54A8CB70}" type="slidenum">
              <a:rPr lang="en-US" altLang="en-US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mtClean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84175"/>
            <a:ext cx="8763000" cy="831850"/>
          </a:xfrm>
          <a:prstGeom prst="rect">
            <a:avLst/>
          </a:prstGeom>
          <a:solidFill>
            <a:srgbClr val="1666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12700" y="38100"/>
            <a:ext cx="609600" cy="609600"/>
          </a:xfrm>
          <a:prstGeom prst="diamond">
            <a:avLst/>
          </a:prstGeom>
          <a:solidFill>
            <a:srgbClr val="CBD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127000" y="152400"/>
            <a:ext cx="381000" cy="381000"/>
          </a:xfrm>
          <a:prstGeom prst="diamond">
            <a:avLst/>
          </a:prstGeom>
          <a:solidFill>
            <a:srgbClr val="166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s.unc.edu/~yangk/comp283/home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yangk@cs.unc.edu" TargetMode="External"/><Relationship Id="rId2" Type="http://schemas.openxmlformats.org/officeDocument/2006/relationships/hyperlink" Target="https://piazza.com/unc/summer2017/comp283/hom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COMP 283 Discrete Structures 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Instructor: Kecheng Yang</a:t>
            </a:r>
          </a:p>
          <a:p>
            <a:r>
              <a:rPr lang="en-US" altLang="en-US" dirty="0" smtClean="0"/>
              <a:t>yangk@cs.unc.edu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sz="1600" dirty="0" smtClean="0"/>
              <a:t>We meet </a:t>
            </a:r>
            <a:r>
              <a:rPr lang="en-US" altLang="en-US" sz="1600" dirty="0"/>
              <a:t>at FB 009, 1:15 PM – 2:45 PM, </a:t>
            </a:r>
            <a:r>
              <a:rPr lang="en-US" altLang="en-US" sz="1600" dirty="0" err="1" smtClean="0"/>
              <a:t>MoTuWeThFr</a:t>
            </a:r>
            <a:endParaRPr lang="en-US" altLang="en-US" sz="1600" dirty="0" smtClean="0"/>
          </a:p>
          <a:p>
            <a:r>
              <a:rPr lang="en-US" altLang="en-US" sz="1600" dirty="0" smtClean="0"/>
              <a:t>Course Homepage</a:t>
            </a:r>
            <a:r>
              <a:rPr lang="en-US" altLang="en-US" sz="1600" dirty="0"/>
              <a:t>: </a:t>
            </a:r>
            <a:r>
              <a:rPr lang="en-US" altLang="en-US" sz="1600" dirty="0">
                <a:hlinkClick r:id="rId2"/>
              </a:rPr>
              <a:t>http://cs.unc.edu/~</a:t>
            </a:r>
            <a:r>
              <a:rPr lang="en-US" altLang="en-US" sz="1600" dirty="0" smtClean="0">
                <a:hlinkClick r:id="rId2"/>
              </a:rPr>
              <a:t>yangk/comp283/home.html</a:t>
            </a:r>
            <a:endParaRPr lang="en-US" alt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0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Textbook and Topics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Discrete Mathematics with Applications, 4th </a:t>
            </a:r>
            <a:r>
              <a:rPr lang="en-US" altLang="en-US" sz="2000" i="1" dirty="0" smtClean="0"/>
              <a:t>Edition</a:t>
            </a:r>
            <a:endParaRPr lang="en-US" altLang="en-US" sz="20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			               by </a:t>
            </a:r>
            <a:r>
              <a:rPr lang="en-US" altLang="en-US" sz="2000" dirty="0"/>
              <a:t>Susanna S. </a:t>
            </a:r>
            <a:r>
              <a:rPr lang="en-US" altLang="en-US" sz="2000" dirty="0" err="1" smtClean="0"/>
              <a:t>Epp</a:t>
            </a:r>
            <a:endParaRPr lang="en-US" altLang="en-US" sz="20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Ch. 1. </a:t>
            </a:r>
            <a:r>
              <a:rPr lang="en-US" altLang="zh-CN" sz="2000" dirty="0"/>
              <a:t>Speaking </a:t>
            </a:r>
            <a:r>
              <a:rPr lang="en-US" altLang="zh-CN" sz="2000" dirty="0" smtClean="0"/>
              <a:t>Mathematically</a:t>
            </a:r>
            <a:endParaRPr lang="en-US" alt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Ch. </a:t>
            </a:r>
            <a:r>
              <a:rPr lang="en-US" altLang="en-US" sz="2000" dirty="0" smtClean="0"/>
              <a:t>2. </a:t>
            </a:r>
            <a:r>
              <a:rPr lang="en-US" altLang="zh-CN" sz="2000" dirty="0"/>
              <a:t>The Logic of Compound Statements</a:t>
            </a: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Ch. </a:t>
            </a:r>
            <a:r>
              <a:rPr lang="en-US" altLang="en-US" sz="2000" dirty="0" smtClean="0"/>
              <a:t>3. </a:t>
            </a:r>
            <a:r>
              <a:rPr lang="en-US" altLang="zh-CN" sz="2000" dirty="0"/>
              <a:t>The Logic of Quantified Statements</a:t>
            </a: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Ch. 4. </a:t>
            </a:r>
            <a:r>
              <a:rPr lang="en-US" altLang="zh-CN" sz="2000" dirty="0" smtClean="0"/>
              <a:t>Elementary Number Theory and Methods of Proof</a:t>
            </a:r>
            <a:endParaRPr lang="en-US" alt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Ch. 5. </a:t>
            </a:r>
            <a:r>
              <a:rPr lang="en-US" altLang="zh-CN" sz="2000" dirty="0" smtClean="0"/>
              <a:t>Sequences, Mathematical Induction, and Recursion</a:t>
            </a:r>
            <a:endParaRPr lang="en-US" altLang="en-US" sz="20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Ch. 6. </a:t>
            </a:r>
            <a:r>
              <a:rPr lang="en-US" altLang="zh-CN" sz="2000" dirty="0" smtClean="0"/>
              <a:t>Set Theory</a:t>
            </a:r>
            <a:endParaRPr lang="en-US" alt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Ch</a:t>
            </a:r>
            <a:r>
              <a:rPr lang="en-US" altLang="en-US" sz="2000" dirty="0"/>
              <a:t>. </a:t>
            </a:r>
            <a:r>
              <a:rPr lang="en-US" altLang="en-US" sz="2000" dirty="0" smtClean="0"/>
              <a:t>7. </a:t>
            </a:r>
            <a:r>
              <a:rPr lang="en-US" altLang="zh-CN" sz="2000" dirty="0"/>
              <a:t>Functions</a:t>
            </a: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Ch. </a:t>
            </a:r>
            <a:r>
              <a:rPr lang="en-US" altLang="en-US" sz="2000" dirty="0" smtClean="0"/>
              <a:t>8. </a:t>
            </a:r>
            <a:r>
              <a:rPr lang="en-US" altLang="zh-CN" sz="2000" dirty="0"/>
              <a:t>Relations</a:t>
            </a: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Ch. </a:t>
            </a:r>
            <a:r>
              <a:rPr lang="en-US" altLang="en-US" sz="2000" dirty="0" smtClean="0"/>
              <a:t>9. </a:t>
            </a:r>
            <a:r>
              <a:rPr lang="en-US" altLang="zh-CN" sz="2000" dirty="0"/>
              <a:t>Counting and Probability</a:t>
            </a: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Ch. </a:t>
            </a:r>
            <a:r>
              <a:rPr lang="en-US" altLang="en-US" sz="2000" dirty="0" smtClean="0"/>
              <a:t>10. </a:t>
            </a:r>
            <a:r>
              <a:rPr lang="en-US" altLang="zh-CN" sz="2000" dirty="0"/>
              <a:t>Graphs and Trees</a:t>
            </a: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Ch. </a:t>
            </a:r>
            <a:r>
              <a:rPr lang="en-US" altLang="en-US" sz="2000" dirty="0" smtClean="0"/>
              <a:t>11. Analysis of Algorithm Efficiency</a:t>
            </a: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Ch. </a:t>
            </a:r>
            <a:r>
              <a:rPr lang="en-US" altLang="en-US" sz="2000" dirty="0" smtClean="0"/>
              <a:t>12. Regular Expressions and Finite-State Automata</a:t>
            </a:r>
            <a:endParaRPr lang="en-US" altLang="en-US" sz="20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 smtClean="0"/>
          </a:p>
        </p:txBody>
      </p:sp>
      <p:pic>
        <p:nvPicPr>
          <p:cNvPr id="1026" name="Picture 2" descr="https://images-na.ssl-images-amazon.com/images/I/41%2Bzl9fgEML._SX431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9694"/>
            <a:ext cx="2276627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334000" y="271859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Propositional Logic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34000" y="301914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First-order Predicate Logic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1000" y="5638800"/>
            <a:ext cx="468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349900" y="5119896"/>
            <a:ext cx="24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Covered in COMP 410 and COMP 550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15000" y="6068774"/>
            <a:ext cx="24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Covered in COMP 455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81000" y="5943600"/>
            <a:ext cx="648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大括号 8"/>
          <p:cNvSpPr/>
          <p:nvPr/>
        </p:nvSpPr>
        <p:spPr>
          <a:xfrm>
            <a:off x="5145284" y="5204729"/>
            <a:ext cx="136500" cy="494505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29100" y="2315959"/>
            <a:ext cx="213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0" dirty="0" smtClean="0">
                <a:solidFill>
                  <a:srgbClr val="C00000"/>
                </a:solidFill>
              </a:rPr>
              <a:t>basics of variables, sets, </a:t>
            </a:r>
          </a:p>
          <a:p>
            <a:pPr>
              <a:lnSpc>
                <a:spcPts val="1500"/>
              </a:lnSpc>
            </a:pPr>
            <a:r>
              <a:rPr lang="en-US" altLang="zh-CN" sz="1400" dirty="0" smtClean="0">
                <a:solidFill>
                  <a:srgbClr val="C00000"/>
                </a:solidFill>
              </a:rPr>
              <a:t>functions </a:t>
            </a:r>
            <a:r>
              <a:rPr lang="en-US" altLang="zh-CN" sz="1400" dirty="0">
                <a:solidFill>
                  <a:srgbClr val="C00000"/>
                </a:solidFill>
              </a:rPr>
              <a:t>and </a:t>
            </a:r>
            <a:r>
              <a:rPr lang="en-US" altLang="zh-CN" sz="1400" dirty="0" smtClean="0">
                <a:solidFill>
                  <a:srgbClr val="C00000"/>
                </a:solidFill>
              </a:rPr>
              <a:t>relations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8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3" grpId="0"/>
      <p:bldP spid="9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About Me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I am a fourth-year (fifth-year next fall) Ph.D. student.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My research is about scheduling algorithms. My advisor is Prof. Jim Anderson, who teaches the graduate-level algorithm course—COMP 750.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If you find my first name, </a:t>
            </a:r>
            <a:r>
              <a:rPr lang="en-US" altLang="en-US" dirty="0" smtClean="0">
                <a:solidFill>
                  <a:srgbClr val="FF0000"/>
                </a:solidFill>
              </a:rPr>
              <a:t>Kecheng</a:t>
            </a:r>
            <a:r>
              <a:rPr lang="en-US" altLang="en-US" dirty="0" smtClean="0"/>
              <a:t>, is hard to pronounce, try pronounce it as two words “</a:t>
            </a:r>
            <a:r>
              <a:rPr lang="en-US" altLang="en-US" dirty="0" smtClean="0">
                <a:solidFill>
                  <a:srgbClr val="FF0000"/>
                </a:solidFill>
              </a:rPr>
              <a:t>Ker-Chen</a:t>
            </a:r>
            <a:r>
              <a:rPr lang="en-US" altLang="en-US" dirty="0" smtClean="0"/>
              <a:t>.” It’s, in fact, two separate Chinese characters. My last name, </a:t>
            </a:r>
            <a:r>
              <a:rPr lang="en-US" altLang="en-US" dirty="0" smtClean="0">
                <a:solidFill>
                  <a:srgbClr val="FF0000"/>
                </a:solidFill>
              </a:rPr>
              <a:t>Yang</a:t>
            </a:r>
            <a:r>
              <a:rPr lang="en-US" altLang="en-US" dirty="0" smtClean="0"/>
              <a:t>, pronounces almost the same as the English word, </a:t>
            </a:r>
            <a:r>
              <a:rPr lang="en-US" altLang="en-US" dirty="0" smtClean="0">
                <a:solidFill>
                  <a:srgbClr val="FF0000"/>
                </a:solidFill>
              </a:rPr>
              <a:t>young</a:t>
            </a: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My office is </a:t>
            </a:r>
            <a:r>
              <a:rPr lang="en-US" altLang="en-US" dirty="0" smtClean="0">
                <a:solidFill>
                  <a:srgbClr val="FF0000"/>
                </a:solidFill>
              </a:rPr>
              <a:t>SN</a:t>
            </a:r>
            <a:r>
              <a:rPr lang="en-US" altLang="en-US" dirty="0" smtClean="0"/>
              <a:t> 139 and tentative office hours are right after lectures (2:50 PM – 4:00 PM) on Tuesdays and Thursdays.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"/>
            <a:ext cx="8458200" cy="542222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715000" y="2209800"/>
            <a:ext cx="609600" cy="4251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 rot="18971840">
            <a:off x="2093339" y="3923722"/>
            <a:ext cx="4230105" cy="263226"/>
          </a:xfrm>
          <a:prstGeom prst="rightArrow">
            <a:avLst>
              <a:gd name="adj1" fmla="val 30516"/>
              <a:gd name="adj2" fmla="val 14245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0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Grading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ts val="1400"/>
              </a:spcBef>
            </a:pPr>
            <a:r>
              <a:rPr lang="en-US" altLang="en-US" dirty="0" smtClean="0"/>
              <a:t>Quizzes - 5%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 smtClean="0"/>
              <a:t>	in class, </a:t>
            </a:r>
            <a:r>
              <a:rPr lang="en-US" altLang="en-US" sz="2000" dirty="0" smtClean="0">
                <a:solidFill>
                  <a:srgbClr val="FF0000"/>
                </a:solidFill>
              </a:rPr>
              <a:t>without</a:t>
            </a:r>
            <a:r>
              <a:rPr lang="en-US" altLang="en-US" sz="2000" dirty="0" smtClean="0"/>
              <a:t> notice in advance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 smtClean="0"/>
              <a:t>	your lowest score will be dropped</a:t>
            </a:r>
          </a:p>
          <a:p>
            <a:pPr>
              <a:spcBef>
                <a:spcPts val="1400"/>
              </a:spcBef>
            </a:pPr>
            <a:r>
              <a:rPr lang="en-US" altLang="en-US" dirty="0" smtClean="0"/>
              <a:t>Homework - 25%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 smtClean="0"/>
              <a:t>	due in class on the due date </a:t>
            </a:r>
            <a:r>
              <a:rPr lang="en-US" altLang="en-US" sz="1600" dirty="0" smtClean="0"/>
              <a:t>(solutions distributed at the same time)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>
                <a:solidFill>
                  <a:srgbClr val="FF0000"/>
                </a:solidFill>
              </a:rPr>
              <a:t>no late </a:t>
            </a:r>
            <a:r>
              <a:rPr lang="en-US" altLang="en-US" sz="2000" dirty="0" smtClean="0"/>
              <a:t>homework will be accepted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/>
              <a:t>	your lowest score will be </a:t>
            </a:r>
            <a:r>
              <a:rPr lang="en-US" altLang="en-US" sz="2000" dirty="0" smtClean="0"/>
              <a:t>dropped</a:t>
            </a:r>
          </a:p>
          <a:p>
            <a:pPr>
              <a:spcBef>
                <a:spcPts val="1400"/>
              </a:spcBef>
            </a:pPr>
            <a:r>
              <a:rPr lang="en-US" altLang="en-US" dirty="0" smtClean="0"/>
              <a:t>Midterm Exam - 30%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 smtClean="0"/>
              <a:t>	in class, 90-minutes time limit, </a:t>
            </a:r>
            <a:r>
              <a:rPr lang="en-US" altLang="en-US" sz="2000" dirty="0" smtClean="0">
                <a:solidFill>
                  <a:srgbClr val="FF0000"/>
                </a:solidFill>
              </a:rPr>
              <a:t>with</a:t>
            </a:r>
            <a:r>
              <a:rPr lang="en-US" altLang="en-US" sz="2000" dirty="0" smtClean="0"/>
              <a:t> notice well in advance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closed-book, </a:t>
            </a:r>
            <a:r>
              <a:rPr lang="en-US" altLang="en-US" sz="2000" dirty="0" smtClean="0">
                <a:solidFill>
                  <a:srgbClr val="FF0000"/>
                </a:solidFill>
              </a:rPr>
              <a:t>one</a:t>
            </a:r>
            <a:r>
              <a:rPr lang="en-US" altLang="en-US" sz="2000" dirty="0" smtClean="0"/>
              <a:t> cheat sheet allowed (Letter-size, two-sided)</a:t>
            </a:r>
          </a:p>
          <a:p>
            <a:pPr>
              <a:spcBef>
                <a:spcPts val="1400"/>
              </a:spcBef>
            </a:pPr>
            <a:r>
              <a:rPr lang="en-US" altLang="en-US" dirty="0" smtClean="0"/>
              <a:t>Final Exam - 40%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/>
              <a:t>	</a:t>
            </a:r>
            <a:r>
              <a:rPr lang="en-US" altLang="en-US" sz="2000" dirty="0" smtClean="0"/>
              <a:t>Thursday</a:t>
            </a:r>
            <a:r>
              <a:rPr lang="en-US" altLang="en-US" sz="2000" dirty="0"/>
              <a:t>, June 22, 11:30 AM - 2:30 </a:t>
            </a:r>
            <a:r>
              <a:rPr lang="en-US" altLang="en-US" sz="2000" dirty="0" smtClean="0"/>
              <a:t>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closed-book, </a:t>
            </a:r>
            <a:r>
              <a:rPr lang="en-US" altLang="en-US" sz="2000" dirty="0" smtClean="0">
                <a:solidFill>
                  <a:srgbClr val="FF0000"/>
                </a:solidFill>
              </a:rPr>
              <a:t>two</a:t>
            </a:r>
            <a:r>
              <a:rPr lang="en-US" altLang="en-US" sz="2000" dirty="0" smtClean="0"/>
              <a:t> cheat sheets allowed </a:t>
            </a:r>
            <a:r>
              <a:rPr lang="en-US" altLang="en-US" sz="2000" dirty="0"/>
              <a:t>(Letter-size, two-sided</a:t>
            </a:r>
            <a:r>
              <a:rPr lang="en-US" altLang="en-US" sz="2000" dirty="0" smtClean="0"/>
              <a:t>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1542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0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Collaboration and Communication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spcBef>
                <a:spcPts val="1400"/>
              </a:spcBef>
              <a:buNone/>
            </a:pPr>
            <a:r>
              <a:rPr lang="en-US" altLang="en-US" dirty="0" smtClean="0"/>
              <a:t>Quizzes and Exams: No collaboration allowed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 smtClean="0"/>
              <a:t>Homework: Discussions are encouraged</a:t>
            </a:r>
            <a:r>
              <a:rPr lang="en-US" altLang="en-US" dirty="0"/>
              <a:t>; however, each student has to </a:t>
            </a:r>
            <a:r>
              <a:rPr lang="en-US" altLang="en-US" dirty="0">
                <a:solidFill>
                  <a:srgbClr val="FF0000"/>
                </a:solidFill>
              </a:rPr>
              <a:t>write up</a:t>
            </a:r>
            <a:r>
              <a:rPr lang="en-US" altLang="en-US" dirty="0"/>
              <a:t> </a:t>
            </a:r>
            <a:r>
              <a:rPr lang="en-US" altLang="en-US" dirty="0" smtClean="0"/>
              <a:t>the </a:t>
            </a:r>
            <a:r>
              <a:rPr lang="en-US" altLang="en-US" dirty="0"/>
              <a:t>final solutions </a:t>
            </a:r>
            <a:r>
              <a:rPr lang="en-US" altLang="en-US" dirty="0" smtClean="0">
                <a:solidFill>
                  <a:srgbClr val="FF0000"/>
                </a:solidFill>
              </a:rPr>
              <a:t>independently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 smtClean="0"/>
              <a:t>All solutions: </a:t>
            </a:r>
            <a:r>
              <a:rPr lang="en-US" altLang="en-US" dirty="0" smtClean="0">
                <a:solidFill>
                  <a:srgbClr val="FF0000"/>
                </a:solidFill>
              </a:rPr>
              <a:t>illegible</a:t>
            </a:r>
            <a:r>
              <a:rPr lang="en-US" altLang="en-US" dirty="0" smtClean="0"/>
              <a:t> ones will not be graded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 smtClean="0"/>
              <a:t>Honor code and signature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/>
              <a:t>Graded Quizzes, Homework, and Midterm will be </a:t>
            </a:r>
            <a:r>
              <a:rPr lang="en-US" altLang="en-US" dirty="0" smtClean="0"/>
              <a:t>returned. 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 smtClean="0"/>
              <a:t>Final Exam will </a:t>
            </a:r>
            <a:r>
              <a:rPr lang="en-US" altLang="en-US" dirty="0" smtClean="0">
                <a:solidFill>
                  <a:srgbClr val="FF0000"/>
                </a:solidFill>
              </a:rPr>
              <a:t>not</a:t>
            </a:r>
            <a:r>
              <a:rPr lang="en-US" altLang="en-US" dirty="0" smtClean="0"/>
              <a:t> be returned; however</a:t>
            </a:r>
            <a:r>
              <a:rPr lang="en-US" altLang="en-US" dirty="0"/>
              <a:t>, </a:t>
            </a:r>
            <a:r>
              <a:rPr lang="en-US" altLang="en-US" dirty="0" smtClean="0"/>
              <a:t>you will have </a:t>
            </a:r>
            <a:r>
              <a:rPr lang="en-US" altLang="en-US" dirty="0"/>
              <a:t>a chance to look over your </a:t>
            </a:r>
            <a:r>
              <a:rPr lang="en-US" altLang="en-US" dirty="0" smtClean="0"/>
              <a:t>graded Final on Friday, June 23.</a:t>
            </a:r>
            <a:endParaRPr lang="en-US" altLang="en-US" dirty="0"/>
          </a:p>
          <a:p>
            <a:pPr marL="0" indent="0">
              <a:spcBef>
                <a:spcPts val="1400"/>
              </a:spcBef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91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0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Collaboration and Communication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spcBef>
                <a:spcPts val="1400"/>
              </a:spcBef>
              <a:buNone/>
            </a:pPr>
            <a:r>
              <a:rPr lang="en-US" altLang="en-US" dirty="0"/>
              <a:t>Public questions, concerns: encouraged to post on </a:t>
            </a:r>
            <a:r>
              <a:rPr lang="en-US" altLang="en-US" i="1" dirty="0">
                <a:solidFill>
                  <a:srgbClr val="FF0000"/>
                </a:solidFill>
              </a:rPr>
              <a:t>Piazza</a:t>
            </a:r>
            <a:r>
              <a:rPr lang="en-US" altLang="en-US" dirty="0"/>
              <a:t> at </a:t>
            </a:r>
            <a:r>
              <a:rPr lang="en-US" altLang="en-US" dirty="0">
                <a:hlinkClick r:id="rId2"/>
              </a:rPr>
              <a:t>https://piazza.com/unc/summer2017/comp283/home</a:t>
            </a:r>
            <a:endParaRPr lang="en-US" altLang="en-US" dirty="0"/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/>
              <a:t>Private/confidential ones: to my email, </a:t>
            </a:r>
            <a:r>
              <a:rPr lang="en-US" altLang="en-US" dirty="0" smtClean="0">
                <a:hlinkClick r:id="rId3"/>
              </a:rPr>
              <a:t>yangk@cs.unc.edu</a:t>
            </a:r>
            <a:endParaRPr lang="en-US" altLang="en-US" dirty="0" smtClean="0"/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 smtClean="0"/>
              <a:t>Class participation </a:t>
            </a:r>
            <a:r>
              <a:rPr lang="en-US" altLang="en-US" dirty="0" smtClean="0">
                <a:solidFill>
                  <a:srgbClr val="FF0000"/>
                </a:solidFill>
              </a:rPr>
              <a:t>bonus</a:t>
            </a:r>
            <a:r>
              <a:rPr lang="en-US" altLang="en-US" dirty="0" smtClean="0"/>
              <a:t>: up to half a letter grade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/>
              <a:t>Class </a:t>
            </a:r>
            <a:r>
              <a:rPr lang="en-US" altLang="en-US" dirty="0" smtClean="0"/>
              <a:t>etiquette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 smtClean="0"/>
              <a:t>Don’t agree with the grading or the standard solutions?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appeal – your right and </a:t>
            </a:r>
            <a:r>
              <a:rPr lang="en-US" altLang="en-US" dirty="0" smtClean="0">
                <a:solidFill>
                  <a:srgbClr val="FF0000"/>
                </a:solidFill>
              </a:rPr>
              <a:t>responsibility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 smtClean="0"/>
              <a:t>“Anything can be appealed.”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the instructor plays the judge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no cheating will be tolerated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613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0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About this course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Undergraduate Bulletin:</a:t>
            </a:r>
            <a:endParaRPr lang="en-US" altLang="en-US" sz="1800" dirty="0" smtClean="0"/>
          </a:p>
          <a:p>
            <a:pPr marL="400050" lvl="1" indent="0">
              <a:spcBef>
                <a:spcPts val="800"/>
              </a:spcBef>
              <a:buFontTx/>
              <a:buNone/>
            </a:pPr>
            <a:r>
              <a:rPr lang="en-US" altLang="en-US" sz="1800" dirty="0" smtClean="0"/>
              <a:t>Introduces </a:t>
            </a:r>
            <a:r>
              <a:rPr lang="en-US" altLang="en-US" sz="1800" dirty="0"/>
              <a:t>discrete structures (sets, tuples, relations, functions, graphs, trees) and the formal mathematics (logic, proof, induction) used to establish their properties and those of algorithms that work with them. </a:t>
            </a:r>
            <a:endParaRPr lang="en-US" altLang="en-US" sz="1800" dirty="0" smtClean="0"/>
          </a:p>
          <a:p>
            <a:pPr marL="400050" lvl="1" indent="0">
              <a:spcBef>
                <a:spcPts val="800"/>
              </a:spcBef>
              <a:buFontTx/>
              <a:buNone/>
            </a:pPr>
            <a:r>
              <a:rPr lang="en-US" altLang="en-US" sz="1800" dirty="0" smtClean="0"/>
              <a:t>Develops </a:t>
            </a:r>
            <a:r>
              <a:rPr lang="en-US" altLang="en-US" sz="1800" dirty="0"/>
              <a:t>problem-solving skills through puzzles and applications central to computer science</a:t>
            </a:r>
            <a:r>
              <a:rPr lang="en-US" altLang="en-US" sz="1800" dirty="0" smtClean="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Mathematically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thinking, reasoning, and writing.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dirty="0" smtClean="0"/>
              <a:t>A </a:t>
            </a:r>
            <a:r>
              <a:rPr lang="en-US" altLang="en-US" dirty="0" smtClean="0"/>
              <a:t>prerequisite for many higher-level COMP courses.</a:t>
            </a:r>
          </a:p>
          <a:p>
            <a:pPr marL="400050" lvl="1" indent="0">
              <a:spcBef>
                <a:spcPct val="0"/>
              </a:spcBef>
              <a:buNone/>
            </a:pPr>
            <a:r>
              <a:rPr lang="en-US" altLang="en-US" sz="1800" dirty="0"/>
              <a:t>COMP 455 Models of Languages and Computation</a:t>
            </a:r>
            <a:endParaRPr lang="zh-CN" altLang="en-US" sz="1800" dirty="0"/>
          </a:p>
          <a:p>
            <a:pPr marL="400050" lvl="1" indent="0">
              <a:spcBef>
                <a:spcPct val="0"/>
              </a:spcBef>
              <a:buNone/>
            </a:pPr>
            <a:r>
              <a:rPr lang="en-US" altLang="zh-CN" sz="1800" dirty="0"/>
              <a:t>COMP 550 Algorithms and Analysis</a:t>
            </a:r>
            <a:endParaRPr lang="zh-CN" altLang="en-US" sz="1800" dirty="0"/>
          </a:p>
          <a:p>
            <a:pPr marL="400050" lvl="1" indent="0">
              <a:spcBef>
                <a:spcPct val="0"/>
              </a:spcBef>
              <a:buNone/>
            </a:pPr>
            <a:r>
              <a:rPr lang="en-US" altLang="en-US" sz="1800" dirty="0"/>
              <a:t>COMP 521 Files and Databases</a:t>
            </a:r>
            <a:endParaRPr lang="zh-CN" altLang="en-US" sz="1800" dirty="0"/>
          </a:p>
          <a:p>
            <a:pPr marL="400050" lvl="1" indent="0">
              <a:spcBef>
                <a:spcPct val="0"/>
              </a:spcBef>
              <a:buNone/>
            </a:pPr>
            <a:r>
              <a:rPr lang="en-US" altLang="zh-CN" sz="1800" dirty="0"/>
              <a:t>COMP 535 </a:t>
            </a:r>
            <a:r>
              <a:rPr lang="en-US" altLang="en-US" sz="1800" dirty="0"/>
              <a:t>Introduction to Computer Security</a:t>
            </a:r>
            <a:endParaRPr lang="zh-CN" altLang="en-US" sz="1800" dirty="0"/>
          </a:p>
          <a:p>
            <a:pPr marL="400050" lvl="1" indent="0">
              <a:spcBef>
                <a:spcPct val="0"/>
              </a:spcBef>
              <a:buNone/>
            </a:pPr>
            <a:r>
              <a:rPr lang="en-US" altLang="en-US" sz="1800" dirty="0"/>
              <a:t>COMP </a:t>
            </a:r>
            <a:r>
              <a:rPr lang="en-US" altLang="en-US" sz="1800" dirty="0" smtClean="0"/>
              <a:t>555 </a:t>
            </a:r>
            <a:r>
              <a:rPr lang="en-US" altLang="en-US" sz="1800" dirty="0" err="1" smtClean="0"/>
              <a:t>Bioalgorithms</a:t>
            </a:r>
            <a:endParaRPr lang="en-US" altLang="en-US" sz="1800" dirty="0" smtClean="0"/>
          </a:p>
          <a:p>
            <a:pPr marL="400050" lvl="1" indent="0">
              <a:spcBef>
                <a:spcPts val="1000"/>
              </a:spcBef>
              <a:buNone/>
            </a:pPr>
            <a:r>
              <a:rPr lang="en-US" altLang="zh-CN" sz="1800" dirty="0" smtClean="0"/>
              <a:t>The first two are prerequisites for many COMP 600+ courses.</a:t>
            </a:r>
            <a:endParaRPr lang="zh-CN" altLang="en-US" sz="18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8133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0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Math: Proof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Undergraduate Bulletin:</a:t>
            </a:r>
            <a:endParaRPr lang="en-US" altLang="en-US" sz="1800" dirty="0" smtClean="0"/>
          </a:p>
          <a:p>
            <a:pPr marL="400050" lvl="1" indent="0">
              <a:spcBef>
                <a:spcPts val="800"/>
              </a:spcBef>
              <a:buFontTx/>
              <a:buNone/>
            </a:pPr>
            <a:r>
              <a:rPr lang="en-US" altLang="en-US" sz="1800" dirty="0" smtClean="0"/>
              <a:t>Introduces </a:t>
            </a:r>
            <a:r>
              <a:rPr lang="en-US" altLang="en-US" sz="1800" dirty="0"/>
              <a:t>discrete structures (sets, tuples, relations, functions, graphs, trees) and the formal </a:t>
            </a:r>
            <a:r>
              <a:rPr lang="en-US" altLang="en-US" sz="1800" dirty="0">
                <a:solidFill>
                  <a:srgbClr val="D73733"/>
                </a:solidFill>
              </a:rPr>
              <a:t>mathematics</a:t>
            </a:r>
            <a:r>
              <a:rPr lang="en-US" altLang="en-US" sz="1800" dirty="0"/>
              <a:t> (logic, </a:t>
            </a:r>
            <a:r>
              <a:rPr lang="en-US" altLang="en-US" sz="1800" dirty="0">
                <a:solidFill>
                  <a:srgbClr val="D73733"/>
                </a:solidFill>
              </a:rPr>
              <a:t>proof</a:t>
            </a:r>
            <a:r>
              <a:rPr lang="en-US" altLang="en-US" sz="1800" dirty="0"/>
              <a:t>, induction) used to establish their properties and those of algorithms that work with them. </a:t>
            </a:r>
            <a:endParaRPr lang="en-US" altLang="en-US" sz="1800" dirty="0" smtClean="0"/>
          </a:p>
          <a:p>
            <a:pPr marL="400050" lvl="1" indent="0">
              <a:spcBef>
                <a:spcPts val="800"/>
              </a:spcBef>
              <a:buFontTx/>
              <a:buNone/>
            </a:pPr>
            <a:r>
              <a:rPr lang="en-US" altLang="en-US" sz="1800" dirty="0" smtClean="0"/>
              <a:t>Develops </a:t>
            </a:r>
            <a:r>
              <a:rPr lang="en-US" altLang="en-US" sz="1800" dirty="0"/>
              <a:t>problem-solving skills through </a:t>
            </a:r>
            <a:r>
              <a:rPr lang="en-US" altLang="en-US" sz="1800" dirty="0">
                <a:solidFill>
                  <a:srgbClr val="0070C0"/>
                </a:solidFill>
              </a:rPr>
              <a:t>puzzles</a:t>
            </a:r>
            <a:r>
              <a:rPr lang="en-US" altLang="en-US" sz="1800" dirty="0"/>
              <a:t> and applications central to computer science</a:t>
            </a:r>
            <a:r>
              <a:rPr lang="en-US" altLang="en-US" sz="1800" dirty="0" smtClean="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81400"/>
            <a:ext cx="6653213" cy="27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13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0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Logic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Undergraduate Bulletin:</a:t>
            </a:r>
            <a:endParaRPr lang="en-US" altLang="en-US" sz="1800" dirty="0" smtClean="0"/>
          </a:p>
          <a:p>
            <a:pPr marL="400050" lvl="1" indent="0">
              <a:spcBef>
                <a:spcPts val="800"/>
              </a:spcBef>
              <a:buFontTx/>
              <a:buNone/>
            </a:pPr>
            <a:r>
              <a:rPr lang="en-US" altLang="en-US" sz="1800" dirty="0" smtClean="0"/>
              <a:t>Introduces </a:t>
            </a:r>
            <a:r>
              <a:rPr lang="en-US" altLang="en-US" sz="1800" dirty="0"/>
              <a:t>discrete structures (sets, tuples, relations, functions, graphs, trees) and the formal mathematics (</a:t>
            </a:r>
            <a:r>
              <a:rPr lang="en-US" altLang="en-US" sz="1800" dirty="0">
                <a:solidFill>
                  <a:srgbClr val="DA4541"/>
                </a:solidFill>
              </a:rPr>
              <a:t>logic</a:t>
            </a:r>
            <a:r>
              <a:rPr lang="en-US" altLang="en-US" sz="1800" dirty="0"/>
              <a:t>, proof, induction) used to establish their properties and those of algorithms that work with them. </a:t>
            </a:r>
            <a:endParaRPr lang="en-US" altLang="en-US" sz="1800" dirty="0" smtClean="0"/>
          </a:p>
          <a:p>
            <a:pPr marL="400050" lvl="1" indent="0">
              <a:spcBef>
                <a:spcPts val="800"/>
              </a:spcBef>
              <a:buFontTx/>
              <a:buNone/>
            </a:pPr>
            <a:r>
              <a:rPr lang="en-US" altLang="en-US" sz="1800" dirty="0" smtClean="0"/>
              <a:t>Develops </a:t>
            </a:r>
            <a:r>
              <a:rPr lang="en-US" altLang="en-US" sz="1800" dirty="0"/>
              <a:t>problem-solving skills through </a:t>
            </a:r>
            <a:r>
              <a:rPr lang="en-US" altLang="en-US" sz="1800" dirty="0">
                <a:solidFill>
                  <a:srgbClr val="0070C0"/>
                </a:solidFill>
              </a:rPr>
              <a:t>puzzles</a:t>
            </a:r>
            <a:r>
              <a:rPr lang="en-US" altLang="en-US" sz="1800" dirty="0"/>
              <a:t> and applications central to computer science</a:t>
            </a:r>
            <a:r>
              <a:rPr lang="en-US" altLang="en-US" sz="1800" dirty="0" smtClean="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3657600"/>
            <a:ext cx="7010400" cy="26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06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0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Math: Numbers and Counting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Undergraduate Bulletin:</a:t>
            </a:r>
            <a:endParaRPr lang="en-US" altLang="en-US" sz="1800" dirty="0" smtClean="0"/>
          </a:p>
          <a:p>
            <a:pPr marL="400050" lvl="1" indent="0">
              <a:spcBef>
                <a:spcPts val="800"/>
              </a:spcBef>
              <a:buFontTx/>
              <a:buNone/>
            </a:pPr>
            <a:r>
              <a:rPr lang="en-US" altLang="en-US" sz="1800" dirty="0" smtClean="0"/>
              <a:t>Introduces </a:t>
            </a:r>
            <a:r>
              <a:rPr lang="en-US" altLang="en-US" sz="1800" dirty="0"/>
              <a:t>discrete structures (sets, tuples, relations, functions, graphs, trees) and the formal </a:t>
            </a:r>
            <a:r>
              <a:rPr lang="en-US" altLang="en-US" sz="1800" dirty="0">
                <a:solidFill>
                  <a:srgbClr val="DE5A57"/>
                </a:solidFill>
              </a:rPr>
              <a:t>mathematics</a:t>
            </a:r>
            <a:r>
              <a:rPr lang="en-US" altLang="en-US" sz="1800" dirty="0"/>
              <a:t> (logic, proof, induction) used to establish their properties and those of algorithms that work with them. </a:t>
            </a:r>
            <a:endParaRPr lang="en-US" altLang="en-US" sz="1800" dirty="0" smtClean="0"/>
          </a:p>
          <a:p>
            <a:pPr marL="400050" lvl="1" indent="0">
              <a:spcBef>
                <a:spcPts val="800"/>
              </a:spcBef>
              <a:buFontTx/>
              <a:buNone/>
            </a:pPr>
            <a:r>
              <a:rPr lang="en-US" altLang="en-US" sz="1800" dirty="0" smtClean="0"/>
              <a:t>Develops </a:t>
            </a:r>
            <a:r>
              <a:rPr lang="en-US" altLang="en-US" sz="1800" dirty="0"/>
              <a:t>problem-solving skills through </a:t>
            </a:r>
            <a:r>
              <a:rPr lang="en-US" altLang="en-US" sz="1800" dirty="0">
                <a:solidFill>
                  <a:srgbClr val="0070C0"/>
                </a:solidFill>
              </a:rPr>
              <a:t>puzzles</a:t>
            </a:r>
            <a:r>
              <a:rPr lang="en-US" altLang="en-US" sz="1800" dirty="0"/>
              <a:t> and applications central to computer science</a:t>
            </a:r>
            <a:r>
              <a:rPr lang="en-US" altLang="en-US" sz="1800" dirty="0" smtClean="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2" y="3657600"/>
            <a:ext cx="7872548" cy="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9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1620</TotalTime>
  <Words>568</Words>
  <Application>Microsoft Office PowerPoint</Application>
  <PresentationFormat>全屏显示(4:3)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McKBAlgP8</vt:lpstr>
      <vt:lpstr>COMP 283 Discrete Structures </vt:lpstr>
      <vt:lpstr>About Me</vt:lpstr>
      <vt:lpstr>Grading</vt:lpstr>
      <vt:lpstr>Collaboration and Communication</vt:lpstr>
      <vt:lpstr>Collaboration and Communication</vt:lpstr>
      <vt:lpstr>About this course</vt:lpstr>
      <vt:lpstr>Math: Proof</vt:lpstr>
      <vt:lpstr>Logic</vt:lpstr>
      <vt:lpstr>Math: Numbers and Counting</vt:lpstr>
      <vt:lpstr>Textbook and Topics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Kecheng Yang</cp:lastModifiedBy>
  <cp:revision>282</cp:revision>
  <dcterms:created xsi:type="dcterms:W3CDTF">2010-10-18T10:39:55Z</dcterms:created>
  <dcterms:modified xsi:type="dcterms:W3CDTF">2017-05-17T15:32:03Z</dcterms:modified>
</cp:coreProperties>
</file>