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8" r:id="rId2"/>
    <p:sldId id="277" r:id="rId3"/>
    <p:sldId id="278" r:id="rId4"/>
    <p:sldId id="279" r:id="rId5"/>
    <p:sldId id="280" r:id="rId6"/>
    <p:sldId id="281" r:id="rId7"/>
    <p:sldId id="283" r:id="rId8"/>
    <p:sldId id="284" r:id="rId9"/>
    <p:sldId id="285" r:id="rId10"/>
    <p:sldId id="282" r:id="rId11"/>
    <p:sldId id="286" r:id="rId12"/>
    <p:sldId id="287" r:id="rId13"/>
    <p:sldId id="289" r:id="rId14"/>
    <p:sldId id="290" r:id="rId15"/>
    <p:sldId id="288" r:id="rId16"/>
    <p:sldId id="291" r:id="rId17"/>
    <p:sldId id="292" r:id="rId18"/>
    <p:sldId id="293" r:id="rId19"/>
    <p:sldId id="294" r:id="rId20"/>
    <p:sldId id="297" r:id="rId21"/>
    <p:sldId id="298" r:id="rId22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CBEECB8-BEF7-4A71-B244-B763A145EF1F}">
          <p14:sldIdLst>
            <p14:sldId id="268"/>
            <p14:sldId id="277"/>
            <p14:sldId id="278"/>
            <p14:sldId id="279"/>
            <p14:sldId id="280"/>
            <p14:sldId id="281"/>
            <p14:sldId id="283"/>
            <p14:sldId id="284"/>
            <p14:sldId id="285"/>
            <p14:sldId id="282"/>
            <p14:sldId id="286"/>
            <p14:sldId id="287"/>
            <p14:sldId id="289"/>
            <p14:sldId id="290"/>
            <p14:sldId id="288"/>
            <p14:sldId id="291"/>
            <p14:sldId id="292"/>
            <p14:sldId id="293"/>
            <p14:sldId id="294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CCFF"/>
    <a:srgbClr val="B77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0" autoAdjust="0"/>
    <p:restoredTop sz="94434" autoAdjust="0"/>
  </p:normalViewPr>
  <p:slideViewPr>
    <p:cSldViewPr>
      <p:cViewPr>
        <p:scale>
          <a:sx n="75" d="100"/>
          <a:sy n="75" d="100"/>
        </p:scale>
        <p:origin x="138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980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0509" y="3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r">
              <a:defRPr sz="1200"/>
            </a:lvl1pPr>
          </a:lstStyle>
          <a:p>
            <a:fld id="{26C26F68-C32A-4C3B-A5A5-F8FA0379F641}" type="datetimeFigureOut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0758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0509" y="9720758"/>
            <a:ext cx="3077137" cy="512222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r">
              <a:defRPr sz="1200"/>
            </a:lvl1pPr>
          </a:lstStyle>
          <a:p>
            <a:fld id="{5254F41E-F260-4B60-A9AD-E9F85BF5DFA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569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8" y="1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/>
          <a:lstStyle>
            <a:lvl1pPr algn="r">
              <a:defRPr sz="1200"/>
            </a:lvl1pPr>
          </a:lstStyle>
          <a:p>
            <a:fld id="{508DF32D-10E0-48AB-AD33-C72740E9BFF0}" type="datetimeFigureOut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3" tIns="47377" rIns="94753" bIns="47377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721107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8" y="9721107"/>
            <a:ext cx="3076363" cy="511730"/>
          </a:xfrm>
          <a:prstGeom prst="rect">
            <a:avLst/>
          </a:prstGeom>
        </p:spPr>
        <p:txBody>
          <a:bodyPr vert="horz" lIns="94753" tIns="47377" rIns="94753" bIns="47377" rtlCol="0" anchor="b"/>
          <a:lstStyle>
            <a:lvl1pPr algn="r">
              <a:defRPr sz="1200"/>
            </a:lvl1pPr>
          </a:lstStyle>
          <a:p>
            <a:fld id="{D31F2201-EC1C-49CE-A1D9-35D95EE29BF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슬라이드 이미지 개체 틀 8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2899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049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2570-543E-4E99-AD93-7AE0D4E359A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162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68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4409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018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196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391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02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F2201-EC1C-49CE-A1D9-35D95EE29BF7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26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8C2570-543E-4E99-AD93-7AE0D4E359A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456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3A628EB1-E15B-4CAD-B859-12446F497DCA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D25E-D831-426D-9A98-CC91BC12D373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C8099-B8B3-4F35-8963-702C392A62D9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 sz="2200"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578EACDB-26D7-4C09-AFA5-249B65ED7E46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A7E1F5AD-E5C2-48AC-8D91-F95AF7379405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903-2DD7-400A-8A09-CA681CEB75BA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3C69-F37A-433F-8AD0-4764C694E883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F29A5-A2F3-4129-BF12-5A639F858540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26D2-97BF-46BB-A69E-BB16D0B5EAD2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74928-2B0E-46CC-9EE6-557C0ADB381C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02EF8-5270-478F-A6CF-0B52CDF5B55D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바닥글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AFEBA-286F-417D-B6E7-744A35795757}" type="datetime1">
              <a:rPr lang="ko-KR" altLang="en-US" smtClean="0"/>
              <a:pPr/>
              <a:t>2015-04-01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ko-KR" altLang="en-US" dirty="0" smtClean="0"/>
              <a:t>바닥글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8C5E703-6E76-4EAC-BE7E-F9F6FD8BC97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FF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Computation of Deep Learning(</a:t>
            </a:r>
            <a:r>
              <a:rPr lang="en-US" dirty="0" err="1" smtClean="0"/>
              <a:t>Convnet</a:t>
            </a:r>
            <a:r>
              <a:rPr lang="en-US" dirty="0" smtClean="0"/>
              <a:t>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7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of Computing Convolutions</a:t>
            </a:r>
            <a:endParaRPr lang="en-US" dirty="0" smtClean="0"/>
          </a:p>
        </p:txBody>
      </p:sp>
      <p:sp>
        <p:nvSpPr>
          <p:cNvPr id="10" name="Content Placeholder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3891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en-US" dirty="0" smtClean="0"/>
              <a:t>Lowering convolution to matrix multiplication</a:t>
            </a:r>
            <a:endParaRPr lang="en-CA" dirty="0" smtClean="0"/>
          </a:p>
          <a:p>
            <a:pPr lvl="1" algn="just">
              <a:lnSpc>
                <a:spcPct val="90000"/>
              </a:lnSpc>
              <a:buFontTx/>
              <a:buChar char="•"/>
            </a:pPr>
            <a:r>
              <a:rPr lang="en-CA" dirty="0" smtClean="0"/>
              <a:t>Pros</a:t>
            </a:r>
            <a:r>
              <a:rPr lang="en-CA" dirty="0"/>
              <a:t>: We have highly optimized large matrix multiplication </a:t>
            </a:r>
            <a:r>
              <a:rPr lang="en-CA" dirty="0" smtClean="0"/>
              <a:t>code</a:t>
            </a:r>
            <a:endParaRPr lang="en-CA" dirty="0"/>
          </a:p>
          <a:p>
            <a:pPr lvl="1" algn="just">
              <a:lnSpc>
                <a:spcPct val="90000"/>
              </a:lnSpc>
              <a:buFontTx/>
              <a:buChar char="•"/>
            </a:pPr>
            <a:r>
              <a:rPr lang="en-CA" dirty="0"/>
              <a:t>Cons: High memory usage </a:t>
            </a:r>
          </a:p>
          <a:p>
            <a:pPr lvl="2" algn="just">
              <a:lnSpc>
                <a:spcPct val="90000"/>
              </a:lnSpc>
              <a:buFontTx/>
              <a:buChar char="•"/>
            </a:pPr>
            <a:r>
              <a:rPr lang="en-CA" dirty="0"/>
              <a:t>Recent </a:t>
            </a:r>
            <a:r>
              <a:rPr lang="en-CA" dirty="0" err="1"/>
              <a:t>cuDNN</a:t>
            </a:r>
            <a:r>
              <a:rPr lang="en-CA" dirty="0"/>
              <a:t> library try to solve this problem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endParaRPr lang="en-CA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CA" dirty="0" smtClean="0"/>
              <a:t>We </a:t>
            </a:r>
            <a:r>
              <a:rPr lang="en-CA" dirty="0"/>
              <a:t>could directly compute convolution, which might be </a:t>
            </a:r>
            <a:r>
              <a:rPr lang="en-CA" dirty="0" smtClean="0"/>
              <a:t>      more </a:t>
            </a:r>
            <a:r>
              <a:rPr lang="en-CA" dirty="0"/>
              <a:t>efficient. However, it requires optimization of a large </a:t>
            </a:r>
            <a:r>
              <a:rPr lang="en-CA" dirty="0" smtClean="0"/>
              <a:t>  number </a:t>
            </a:r>
            <a:r>
              <a:rPr lang="en-CA" dirty="0"/>
              <a:t>of parameter space of </a:t>
            </a:r>
            <a:r>
              <a:rPr lang="en-CA" dirty="0" smtClean="0"/>
              <a:t>convolutions (</a:t>
            </a:r>
            <a:r>
              <a:rPr lang="en-CA" dirty="0"/>
              <a:t>filter size, </a:t>
            </a:r>
            <a:r>
              <a:rPr lang="en-CA" dirty="0" smtClean="0"/>
              <a:t>         padding</a:t>
            </a:r>
            <a:r>
              <a:rPr lang="en-CA" dirty="0"/>
              <a:t>, stride, batch size….)</a:t>
            </a:r>
          </a:p>
          <a:p>
            <a:pPr lvl="1" algn="just">
              <a:lnSpc>
                <a:spcPct val="90000"/>
              </a:lnSpc>
              <a:buFontTx/>
              <a:buChar char="•"/>
            </a:pPr>
            <a:r>
              <a:rPr lang="en-CA" dirty="0"/>
              <a:t>E.g. cuda-convnet2 is very efficient </a:t>
            </a:r>
            <a:r>
              <a:rPr lang="en-CA" dirty="0" smtClean="0"/>
              <a:t>with </a:t>
            </a:r>
            <a:r>
              <a:rPr lang="en-CA" dirty="0"/>
              <a:t>specific batch </a:t>
            </a:r>
            <a:r>
              <a:rPr lang="en-CA" dirty="0" smtClean="0"/>
              <a:t>size</a:t>
            </a:r>
          </a:p>
          <a:p>
            <a:pPr lvl="1" algn="just">
              <a:lnSpc>
                <a:spcPct val="90000"/>
              </a:lnSpc>
              <a:buFontTx/>
              <a:buChar char="•"/>
            </a:pPr>
            <a:endParaRPr lang="en-CA" dirty="0"/>
          </a:p>
          <a:p>
            <a:pPr algn="just"/>
            <a:r>
              <a:rPr lang="en-US" dirty="0" smtClean="0"/>
              <a:t>Using FFT</a:t>
            </a:r>
          </a:p>
          <a:p>
            <a:pPr algn="just"/>
            <a:endParaRPr lang="en-CA" dirty="0"/>
          </a:p>
        </p:txBody>
      </p:sp>
      <p:pic>
        <p:nvPicPr>
          <p:cNvPr id="1026" name="Picture 2" descr="f*g= \mathcal{F}^{-1}\big\{\mathcal{F}\{f\}\cdot\mathcal{F}\{g\}\big\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733256"/>
            <a:ext cx="3888432" cy="43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pipeline for Object Detection with </a:t>
            </a:r>
            <a:r>
              <a:rPr lang="en-US" dirty="0" err="1" smtClean="0"/>
              <a:t>Convnet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48" y="1484784"/>
            <a:ext cx="8568952" cy="2662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9692" y="50851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Tegra</a:t>
            </a:r>
            <a:r>
              <a:rPr lang="en-US" dirty="0" smtClean="0"/>
              <a:t> X, it can process </a:t>
            </a:r>
            <a:r>
              <a:rPr lang="en-US" dirty="0" err="1" smtClean="0"/>
              <a:t>AlexNet</a:t>
            </a:r>
            <a:r>
              <a:rPr lang="en-US" dirty="0" smtClean="0"/>
              <a:t> at 184 frames / sec</a:t>
            </a:r>
          </a:p>
        </p:txBody>
      </p:sp>
    </p:spTree>
    <p:extLst>
      <p:ext uri="{BB962C8B-B14F-4D97-AF65-F5344CB8AC3E}">
        <p14:creationId xmlns:p14="http://schemas.microsoft.com/office/powerpoint/2010/main" val="1606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Convolutional Neural Networks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at </a:t>
            </a:r>
            <a:r>
              <a:rPr lang="en-CA" dirty="0"/>
              <a:t>Constrained Time </a:t>
            </a:r>
            <a:r>
              <a:rPr lang="en-CA" dirty="0" smtClean="0"/>
              <a:t>Cost</a:t>
            </a:r>
            <a:endParaRPr lang="en-CA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716016" y="6021288"/>
            <a:ext cx="3742184" cy="38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CA" sz="2000" dirty="0" smtClean="0"/>
              <a:t>Will be published in CVPR 2015</a:t>
            </a:r>
            <a:endParaRPr lang="en-CA" sz="2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8458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CA" sz="2400" dirty="0" err="1"/>
              <a:t>Kaiming</a:t>
            </a:r>
            <a:r>
              <a:rPr lang="en-CA" sz="2400" dirty="0"/>
              <a:t> </a:t>
            </a:r>
            <a:r>
              <a:rPr lang="en-CA" sz="2400" dirty="0" smtClean="0"/>
              <a:t>He and Jian </a:t>
            </a:r>
            <a:r>
              <a:rPr lang="en-CA" sz="2400" dirty="0"/>
              <a:t>Sun </a:t>
            </a:r>
            <a:endParaRPr lang="en-CA" sz="2400" dirty="0" smtClean="0"/>
          </a:p>
          <a:p>
            <a:pPr algn="ctr"/>
            <a:r>
              <a:rPr lang="en-CA" sz="2400" dirty="0" smtClean="0"/>
              <a:t>Microsoft </a:t>
            </a:r>
            <a:r>
              <a:rPr lang="en-CA" sz="2400" dirty="0"/>
              <a:t>Research</a:t>
            </a:r>
          </a:p>
        </p:txBody>
      </p:sp>
    </p:spTree>
    <p:extLst>
      <p:ext uri="{BB962C8B-B14F-4D97-AF65-F5344CB8AC3E}">
        <p14:creationId xmlns:p14="http://schemas.microsoft.com/office/powerpoint/2010/main" val="41816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Deeper and Larger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1105950"/>
            <a:ext cx="5544616" cy="5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Deeper and Larger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55" y="1772816"/>
            <a:ext cx="798294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6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Constrains</a:t>
            </a:r>
            <a:endParaRPr lang="ko-KR" altLang="en-US" dirty="0"/>
          </a:p>
        </p:txBody>
      </p:sp>
      <p:sp>
        <p:nvSpPr>
          <p:cNvPr id="26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en-CA" altLang="ko-KR" sz="2800" dirty="0"/>
              <a:t>For real-world </a:t>
            </a:r>
            <a:r>
              <a:rPr lang="en-CA" altLang="ko-KR" sz="2800" dirty="0" smtClean="0"/>
              <a:t>applications </a:t>
            </a:r>
            <a:r>
              <a:rPr lang="en-CA" altLang="ko-KR" sz="2800" dirty="0"/>
              <a:t>are often faced with the requirement of constrained time budget</a:t>
            </a:r>
            <a:r>
              <a:rPr lang="en-CA" altLang="ko-KR" sz="2800" dirty="0" smtClean="0"/>
              <a:t>.</a:t>
            </a:r>
          </a:p>
          <a:p>
            <a:pPr lvl="1" algn="just"/>
            <a:r>
              <a:rPr lang="en-US" altLang="ko-KR" dirty="0" smtClean="0"/>
              <a:t>Cost effective autonomous system</a:t>
            </a:r>
          </a:p>
          <a:p>
            <a:pPr algn="just"/>
            <a:endParaRPr lang="en-US" altLang="ko-KR" dirty="0"/>
          </a:p>
          <a:p>
            <a:pPr algn="just"/>
            <a:r>
              <a:rPr lang="en-CA" altLang="ko-KR" dirty="0" smtClean="0"/>
              <a:t>The </a:t>
            </a:r>
            <a:r>
              <a:rPr lang="en-CA" altLang="ko-KR" dirty="0"/>
              <a:t>designs of the network architectures should exhibit as trade-offs among the factors like depth, numbers of filters, filter sizes, </a:t>
            </a:r>
            <a:r>
              <a:rPr lang="en-CA" altLang="ko-KR" dirty="0" err="1"/>
              <a:t>etc</a:t>
            </a:r>
            <a:endParaRPr lang="en-US" altLang="ko-KR" dirty="0" smtClean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11937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Time Complexity of Convolutions</a:t>
            </a:r>
            <a:endParaRPr lang="ko-KR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432" y="1698563"/>
            <a:ext cx="3826768" cy="1289607"/>
          </a:xfrm>
          <a:prstGeom prst="rect">
            <a:avLst/>
          </a:prstGeom>
        </p:spPr>
      </p:pic>
      <p:sp>
        <p:nvSpPr>
          <p:cNvPr id="7" name="내용 개체 틀 2"/>
          <p:cNvSpPr>
            <a:spLocks noGrp="1"/>
          </p:cNvSpPr>
          <p:nvPr>
            <p:ph idx="1"/>
          </p:nvPr>
        </p:nvSpPr>
        <p:spPr>
          <a:xfrm>
            <a:off x="457200" y="3641331"/>
            <a:ext cx="8229600" cy="246716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/>
              <a:t>d is the number of convolutional layers</a:t>
            </a:r>
          </a:p>
          <a:p>
            <a:r>
              <a:rPr lang="en-US" altLang="ko-KR" sz="2800" dirty="0" smtClean="0"/>
              <a:t>n(l) is the number of filters(or the number of output feature map)</a:t>
            </a:r>
          </a:p>
          <a:p>
            <a:r>
              <a:rPr lang="en-US" altLang="ko-KR" sz="2800" dirty="0"/>
              <a:t>n</a:t>
            </a:r>
            <a:r>
              <a:rPr lang="en-US" altLang="ko-KR" sz="2800" dirty="0" smtClean="0"/>
              <a:t>(l-1) is the number of input feature map</a:t>
            </a:r>
          </a:p>
          <a:p>
            <a:r>
              <a:rPr lang="en-US" altLang="ko-KR" sz="2800" dirty="0" smtClean="0"/>
              <a:t>s is the size of filters</a:t>
            </a:r>
          </a:p>
          <a:p>
            <a:r>
              <a:rPr lang="en-US" altLang="ko-KR" sz="2800" dirty="0"/>
              <a:t>m</a:t>
            </a:r>
            <a:r>
              <a:rPr lang="en-US" altLang="ko-KR" sz="2800" dirty="0" smtClean="0"/>
              <a:t> is the spatial size of the output feature map</a:t>
            </a:r>
            <a:endParaRPr lang="en-US" altLang="ko-KR" sz="2800" dirty="0"/>
          </a:p>
          <a:p>
            <a:endParaRPr lang="en-US" altLang="ko-KR" sz="2400" dirty="0" smtClean="0"/>
          </a:p>
        </p:txBody>
      </p:sp>
    </p:spTree>
    <p:extLst>
      <p:ext uri="{BB962C8B-B14F-4D97-AF65-F5344CB8AC3E}">
        <p14:creationId xmlns:p14="http://schemas.microsoft.com/office/powerpoint/2010/main" val="3242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Tradeoff between depth and filter size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en-US" altLang="ko-KR" sz="2800" dirty="0" smtClean="0"/>
              <a:t>We replace a larger filter with a cascade of smaller filters</a:t>
            </a:r>
            <a:endParaRPr lang="en-US" altLang="ko-KR" sz="2600" dirty="0" smtClean="0"/>
          </a:p>
          <a:p>
            <a:pPr algn="just"/>
            <a:endParaRPr lang="en-US" altLang="ko-KR" dirty="0" smtClean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41" y="2346473"/>
            <a:ext cx="4476813" cy="1080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03792"/>
            <a:ext cx="4613314" cy="1072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57" y="4811337"/>
            <a:ext cx="4706950" cy="8905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8" y="2701867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37.4 -&gt; 35.7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2076199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Error rate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3855387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37.4 -&gt; 35.0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085184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35.7 -&gt; 33.8</a:t>
            </a:r>
            <a:endParaRPr lang="en-CA" dirty="0"/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72487" y="6031052"/>
            <a:ext cx="5738689" cy="3899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CA" sz="2000" dirty="0" smtClean="0"/>
              <a:t>Note that time complexity is almost same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895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Trade-offs between Depth </a:t>
            </a:r>
            <a:r>
              <a:rPr lang="en-US" altLang="ko-KR" dirty="0" smtClean="0"/>
              <a:t>and Width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11741"/>
          </a:xfrm>
        </p:spPr>
        <p:txBody>
          <a:bodyPr>
            <a:normAutofit/>
          </a:bodyPr>
          <a:lstStyle/>
          <a:p>
            <a:pPr algn="just"/>
            <a:r>
              <a:rPr lang="en-CA" altLang="ko-KR" sz="2800" dirty="0"/>
              <a:t>We increase depth while properly reducing the number of filters per layer</a:t>
            </a:r>
            <a:endParaRPr lang="en-US" altLang="ko-KR" dirty="0" smtClean="0"/>
          </a:p>
          <a:p>
            <a:pPr lvl="1"/>
            <a:endParaRPr lang="en-US" altLang="ko-KR" sz="2600" dirty="0"/>
          </a:p>
          <a:p>
            <a:endParaRPr lang="en-US" altLang="ko-KR" sz="2800" dirty="0"/>
          </a:p>
          <a:p>
            <a:endParaRPr lang="en-US" altLang="ko-K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596014" y="3131676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37.4 -&gt; 35.5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369646" y="2426947"/>
            <a:ext cx="209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Error rate(top-1)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596014" y="4206135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37.4 -&gt; 35.5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596014" y="5435932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35.0 -&gt; 34.7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67" y="2921485"/>
            <a:ext cx="6122279" cy="8637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3910415"/>
            <a:ext cx="4745243" cy="85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5092588"/>
            <a:ext cx="4034422" cy="8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ko-KR" dirty="0"/>
              <a:t>Trade-offs </a:t>
            </a:r>
            <a:r>
              <a:rPr lang="en-CA" altLang="ko-KR" dirty="0" smtClean="0"/>
              <a:t>between Width </a:t>
            </a:r>
            <a:r>
              <a:rPr lang="en-CA" altLang="ko-KR" dirty="0"/>
              <a:t>and Filter Sizes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40030" y="2765577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35.7 -&gt; 35.5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6513662" y="2060848"/>
            <a:ext cx="209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Error rate(top-1)</a:t>
            </a:r>
            <a:endParaRPr lang="en-C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355812"/>
            <a:ext cx="157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33.8 -&gt; 33.9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60" y="2567203"/>
            <a:ext cx="5639182" cy="8088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46" y="4123496"/>
            <a:ext cx="5314828" cy="7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Feed Forward Neural Network</a:t>
            </a:r>
            <a:br>
              <a:rPr lang="en-US" altLang="ko-KR" dirty="0" smtClean="0"/>
            </a:br>
            <a:r>
              <a:rPr lang="en-US" altLang="ko-KR" dirty="0" smtClean="0"/>
              <a:t>(Fully Connected Layer)</a:t>
            </a:r>
            <a:endParaRPr lang="ko-KR" altLang="en-US" dirty="0"/>
          </a:p>
        </p:txBody>
      </p:sp>
      <p:sp>
        <p:nvSpPr>
          <p:cNvPr id="143" name="Flowchart: Connector 142"/>
          <p:cNvSpPr/>
          <p:nvPr/>
        </p:nvSpPr>
        <p:spPr>
          <a:xfrm>
            <a:off x="3714581" y="2466446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4" name="Flowchart: Connector 143"/>
          <p:cNvSpPr/>
          <p:nvPr/>
        </p:nvSpPr>
        <p:spPr>
          <a:xfrm>
            <a:off x="3714581" y="3762589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5" name="Flowchart: Connector 144"/>
          <p:cNvSpPr/>
          <p:nvPr/>
        </p:nvSpPr>
        <p:spPr>
          <a:xfrm>
            <a:off x="3747958" y="5058735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6" name="Flowchart: Connector 145"/>
          <p:cNvSpPr/>
          <p:nvPr/>
        </p:nvSpPr>
        <p:spPr>
          <a:xfrm>
            <a:off x="971600" y="2266424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7" name="Flowchart: Connector 146"/>
          <p:cNvSpPr/>
          <p:nvPr/>
        </p:nvSpPr>
        <p:spPr>
          <a:xfrm>
            <a:off x="971600" y="3274535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8" name="Flowchart: Connector 147"/>
          <p:cNvSpPr/>
          <p:nvPr/>
        </p:nvSpPr>
        <p:spPr>
          <a:xfrm>
            <a:off x="971600" y="4282649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9" name="Flowchart: Connector 148"/>
          <p:cNvSpPr/>
          <p:nvPr/>
        </p:nvSpPr>
        <p:spPr>
          <a:xfrm>
            <a:off x="971600" y="5290760"/>
            <a:ext cx="566013" cy="576064"/>
          </a:xfrm>
          <a:prstGeom prst="flowChartConnec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0" name="Straight Arrow Connector 149"/>
          <p:cNvCxnSpPr>
            <a:stCxn id="146" idx="6"/>
            <a:endCxn id="143" idx="2"/>
          </p:cNvCxnSpPr>
          <p:nvPr/>
        </p:nvCxnSpPr>
        <p:spPr>
          <a:xfrm>
            <a:off x="1537613" y="2554456"/>
            <a:ext cx="2176968" cy="20002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147" idx="6"/>
            <a:endCxn id="143" idx="2"/>
          </p:cNvCxnSpPr>
          <p:nvPr/>
        </p:nvCxnSpPr>
        <p:spPr>
          <a:xfrm flipV="1">
            <a:off x="1537613" y="2754478"/>
            <a:ext cx="2176968" cy="80808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stCxn id="148" idx="6"/>
            <a:endCxn id="143" idx="2"/>
          </p:cNvCxnSpPr>
          <p:nvPr/>
        </p:nvCxnSpPr>
        <p:spPr>
          <a:xfrm flipV="1">
            <a:off x="1537613" y="2754478"/>
            <a:ext cx="2176968" cy="18162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9" idx="6"/>
            <a:endCxn id="143" idx="2"/>
          </p:cNvCxnSpPr>
          <p:nvPr/>
        </p:nvCxnSpPr>
        <p:spPr>
          <a:xfrm flipV="1">
            <a:off x="1537613" y="2754478"/>
            <a:ext cx="2176968" cy="2824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>
            <a:stCxn id="146" idx="6"/>
            <a:endCxn id="144" idx="2"/>
          </p:cNvCxnSpPr>
          <p:nvPr/>
        </p:nvCxnSpPr>
        <p:spPr>
          <a:xfrm>
            <a:off x="1537613" y="2554456"/>
            <a:ext cx="2176968" cy="149616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>
            <a:stCxn id="147" idx="6"/>
            <a:endCxn id="144" idx="2"/>
          </p:cNvCxnSpPr>
          <p:nvPr/>
        </p:nvCxnSpPr>
        <p:spPr>
          <a:xfrm>
            <a:off x="1537613" y="3562567"/>
            <a:ext cx="2176968" cy="48805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>
            <a:stCxn id="148" idx="6"/>
            <a:endCxn id="144" idx="2"/>
          </p:cNvCxnSpPr>
          <p:nvPr/>
        </p:nvCxnSpPr>
        <p:spPr>
          <a:xfrm flipV="1">
            <a:off x="1537613" y="4050621"/>
            <a:ext cx="2176968" cy="52006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149" idx="6"/>
            <a:endCxn id="144" idx="2"/>
          </p:cNvCxnSpPr>
          <p:nvPr/>
        </p:nvCxnSpPr>
        <p:spPr>
          <a:xfrm flipV="1">
            <a:off x="1537613" y="4050621"/>
            <a:ext cx="2176968" cy="152817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>
            <a:stCxn id="149" idx="6"/>
            <a:endCxn id="145" idx="2"/>
          </p:cNvCxnSpPr>
          <p:nvPr/>
        </p:nvCxnSpPr>
        <p:spPr>
          <a:xfrm flipV="1">
            <a:off x="1537613" y="5346767"/>
            <a:ext cx="2210346" cy="2320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>
            <a:stCxn id="148" idx="6"/>
            <a:endCxn id="145" idx="2"/>
          </p:cNvCxnSpPr>
          <p:nvPr/>
        </p:nvCxnSpPr>
        <p:spPr>
          <a:xfrm>
            <a:off x="1537613" y="4570681"/>
            <a:ext cx="2210346" cy="77608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147" idx="6"/>
            <a:endCxn id="145" idx="2"/>
          </p:cNvCxnSpPr>
          <p:nvPr/>
        </p:nvCxnSpPr>
        <p:spPr>
          <a:xfrm>
            <a:off x="1537613" y="3562567"/>
            <a:ext cx="2210346" cy="17842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>
            <a:stCxn id="146" idx="6"/>
            <a:endCxn id="145" idx="2"/>
          </p:cNvCxnSpPr>
          <p:nvPr/>
        </p:nvCxnSpPr>
        <p:spPr>
          <a:xfrm>
            <a:off x="1537613" y="2554456"/>
            <a:ext cx="2210346" cy="27923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9112" y="235367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(1)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884352" y="33770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(2)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884352" y="4385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(3)</a:t>
            </a:r>
            <a:endParaRPr lang="en-CA" dirty="0"/>
          </a:p>
        </p:txBody>
      </p:sp>
      <p:sp>
        <p:nvSpPr>
          <p:cNvPr id="68" name="TextBox 67"/>
          <p:cNvSpPr txBox="1"/>
          <p:nvPr/>
        </p:nvSpPr>
        <p:spPr>
          <a:xfrm>
            <a:off x="869112" y="538395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(4)</a:t>
            </a:r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3620656" y="25756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(1)</a:t>
            </a:r>
            <a:endParaRPr lang="en-CA" dirty="0"/>
          </a:p>
        </p:txBody>
      </p:sp>
      <p:sp>
        <p:nvSpPr>
          <p:cNvPr id="70" name="TextBox 69"/>
          <p:cNvSpPr txBox="1"/>
          <p:nvPr/>
        </p:nvSpPr>
        <p:spPr>
          <a:xfrm>
            <a:off x="3624848" y="385060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h(2)</a:t>
            </a:r>
            <a:endParaRPr lang="en-CA" dirty="0"/>
          </a:p>
        </p:txBody>
      </p:sp>
      <p:sp>
        <p:nvSpPr>
          <p:cNvPr id="71" name="TextBox 70"/>
          <p:cNvSpPr txBox="1"/>
          <p:nvPr/>
        </p:nvSpPr>
        <p:spPr>
          <a:xfrm>
            <a:off x="3635896" y="51467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h(3)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/>
              <p:cNvSpPr txBox="1"/>
              <p:nvPr/>
            </p:nvSpPr>
            <p:spPr>
              <a:xfrm>
                <a:off x="1763688" y="1793726"/>
                <a:ext cx="2056742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𝑾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CA" sz="2800" b="1" dirty="0"/>
              </a:p>
            </p:txBody>
          </p:sp>
        </mc:Choice>
        <mc:Fallback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93726"/>
                <a:ext cx="2056742" cy="5329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/>
              <p:cNvSpPr txBox="1"/>
              <p:nvPr/>
            </p:nvSpPr>
            <p:spPr>
              <a:xfrm>
                <a:off x="4820988" y="2676976"/>
                <a:ext cx="356792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/>
                <a:r>
                  <a:rPr lang="en-US" sz="2400" b="1" dirty="0"/>
                  <a:t> </a:t>
                </a:r>
                <a:r>
                  <a:rPr lang="en-US" sz="24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𝑾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2400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2400" b="1" i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sz="2400" b="1" i="0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𝐖</m:t>
                      </m:r>
                      <m:d>
                        <m:dPr>
                          <m:ctrlPr>
                            <a:rPr lang="en-US" sz="2400" b="1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sz="2400" b="1" dirty="0" smtClean="0"/>
              </a:p>
              <a:p>
                <a:pPr algn="ctr"/>
                <a:endParaRPr lang="en-US" sz="2400" b="1" dirty="0" smtClean="0"/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400" b="1" dirty="0"/>
                  <a:t>h</a:t>
                </a:r>
                <a:r>
                  <a:rPr lang="en-US" sz="2400" b="1" dirty="0" smtClean="0"/>
                  <a:t>(1) = dot(</a:t>
                </a:r>
                <a:r>
                  <a:rPr lang="en-US" sz="2400" b="1" dirty="0" err="1" smtClean="0"/>
                  <a:t>x,W</a:t>
                </a:r>
                <a:r>
                  <a:rPr lang="en-US" sz="2400" b="1" dirty="0" smtClean="0"/>
                  <a:t>(1,:))</a:t>
                </a:r>
              </a:p>
              <a:p>
                <a:pPr marL="457200" indent="-457200">
                  <a:buFont typeface="Symbol" panose="05050102010706020507" pitchFamily="18" charset="2"/>
                  <a:buChar char="Þ"/>
                </a:pPr>
                <a:r>
                  <a:rPr lang="en-US" sz="2400" b="1" dirty="0"/>
                  <a:t>h</a:t>
                </a:r>
                <a:r>
                  <a:rPr lang="en-US" sz="2400" b="1" dirty="0" smtClean="0"/>
                  <a:t> = </a:t>
                </a:r>
                <a:r>
                  <a:rPr lang="en-US" sz="2400" b="1" dirty="0" err="1" smtClean="0"/>
                  <a:t>Wx</a:t>
                </a:r>
                <a:endParaRPr lang="en-US" sz="2400" b="1" dirty="0" smtClean="0"/>
              </a:p>
              <a:p>
                <a:pPr marL="457200" indent="-457200" algn="ctr">
                  <a:buFont typeface="Symbol" panose="05050102010706020507" pitchFamily="18" charset="2"/>
                  <a:buChar char="Þ"/>
                </a:pPr>
                <a:endParaRPr lang="en-US" sz="2400" b="1" dirty="0"/>
              </a:p>
            </p:txBody>
          </p:sp>
        </mc:Choice>
        <mc:Fallback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988" y="2676976"/>
                <a:ext cx="3567928" cy="3416320"/>
              </a:xfrm>
              <a:prstGeom prst="rect">
                <a:avLst/>
              </a:prstGeom>
              <a:blipFill rotWithShape="0">
                <a:blip r:embed="rId4"/>
                <a:stretch>
                  <a:fillRect l="-27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Memory efficient Convolutional </a:t>
            </a:r>
            <a:r>
              <a:rPr lang="en-US" altLang="ko-KR" dirty="0" smtClean="0"/>
              <a:t>N</a:t>
            </a:r>
            <a:r>
              <a:rPr lang="en-US" altLang="ko-KR" dirty="0" smtClean="0"/>
              <a:t>etworks</a:t>
            </a:r>
            <a:endParaRPr lang="ko-KR" alt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3891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Tx/>
              <a:buChar char="•"/>
            </a:pPr>
            <a:r>
              <a:rPr lang="en-CA" dirty="0"/>
              <a:t>Memory Bounded Deep Convolutional Networks, Maxwell D. Collins and </a:t>
            </a:r>
            <a:r>
              <a:rPr lang="en-CA" dirty="0" err="1"/>
              <a:t>Pushmeet</a:t>
            </a:r>
            <a:r>
              <a:rPr lang="en-CA" dirty="0"/>
              <a:t> </a:t>
            </a:r>
            <a:r>
              <a:rPr lang="en-CA" dirty="0" err="1" smtClean="0"/>
              <a:t>Kohli</a:t>
            </a:r>
            <a:endParaRPr lang="en-CA" dirty="0"/>
          </a:p>
          <a:p>
            <a:pPr algn="just">
              <a:lnSpc>
                <a:spcPct val="90000"/>
              </a:lnSpc>
              <a:buFontTx/>
              <a:buChar char="•"/>
            </a:pPr>
            <a:endParaRPr lang="en-CA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CA" dirty="0" smtClean="0"/>
              <a:t>They </a:t>
            </a:r>
            <a:r>
              <a:rPr lang="en-CA" dirty="0"/>
              <a:t>investigate the use of </a:t>
            </a:r>
            <a:r>
              <a:rPr lang="en-CA" dirty="0" err="1" smtClean="0"/>
              <a:t>sparsity</a:t>
            </a:r>
            <a:r>
              <a:rPr lang="en-CA" dirty="0" smtClean="0"/>
              <a:t>-inducing </a:t>
            </a:r>
            <a:r>
              <a:rPr lang="en-CA" dirty="0" err="1" smtClean="0"/>
              <a:t>regularizers</a:t>
            </a:r>
            <a:r>
              <a:rPr lang="en-CA" dirty="0" smtClean="0"/>
              <a:t> </a:t>
            </a:r>
            <a:r>
              <a:rPr lang="en-CA" dirty="0"/>
              <a:t>during training of Convolution Neural </a:t>
            </a:r>
            <a:r>
              <a:rPr lang="en-CA" dirty="0" smtClean="0"/>
              <a:t>Networks </a:t>
            </a:r>
            <a:r>
              <a:rPr lang="en-CA" dirty="0"/>
              <a:t>(CNNs</a:t>
            </a:r>
            <a:r>
              <a:rPr lang="en-CA" dirty="0" smtClean="0"/>
              <a:t>)</a:t>
            </a:r>
          </a:p>
          <a:p>
            <a:pPr algn="just">
              <a:lnSpc>
                <a:spcPct val="90000"/>
              </a:lnSpc>
              <a:buFontTx/>
              <a:buChar char="•"/>
            </a:pPr>
            <a:endParaRPr lang="en-US" dirty="0"/>
          </a:p>
          <a:p>
            <a:pPr algn="just">
              <a:lnSpc>
                <a:spcPct val="90000"/>
              </a:lnSpc>
              <a:buFontTx/>
              <a:buChar char="•"/>
            </a:pPr>
            <a:r>
              <a:rPr lang="en-CA" dirty="0"/>
              <a:t>These </a:t>
            </a:r>
            <a:r>
              <a:rPr lang="en-CA" dirty="0" err="1"/>
              <a:t>regularizers</a:t>
            </a:r>
            <a:r>
              <a:rPr lang="en-CA" dirty="0"/>
              <a:t> encourage that fewer connections in the convolution and fully </a:t>
            </a:r>
            <a:r>
              <a:rPr lang="en-CA" dirty="0" smtClean="0"/>
              <a:t>connected </a:t>
            </a:r>
            <a:r>
              <a:rPr lang="en-CA" dirty="0"/>
              <a:t>layers take non-zero values and in effect result in sparse connectivity</a:t>
            </a:r>
            <a:endParaRPr lang="en-CA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endParaRPr lang="en-US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endParaRPr lang="en-CA" dirty="0"/>
          </a:p>
          <a:p>
            <a:pPr algn="just">
              <a:lnSpc>
                <a:spcPct val="90000"/>
              </a:lnSpc>
              <a:buFontTx/>
              <a:buChar char="•"/>
            </a:pPr>
            <a:endParaRPr lang="en-CA" dirty="0" smtClean="0"/>
          </a:p>
          <a:p>
            <a:pPr algn="just">
              <a:lnSpc>
                <a:spcPct val="90000"/>
              </a:lnSpc>
              <a:buFontTx/>
              <a:buChar char="•"/>
            </a:pP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797152"/>
            <a:ext cx="6344253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Questions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0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Convolutional Layer</a:t>
            </a:r>
            <a:endParaRPr lang="ko-KR" alt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21" y="1071546"/>
            <a:ext cx="7921179" cy="2625080"/>
          </a:xfrm>
          <a:prstGeom prst="rect">
            <a:avLst/>
          </a:prstGeom>
        </p:spPr>
      </p:pic>
      <p:pic>
        <p:nvPicPr>
          <p:cNvPr id="32" name="Picture 2" descr="http://devblogs.nvidia.com/parallelforall/wp-content/uploads/sites/3/2014/10/caffenet_learned_filt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24840"/>
            <a:ext cx="2968179" cy="294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3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Convolutional Layer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340768"/>
            <a:ext cx="5373133" cy="15841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3608" y="3612157"/>
            <a:ext cx="2088232" cy="1905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1439652" y="3118360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</a:t>
            </a:r>
            <a:r>
              <a:rPr lang="en-US" baseline="30000" dirty="0" smtClean="0"/>
              <a:t>l-1</a:t>
            </a:r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3707904" y="4191258"/>
            <a:ext cx="864096" cy="792088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42900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mxm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5220072" y="3634765"/>
            <a:ext cx="2088232" cy="19050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5616116" y="31409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x</a:t>
            </a:r>
            <a:r>
              <a:rPr lang="en-US" baseline="30000" dirty="0" smtClean="0"/>
              <a:t>l-1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03848" y="4126472"/>
                <a:ext cx="57606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126472"/>
                <a:ext cx="576064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716016" y="4344198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344198"/>
                <a:ext cx="57606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96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Lowering Convolution to Matrix Multiplication</a:t>
            </a:r>
            <a:endParaRPr lang="ko-KR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46840" y="1628800"/>
            <a:ext cx="2160240" cy="21602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1 2 3 4 5 6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7 8 9  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6840" y="4653136"/>
            <a:ext cx="1296144" cy="1188132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W1 W2 W3 W4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91256" y="1340768"/>
            <a:ext cx="2777088" cy="27809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1 2 4 5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2 3 5 6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4 5 7 8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5 6 8 9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707904" y="2564904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331640" y="1700808"/>
            <a:ext cx="1224136" cy="129614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5076056" y="1368152"/>
            <a:ext cx="668464" cy="27089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 21"/>
          <p:cNvSpPr/>
          <p:nvPr/>
        </p:nvSpPr>
        <p:spPr>
          <a:xfrm>
            <a:off x="1907704" y="1700808"/>
            <a:ext cx="1224136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24128" y="1340768"/>
            <a:ext cx="576064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735796" y="5067182"/>
            <a:ext cx="79208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959932" y="5030370"/>
            <a:ext cx="2232248" cy="540060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W1 W2 W3 W4</a:t>
            </a:r>
            <a:endParaRPr lang="en-C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1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Lowering Convolution to Matrix Multiplication</a:t>
            </a:r>
            <a:endParaRPr lang="ko-KR" altLang="en-US" dirty="0"/>
          </a:p>
        </p:txBody>
      </p:sp>
      <p:sp>
        <p:nvSpPr>
          <p:cNvPr id="14" name="Rectangle 13"/>
          <p:cNvSpPr/>
          <p:nvPr/>
        </p:nvSpPr>
        <p:spPr>
          <a:xfrm>
            <a:off x="4027160" y="1628800"/>
            <a:ext cx="2777088" cy="27809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1 2 4 5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2 3 5 6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4 5 7 8</a:t>
            </a: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5 6 8 9</a:t>
            </a:r>
            <a:endParaRPr lang="en-CA" sz="48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1960" y="1656184"/>
            <a:ext cx="668464" cy="270892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Rectangle 22"/>
          <p:cNvSpPr/>
          <p:nvPr/>
        </p:nvSpPr>
        <p:spPr>
          <a:xfrm>
            <a:off x="4860032" y="1628800"/>
            <a:ext cx="576064" cy="27363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C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1600" y="2749234"/>
            <a:ext cx="2232248" cy="540060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W1 W2 W3 W4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860" y="2554133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x</a:t>
            </a:r>
            <a:endParaRPr lang="en-CA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522920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Now, we can use matrix multiplication</a:t>
            </a:r>
            <a:r>
              <a:rPr lang="en-CA" sz="2400" b="1" dirty="0" smtClean="0"/>
              <a:t>, </a:t>
            </a:r>
          </a:p>
          <a:p>
            <a:r>
              <a:rPr lang="en-CA" sz="2400" b="1" dirty="0" smtClean="0"/>
              <a:t>which is extremely optimized ( CBLAS, CUBLAS, … )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521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Convolutional Layer(Multiple Input Channels)</a:t>
            </a:r>
            <a:endParaRPr lang="ko-KR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71600" y="1447795"/>
            <a:ext cx="1200133" cy="1246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3203848" y="1826653"/>
            <a:ext cx="496607" cy="518198"/>
          </a:xfrm>
          <a:prstGeom prst="rect">
            <a:avLst/>
          </a:prstGeom>
          <a:solidFill>
            <a:srgbClr val="C00000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/>
          <p:cNvSpPr/>
          <p:nvPr/>
        </p:nvSpPr>
        <p:spPr>
          <a:xfrm>
            <a:off x="7332307" y="2974753"/>
            <a:ext cx="1200133" cy="1246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627784" y="1675018"/>
                <a:ext cx="331071" cy="50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675018"/>
                <a:ext cx="331071" cy="503382"/>
              </a:xfrm>
              <a:prstGeom prst="rect">
                <a:avLst/>
              </a:prstGeom>
              <a:blipFill rotWithShape="0">
                <a:blip r:embed="rId3"/>
                <a:stretch>
                  <a:fillRect l="-9259" b="-73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6591828" y="3314609"/>
                <a:ext cx="331071" cy="342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828" y="3314609"/>
                <a:ext cx="331071" cy="342300"/>
              </a:xfrm>
              <a:prstGeom prst="rect">
                <a:avLst/>
              </a:prstGeom>
              <a:blipFill rotWithShape="0">
                <a:blip r:embed="rId4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971600" y="2852936"/>
            <a:ext cx="1200133" cy="1246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995603" y="4270897"/>
            <a:ext cx="1200133" cy="12463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3211297" y="3148587"/>
            <a:ext cx="496607" cy="518198"/>
          </a:xfrm>
          <a:prstGeom prst="rect">
            <a:avLst/>
          </a:prstGeom>
          <a:solidFill>
            <a:srgbClr val="00B050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635233" y="2996952"/>
                <a:ext cx="331071" cy="50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233" y="2996952"/>
                <a:ext cx="331071" cy="503382"/>
              </a:xfrm>
              <a:prstGeom prst="rect">
                <a:avLst/>
              </a:prstGeom>
              <a:blipFill rotWithShape="0">
                <a:blip r:embed="rId5"/>
                <a:stretch>
                  <a:fillRect l="-9091" b="-73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203848" y="4566986"/>
            <a:ext cx="496607" cy="518198"/>
          </a:xfrm>
          <a:prstGeom prst="rect">
            <a:avLst/>
          </a:prstGeom>
          <a:solidFill>
            <a:srgbClr val="002060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627784" y="4415351"/>
                <a:ext cx="331071" cy="50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15351"/>
                <a:ext cx="331071" cy="503382"/>
              </a:xfrm>
              <a:prstGeom prst="rect">
                <a:avLst/>
              </a:prstGeom>
              <a:blipFill rotWithShape="0">
                <a:blip r:embed="rId6"/>
                <a:stretch>
                  <a:fillRect l="-9259" b="-7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860190" y="3213199"/>
                <a:ext cx="33107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90" y="3213199"/>
                <a:ext cx="331071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309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5603" y="1936403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1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980025" y="3307379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2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995602" y="4741201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3</a:t>
            </a:r>
            <a:endParaRPr lang="en-CA" dirty="0"/>
          </a:p>
        </p:txBody>
      </p:sp>
      <p:sp>
        <p:nvSpPr>
          <p:cNvPr id="26" name="TextBox 25"/>
          <p:cNvSpPr txBox="1"/>
          <p:nvPr/>
        </p:nvSpPr>
        <p:spPr>
          <a:xfrm>
            <a:off x="2408632" y="1404434"/>
            <a:ext cx="2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Filter1 for channel 1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2411760" y="2699628"/>
            <a:ext cx="2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Filter1 for channel 2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411760" y="4139788"/>
            <a:ext cx="2307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Filter1 for channel 3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2641963" y="5590212"/>
                <a:ext cx="331071" cy="50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63" y="5590212"/>
                <a:ext cx="331071" cy="503382"/>
              </a:xfrm>
              <a:prstGeom prst="rect">
                <a:avLst/>
              </a:prstGeom>
              <a:blipFill rotWithShape="0">
                <a:blip r:embed="rId8"/>
                <a:stretch>
                  <a:fillRect l="-9091" b="-72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07504" y="5841903"/>
            <a:ext cx="2666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Channel 4, channel 5</a:t>
            </a:r>
          </a:p>
          <a:p>
            <a:r>
              <a:rPr lang="en-US" dirty="0" smtClean="0"/>
              <a:t>…….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3139681" y="5795736"/>
            <a:ext cx="958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…….</a:t>
            </a:r>
            <a:endParaRPr lang="en-CA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17505" y="3453904"/>
            <a:ext cx="545938" cy="2086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868416" y="2238152"/>
            <a:ext cx="792088" cy="74780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4716016" y="3911819"/>
            <a:ext cx="647427" cy="8293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670862" y="4152563"/>
            <a:ext cx="882781" cy="182783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7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Convolutional Layer(Multiple Filters)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2851388" y="908720"/>
                <a:ext cx="174248" cy="253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en-CA" sz="4400" b="1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88" y="908720"/>
                <a:ext cx="174248" cy="253979"/>
              </a:xfrm>
              <a:prstGeom prst="rect">
                <a:avLst/>
              </a:prstGeom>
              <a:blipFill rotWithShape="0">
                <a:blip r:embed="rId3"/>
                <a:stretch>
                  <a:fillRect l="-67857" b="-11190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1979712" y="936621"/>
            <a:ext cx="4248472" cy="5372699"/>
            <a:chOff x="1979712" y="936621"/>
            <a:chExt cx="4248472" cy="5372699"/>
          </a:xfrm>
        </p:grpSpPr>
        <p:sp>
          <p:nvSpPr>
            <p:cNvPr id="17" name="Rectangle 16"/>
            <p:cNvSpPr/>
            <p:nvPr/>
          </p:nvSpPr>
          <p:spPr>
            <a:xfrm>
              <a:off x="5396045" y="1268760"/>
              <a:ext cx="832139" cy="9385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655566" y="1608616"/>
                  <a:ext cx="331071" cy="342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5566" y="1608616"/>
                  <a:ext cx="331071" cy="3423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852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923928" y="1507206"/>
                  <a:ext cx="33107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1507206"/>
                  <a:ext cx="331071" cy="76944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48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979712" y="1087755"/>
              <a:ext cx="631649" cy="6288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154579" y="1278906"/>
              <a:ext cx="261372" cy="2614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79712" y="1796711"/>
              <a:ext cx="631649" cy="6288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92345" y="2512136"/>
              <a:ext cx="631649" cy="62883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158500" y="1772816"/>
              <a:ext cx="261372" cy="26145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855308" y="1484784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08" y="1484784"/>
                  <a:ext cx="174248" cy="25397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62069" b="-11463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3158500" y="2276872"/>
              <a:ext cx="261372" cy="26145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851388" y="2060848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88" y="2060848"/>
                  <a:ext cx="174248" cy="25397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7857" b="-11190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/>
            <p:cNvSpPr/>
            <p:nvPr/>
          </p:nvSpPr>
          <p:spPr>
            <a:xfrm>
              <a:off x="3154579" y="3295130"/>
              <a:ext cx="261372" cy="2614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851388" y="2924944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88" y="2924944"/>
                  <a:ext cx="174248" cy="25397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7857" b="-11463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Rectangle 53"/>
            <p:cNvSpPr/>
            <p:nvPr/>
          </p:nvSpPr>
          <p:spPr>
            <a:xfrm>
              <a:off x="3158500" y="3789040"/>
              <a:ext cx="261372" cy="26145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2855308" y="3501008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5308" y="3501008"/>
                  <a:ext cx="174248" cy="25397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2069" b="-11190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Rectangle 55"/>
            <p:cNvSpPr/>
            <p:nvPr/>
          </p:nvSpPr>
          <p:spPr>
            <a:xfrm>
              <a:off x="3158500" y="4293096"/>
              <a:ext cx="261372" cy="26145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851388" y="4077072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1388" y="4077072"/>
                  <a:ext cx="174248" cy="25397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7857" b="-11463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 57"/>
            <p:cNvSpPr/>
            <p:nvPr/>
          </p:nvSpPr>
          <p:spPr>
            <a:xfrm>
              <a:off x="3146999" y="5049900"/>
              <a:ext cx="261372" cy="261454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2843808" y="4679714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4679714"/>
                  <a:ext cx="174248" cy="2539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7857" b="-11463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 59"/>
            <p:cNvSpPr/>
            <p:nvPr/>
          </p:nvSpPr>
          <p:spPr>
            <a:xfrm>
              <a:off x="3150920" y="5543810"/>
              <a:ext cx="261372" cy="26145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2847728" y="5255778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728" y="5255778"/>
                  <a:ext cx="174248" cy="25397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62069" b="-11190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/>
            <p:cNvSpPr/>
            <p:nvPr/>
          </p:nvSpPr>
          <p:spPr>
            <a:xfrm>
              <a:off x="3150920" y="6047866"/>
              <a:ext cx="261372" cy="261454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tx2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843808" y="5831842"/>
                  <a:ext cx="174248" cy="253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5831842"/>
                  <a:ext cx="174248" cy="25397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7857" b="-114634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Rectangle 63"/>
            <p:cNvSpPr/>
            <p:nvPr/>
          </p:nvSpPr>
          <p:spPr>
            <a:xfrm>
              <a:off x="5396045" y="2636912"/>
              <a:ext cx="832139" cy="9385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952897" y="3429000"/>
                  <a:ext cx="33107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97" y="3429000"/>
                  <a:ext cx="331071" cy="76944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3090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3952897" y="4956613"/>
                  <a:ext cx="331071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CA" sz="4400" b="1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2897" y="4956613"/>
                  <a:ext cx="331071" cy="76944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3090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/>
            <p:cNvSpPr txBox="1"/>
            <p:nvPr/>
          </p:nvSpPr>
          <p:spPr>
            <a:xfrm>
              <a:off x="3371636" y="936621"/>
              <a:ext cx="86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Filter1</a:t>
              </a:r>
              <a:endParaRPr lang="en-CA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343616" y="2902199"/>
              <a:ext cx="86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Filter2</a:t>
              </a:r>
              <a:endParaRPr lang="en-CA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00746" y="4651132"/>
              <a:ext cx="867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Filter3</a:t>
              </a:r>
              <a:endParaRPr lang="en-CA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396044" y="4050494"/>
              <a:ext cx="832139" cy="93857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2" name="Straight Arrow Connector 71"/>
            <p:cNvCxnSpPr/>
            <p:nvPr/>
          </p:nvCxnSpPr>
          <p:spPr>
            <a:xfrm flipV="1">
              <a:off x="4427984" y="2060848"/>
              <a:ext cx="792088" cy="14648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4427984" y="3140968"/>
              <a:ext cx="792088" cy="648073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/>
            <p:nvPr/>
          </p:nvCxnSpPr>
          <p:spPr>
            <a:xfrm flipV="1">
              <a:off x="4422801" y="4554550"/>
              <a:ext cx="792088" cy="950114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8586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Lowering Convolution to Matrix Multiplication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340768"/>
            <a:ext cx="62769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00000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56086</TotalTime>
  <Words>544</Words>
  <Application>Microsoft Office PowerPoint</Application>
  <PresentationFormat>On-screen Show (4:3)</PresentationFormat>
  <Paragraphs>147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맑은 고딕</vt:lpstr>
      <vt:lpstr>Arial</vt:lpstr>
      <vt:lpstr>Calibri</vt:lpstr>
      <vt:lpstr>Cambria Math</vt:lpstr>
      <vt:lpstr>Symbol</vt:lpstr>
      <vt:lpstr>Office 테마</vt:lpstr>
      <vt:lpstr>Computation of Deep Learning(Convnet)</vt:lpstr>
      <vt:lpstr>Feed Forward Neural Network (Fully Connected Layer)</vt:lpstr>
      <vt:lpstr>Convolutional Layer</vt:lpstr>
      <vt:lpstr>Convolutional Layer</vt:lpstr>
      <vt:lpstr>Lowering Convolution to Matrix Multiplication</vt:lpstr>
      <vt:lpstr>Lowering Convolution to Matrix Multiplication</vt:lpstr>
      <vt:lpstr>Convolutional Layer(Multiple Input Channels)</vt:lpstr>
      <vt:lpstr>Convolutional Layer(Multiple Filters)</vt:lpstr>
      <vt:lpstr>Lowering Convolution to Matrix Multiplication</vt:lpstr>
      <vt:lpstr>Alternatives of Computing Convolutions</vt:lpstr>
      <vt:lpstr>Simple pipeline for Object Detection with Convnet</vt:lpstr>
      <vt:lpstr>Convolutional Neural Networks  at Constrained Time Cost</vt:lpstr>
      <vt:lpstr>Deeper and Larger</vt:lpstr>
      <vt:lpstr>Deeper and Larger</vt:lpstr>
      <vt:lpstr>Time Constrains</vt:lpstr>
      <vt:lpstr>Time Complexity of Convolutions</vt:lpstr>
      <vt:lpstr>Tradeoff between depth and filter size</vt:lpstr>
      <vt:lpstr>Trade-offs between Depth and Width</vt:lpstr>
      <vt:lpstr>Trade-offs between Width and Filter Sizes</vt:lpstr>
      <vt:lpstr>Memory efficient Convolutional Networks</vt:lpstr>
      <vt:lpstr>Questions</vt:lpstr>
    </vt:vector>
  </TitlesOfParts>
  <Company>aces.snu.ac.kr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honggyu</dc:creator>
  <cp:lastModifiedBy>Eunbyung</cp:lastModifiedBy>
  <cp:revision>2473</cp:revision>
  <dcterms:created xsi:type="dcterms:W3CDTF">2009-02-09T14:56:29Z</dcterms:created>
  <dcterms:modified xsi:type="dcterms:W3CDTF">2015-04-01T18:19:39Z</dcterms:modified>
</cp:coreProperties>
</file>