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406" r:id="rId2"/>
    <p:sldId id="384" r:id="rId3"/>
    <p:sldId id="473" r:id="rId4"/>
    <p:sldId id="474" r:id="rId5"/>
    <p:sldId id="464" r:id="rId6"/>
    <p:sldId id="465" r:id="rId7"/>
    <p:sldId id="472" r:id="rId8"/>
    <p:sldId id="466" r:id="rId9"/>
    <p:sldId id="411" r:id="rId10"/>
    <p:sldId id="413" r:id="rId11"/>
    <p:sldId id="414" r:id="rId12"/>
    <p:sldId id="415" r:id="rId13"/>
    <p:sldId id="416" r:id="rId14"/>
    <p:sldId id="418" r:id="rId15"/>
    <p:sldId id="419" r:id="rId16"/>
    <p:sldId id="460" r:id="rId17"/>
    <p:sldId id="461" r:id="rId18"/>
    <p:sldId id="420" r:id="rId19"/>
    <p:sldId id="475" r:id="rId20"/>
    <p:sldId id="476" r:id="rId21"/>
    <p:sldId id="388" r:id="rId22"/>
    <p:sldId id="389" r:id="rId23"/>
    <p:sldId id="391" r:id="rId24"/>
    <p:sldId id="392" r:id="rId25"/>
    <p:sldId id="393" r:id="rId26"/>
    <p:sldId id="394" r:id="rId27"/>
    <p:sldId id="395" r:id="rId28"/>
    <p:sldId id="396" r:id="rId29"/>
    <p:sldId id="397" r:id="rId30"/>
    <p:sldId id="398" r:id="rId31"/>
    <p:sldId id="399" r:id="rId32"/>
    <p:sldId id="400" r:id="rId33"/>
    <p:sldId id="401" r:id="rId34"/>
    <p:sldId id="422" r:id="rId35"/>
    <p:sldId id="423" r:id="rId36"/>
    <p:sldId id="424" r:id="rId37"/>
    <p:sldId id="428" r:id="rId38"/>
    <p:sldId id="430" r:id="rId39"/>
    <p:sldId id="431" r:id="rId40"/>
    <p:sldId id="432" r:id="rId41"/>
    <p:sldId id="433" r:id="rId42"/>
    <p:sldId id="434" r:id="rId43"/>
    <p:sldId id="447" r:id="rId44"/>
    <p:sldId id="453" r:id="rId45"/>
    <p:sldId id="437" r:id="rId46"/>
    <p:sldId id="448" r:id="rId47"/>
    <p:sldId id="452" r:id="rId48"/>
    <p:sldId id="454" r:id="rId49"/>
    <p:sldId id="402" r:id="rId50"/>
    <p:sldId id="404" r:id="rId51"/>
    <p:sldId id="455" r:id="rId52"/>
    <p:sldId id="462" r:id="rId53"/>
    <p:sldId id="456" r:id="rId54"/>
    <p:sldId id="405" r:id="rId55"/>
    <p:sldId id="403" r:id="rId56"/>
    <p:sldId id="383" r:id="rId57"/>
  </p:sldIdLst>
  <p:sldSz cx="9144000" cy="6858000" type="screen4x3"/>
  <p:notesSz cx="7099300" cy="10234613"/>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기본 구역" id="{4CBEECB8-BEF7-4A71-B244-B763A145EF1F}">
          <p14:sldIdLst>
            <p14:sldId id="406"/>
            <p14:sldId id="384"/>
            <p14:sldId id="473"/>
            <p14:sldId id="474"/>
            <p14:sldId id="464"/>
            <p14:sldId id="465"/>
            <p14:sldId id="472"/>
            <p14:sldId id="466"/>
            <p14:sldId id="411"/>
            <p14:sldId id="413"/>
            <p14:sldId id="414"/>
            <p14:sldId id="415"/>
            <p14:sldId id="416"/>
            <p14:sldId id="418"/>
            <p14:sldId id="419"/>
            <p14:sldId id="460"/>
            <p14:sldId id="461"/>
            <p14:sldId id="420"/>
            <p14:sldId id="475"/>
            <p14:sldId id="476"/>
            <p14:sldId id="388"/>
            <p14:sldId id="389"/>
            <p14:sldId id="391"/>
            <p14:sldId id="392"/>
            <p14:sldId id="393"/>
            <p14:sldId id="394"/>
            <p14:sldId id="395"/>
            <p14:sldId id="396"/>
            <p14:sldId id="397"/>
            <p14:sldId id="398"/>
            <p14:sldId id="399"/>
            <p14:sldId id="400"/>
            <p14:sldId id="401"/>
            <p14:sldId id="422"/>
            <p14:sldId id="423"/>
            <p14:sldId id="424"/>
            <p14:sldId id="428"/>
            <p14:sldId id="430"/>
            <p14:sldId id="431"/>
            <p14:sldId id="432"/>
            <p14:sldId id="433"/>
            <p14:sldId id="434"/>
            <p14:sldId id="447"/>
            <p14:sldId id="453"/>
            <p14:sldId id="437"/>
            <p14:sldId id="448"/>
            <p14:sldId id="452"/>
            <p14:sldId id="454"/>
            <p14:sldId id="402"/>
            <p14:sldId id="404"/>
            <p14:sldId id="455"/>
            <p14:sldId id="462"/>
            <p14:sldId id="456"/>
            <p14:sldId id="405"/>
            <p14:sldId id="403"/>
            <p14:sldId id="38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6600"/>
    <a:srgbClr val="CCCCFF"/>
    <a:srgbClr val="B77F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41" autoAdjust="0"/>
    <p:restoredTop sz="94434" autoAdjust="0"/>
  </p:normalViewPr>
  <p:slideViewPr>
    <p:cSldViewPr>
      <p:cViewPr varScale="1">
        <p:scale>
          <a:sx n="74" d="100"/>
          <a:sy n="74" d="100"/>
        </p:scale>
        <p:origin x="1272" y="60"/>
      </p:cViewPr>
      <p:guideLst>
        <p:guide orient="horz" pos="2160"/>
        <p:guide pos="2880"/>
      </p:guideLst>
    </p:cSldViewPr>
  </p:slideViewPr>
  <p:outlineViewPr>
    <p:cViewPr>
      <p:scale>
        <a:sx n="33" d="100"/>
        <a:sy n="33" d="100"/>
      </p:scale>
      <p:origin x="0" y="-2886"/>
    </p:cViewPr>
  </p:outlineViewPr>
  <p:notesTextViewPr>
    <p:cViewPr>
      <p:scale>
        <a:sx n="100" d="100"/>
        <a:sy n="100" d="100"/>
      </p:scale>
      <p:origin x="0" y="0"/>
    </p:cViewPr>
  </p:notesTextViewPr>
  <p:notesViewPr>
    <p:cSldViewPr>
      <p:cViewPr varScale="1">
        <p:scale>
          <a:sx n="49" d="100"/>
          <a:sy n="49" d="100"/>
        </p:scale>
        <p:origin x="-1980" y="-96"/>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3"/>
            <a:ext cx="3077137" cy="512222"/>
          </a:xfrm>
          <a:prstGeom prst="rect">
            <a:avLst/>
          </a:prstGeom>
        </p:spPr>
        <p:txBody>
          <a:bodyPr vert="horz" lIns="94753" tIns="47377" rIns="94753" bIns="47377" rtlCol="0"/>
          <a:lstStyle>
            <a:lvl1pPr algn="l">
              <a:defRPr sz="1200"/>
            </a:lvl1pPr>
          </a:lstStyle>
          <a:p>
            <a:endParaRPr lang="ko-KR" altLang="en-US"/>
          </a:p>
        </p:txBody>
      </p:sp>
      <p:sp>
        <p:nvSpPr>
          <p:cNvPr id="3" name="날짜 개체 틀 2"/>
          <p:cNvSpPr>
            <a:spLocks noGrp="1"/>
          </p:cNvSpPr>
          <p:nvPr>
            <p:ph type="dt" sz="quarter" idx="1"/>
          </p:nvPr>
        </p:nvSpPr>
        <p:spPr>
          <a:xfrm>
            <a:off x="4020509" y="3"/>
            <a:ext cx="3077137" cy="512222"/>
          </a:xfrm>
          <a:prstGeom prst="rect">
            <a:avLst/>
          </a:prstGeom>
        </p:spPr>
        <p:txBody>
          <a:bodyPr vert="horz" lIns="94753" tIns="47377" rIns="94753" bIns="47377" rtlCol="0"/>
          <a:lstStyle>
            <a:lvl1pPr algn="r">
              <a:defRPr sz="1200"/>
            </a:lvl1pPr>
          </a:lstStyle>
          <a:p>
            <a:fld id="{26C26F68-C32A-4C3B-A5A5-F8FA0379F641}" type="datetimeFigureOut">
              <a:rPr lang="ko-KR" altLang="en-US" smtClean="0"/>
              <a:pPr/>
              <a:t>2015-01-28</a:t>
            </a:fld>
            <a:endParaRPr lang="ko-KR" altLang="en-US"/>
          </a:p>
        </p:txBody>
      </p:sp>
      <p:sp>
        <p:nvSpPr>
          <p:cNvPr id="4" name="바닥글 개체 틀 3"/>
          <p:cNvSpPr>
            <a:spLocks noGrp="1"/>
          </p:cNvSpPr>
          <p:nvPr>
            <p:ph type="ftr" sz="quarter" idx="2"/>
          </p:nvPr>
        </p:nvSpPr>
        <p:spPr>
          <a:xfrm>
            <a:off x="0" y="9720758"/>
            <a:ext cx="3077137" cy="512222"/>
          </a:xfrm>
          <a:prstGeom prst="rect">
            <a:avLst/>
          </a:prstGeom>
        </p:spPr>
        <p:txBody>
          <a:bodyPr vert="horz" lIns="94753" tIns="47377" rIns="94753" bIns="47377"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4020509" y="9720758"/>
            <a:ext cx="3077137" cy="512222"/>
          </a:xfrm>
          <a:prstGeom prst="rect">
            <a:avLst/>
          </a:prstGeom>
        </p:spPr>
        <p:txBody>
          <a:bodyPr vert="horz" lIns="94753" tIns="47377" rIns="94753" bIns="47377" rtlCol="0" anchor="b"/>
          <a:lstStyle>
            <a:lvl1pPr algn="r">
              <a:defRPr sz="1200"/>
            </a:lvl1pPr>
          </a:lstStyle>
          <a:p>
            <a:fld id="{5254F41E-F260-4B60-A9AD-E9F85BF5DFA0}" type="slidenum">
              <a:rPr lang="ko-KR" altLang="en-US" smtClean="0"/>
              <a:pPr/>
              <a:t>‹#›</a:t>
            </a:fld>
            <a:endParaRPr lang="ko-KR" altLang="en-US"/>
          </a:p>
        </p:txBody>
      </p:sp>
    </p:spTree>
    <p:extLst>
      <p:ext uri="{BB962C8B-B14F-4D97-AF65-F5344CB8AC3E}">
        <p14:creationId xmlns:p14="http://schemas.microsoft.com/office/powerpoint/2010/main" val="15056920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4" y="1"/>
            <a:ext cx="3076363" cy="511730"/>
          </a:xfrm>
          <a:prstGeom prst="rect">
            <a:avLst/>
          </a:prstGeom>
        </p:spPr>
        <p:txBody>
          <a:bodyPr vert="horz" lIns="94753" tIns="47377" rIns="94753" bIns="47377" rtlCol="0"/>
          <a:lstStyle>
            <a:lvl1pPr algn="l">
              <a:defRPr sz="1200"/>
            </a:lvl1pPr>
          </a:lstStyle>
          <a:p>
            <a:endParaRPr lang="ko-KR" altLang="en-US"/>
          </a:p>
        </p:txBody>
      </p:sp>
      <p:sp>
        <p:nvSpPr>
          <p:cNvPr id="3" name="날짜 개체 틀 2"/>
          <p:cNvSpPr>
            <a:spLocks noGrp="1"/>
          </p:cNvSpPr>
          <p:nvPr>
            <p:ph type="dt" idx="1"/>
          </p:nvPr>
        </p:nvSpPr>
        <p:spPr>
          <a:xfrm>
            <a:off x="4021298" y="1"/>
            <a:ext cx="3076363" cy="511730"/>
          </a:xfrm>
          <a:prstGeom prst="rect">
            <a:avLst/>
          </a:prstGeom>
        </p:spPr>
        <p:txBody>
          <a:bodyPr vert="horz" lIns="94753" tIns="47377" rIns="94753" bIns="47377" rtlCol="0"/>
          <a:lstStyle>
            <a:lvl1pPr algn="r">
              <a:defRPr sz="1200"/>
            </a:lvl1pPr>
          </a:lstStyle>
          <a:p>
            <a:fld id="{508DF32D-10E0-48AB-AD33-C72740E9BFF0}" type="datetimeFigureOut">
              <a:rPr lang="ko-KR" altLang="en-US" smtClean="0"/>
              <a:pPr/>
              <a:t>2015-01-28</a:t>
            </a:fld>
            <a:endParaRPr lang="ko-KR" altLang="en-US"/>
          </a:p>
        </p:txBody>
      </p:sp>
      <p:sp>
        <p:nvSpPr>
          <p:cNvPr id="5" name="슬라이드 노트 개체 틀 4"/>
          <p:cNvSpPr>
            <a:spLocks noGrp="1"/>
          </p:cNvSpPr>
          <p:nvPr>
            <p:ph type="body" sz="quarter" idx="3"/>
          </p:nvPr>
        </p:nvSpPr>
        <p:spPr>
          <a:xfrm>
            <a:off x="709931" y="4861442"/>
            <a:ext cx="5679440" cy="4605576"/>
          </a:xfrm>
          <a:prstGeom prst="rect">
            <a:avLst/>
          </a:prstGeom>
        </p:spPr>
        <p:txBody>
          <a:bodyPr vert="horz" lIns="94753" tIns="47377" rIns="94753" bIns="47377"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4" y="9721107"/>
            <a:ext cx="3076363" cy="511730"/>
          </a:xfrm>
          <a:prstGeom prst="rect">
            <a:avLst/>
          </a:prstGeom>
        </p:spPr>
        <p:txBody>
          <a:bodyPr vert="horz" lIns="94753" tIns="47377" rIns="94753" bIns="47377"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4021298" y="9721107"/>
            <a:ext cx="3076363" cy="511730"/>
          </a:xfrm>
          <a:prstGeom prst="rect">
            <a:avLst/>
          </a:prstGeom>
        </p:spPr>
        <p:txBody>
          <a:bodyPr vert="horz" lIns="94753" tIns="47377" rIns="94753" bIns="47377" rtlCol="0" anchor="b"/>
          <a:lstStyle>
            <a:lvl1pPr algn="r">
              <a:defRPr sz="1200"/>
            </a:lvl1pPr>
          </a:lstStyle>
          <a:p>
            <a:fld id="{D31F2201-EC1C-49CE-A1D9-35D95EE29BF7}" type="slidenum">
              <a:rPr lang="ko-KR" altLang="en-US" smtClean="0"/>
              <a:pPr/>
              <a:t>‹#›</a:t>
            </a:fld>
            <a:endParaRPr lang="ko-KR" altLang="en-US"/>
          </a:p>
        </p:txBody>
      </p:sp>
      <p:sp>
        <p:nvSpPr>
          <p:cNvPr id="9" name="슬라이드 이미지 개체 틀 8"/>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endParaRPr lang="ko-KR" altLang="en-US"/>
          </a:p>
        </p:txBody>
      </p:sp>
    </p:spTree>
    <p:extLst>
      <p:ext uri="{BB962C8B-B14F-4D97-AF65-F5344CB8AC3E}">
        <p14:creationId xmlns:p14="http://schemas.microsoft.com/office/powerpoint/2010/main" val="942899713"/>
      </p:ext>
    </p:extLst>
  </p:cSld>
  <p:clrMap bg1="lt1" tx1="dk1" bg2="lt2" tx2="dk2" accent1="accent1" accent2="accent2" accent3="accent3" accent4="accent4" accent5="accent5" accent6="accent6" hlink="hlink" folHlink="folHlink"/>
  <p:hf hdr="0" ftr="0" dt="0"/>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B36C558-F578-4149-B0B7-306B66A9D996}" type="slidenum">
              <a:rPr lang="en-US" smtClean="0"/>
              <a:pPr/>
              <a:t>6</a:t>
            </a:fld>
            <a:endParaRPr lang="en-US" smtClean="0"/>
          </a:p>
        </p:txBody>
      </p:sp>
      <p:sp>
        <p:nvSpPr>
          <p:cNvPr id="77827" name="Rectangle 2"/>
          <p:cNvSpPr>
            <a:spLocks noGrp="1" noRot="1" noChangeAspect="1" noChangeArrowheads="1" noTextEdit="1"/>
          </p:cNvSpPr>
          <p:nvPr>
            <p:ph type="sldImg"/>
          </p:nvPr>
        </p:nvSpPr>
        <p:spPr>
          <a:xfrm>
            <a:off x="1252538" y="717550"/>
            <a:ext cx="4779962" cy="3584575"/>
          </a:xfrm>
          <a:ln/>
        </p:spPr>
      </p:sp>
      <p:sp>
        <p:nvSpPr>
          <p:cNvPr id="77828" name="Rectangle 3"/>
          <p:cNvSpPr>
            <a:spLocks noGrp="1" noChangeArrowheads="1"/>
          </p:cNvSpPr>
          <p:nvPr>
            <p:ph type="body" idx="1"/>
          </p:nvPr>
        </p:nvSpPr>
        <p:spPr>
          <a:xfrm>
            <a:off x="949325" y="4540250"/>
            <a:ext cx="5384800" cy="4379913"/>
          </a:xfrm>
          <a:noFill/>
          <a:ln/>
        </p:spPr>
        <p:txBody>
          <a:bodyPr/>
          <a:lstStyle/>
          <a:p>
            <a:pPr eaLnBrk="1" hangingPunct="1"/>
            <a:endParaRPr lang="en-US" smtClean="0"/>
          </a:p>
        </p:txBody>
      </p:sp>
    </p:spTree>
    <p:extLst>
      <p:ext uri="{BB962C8B-B14F-4D97-AF65-F5344CB8AC3E}">
        <p14:creationId xmlns:p14="http://schemas.microsoft.com/office/powerpoint/2010/main" val="170185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 methods</a:t>
            </a:r>
            <a:r>
              <a:rPr lang="en-US" baseline="0" dirty="0" smtClean="0"/>
              <a:t> have seemed to move toward fully dense sampling – where we just compute a feature point every k pixels in the image</a:t>
            </a:r>
          </a:p>
          <a:p>
            <a:endParaRPr lang="en-US" baseline="0" dirty="0" smtClean="0"/>
          </a:p>
          <a:p>
            <a:r>
              <a:rPr lang="en-US" baseline="0" dirty="0" smtClean="0"/>
              <a:t>What have we lost here? Not invariant to scale changes! Maybe have to sample features at multiple scales.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Of course this is a lot of features! so then often later other things are done to make the representation smaller – like compute a bag of words histogram which we will talk about later, but often it seems to be better to sample densely for recognition problems. </a:t>
            </a:r>
          </a:p>
          <a:p>
            <a:endParaRPr lang="en-US" dirty="0"/>
          </a:p>
        </p:txBody>
      </p:sp>
      <p:sp>
        <p:nvSpPr>
          <p:cNvPr id="4" name="Slide Number Placeholder 3"/>
          <p:cNvSpPr>
            <a:spLocks noGrp="1"/>
          </p:cNvSpPr>
          <p:nvPr>
            <p:ph type="sldNum" sz="quarter" idx="10"/>
          </p:nvPr>
        </p:nvSpPr>
        <p:spPr/>
        <p:txBody>
          <a:bodyPr/>
          <a:lstStyle/>
          <a:p>
            <a:fld id="{A050CAEA-C9CB-6741-B67F-5EEEA781FE19}" type="slidenum">
              <a:rPr lang="en-US" smtClean="0"/>
              <a:pPr/>
              <a:t>20</a:t>
            </a:fld>
            <a:endParaRPr lang="en-US"/>
          </a:p>
        </p:txBody>
      </p:sp>
    </p:spTree>
    <p:extLst>
      <p:ext uri="{BB962C8B-B14F-4D97-AF65-F5344CB8AC3E}">
        <p14:creationId xmlns:p14="http://schemas.microsoft.com/office/powerpoint/2010/main" val="1178621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77209CF-311C-42D5-A10E-DC4B7A434FF7}" type="slidenum">
              <a:rPr lang="en-US" smtClean="0"/>
              <a:pPr/>
              <a:t>28</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09853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77209CF-311C-42D5-A10E-DC4B7A434FF7}" type="slidenum">
              <a:rPr lang="en-US" smtClean="0"/>
              <a:pPr/>
              <a:t>29</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45026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AB419C4-F225-4528-AAAD-35F11FA46F7A}" type="slidenum">
              <a:rPr lang="en-US" smtClean="0"/>
              <a:pPr/>
              <a:t>30</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84737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75FCD266-E4F9-46A1-95C7-872321EFD206}" type="slidenum">
              <a:rPr lang="en-US" smtClean="0"/>
              <a:pPr/>
              <a:t>31</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44289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68C2570-543E-4E99-AD93-7AE0D4E359A5}" type="slidenum">
              <a:rPr lang="en-US" smtClean="0"/>
              <a:pPr/>
              <a:t>32</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48889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68C2570-543E-4E99-AD93-7AE0D4E359A5}" type="slidenum">
              <a:rPr lang="en-US" smtClean="0"/>
              <a:pPr/>
              <a:t>33</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81001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4882FA-E9A5-4E8A-A0B4-54962FC01FBC}" type="slidenum">
              <a:rPr lang="en-US" altLang="zh-CN"/>
              <a:pPr/>
              <a:t>38</a:t>
            </a:fld>
            <a:endParaRPr lang="en-US" altLang="zh-CN"/>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759972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0A7A9C-28C7-41DC-9CED-CFF8EC6CF74C}" type="slidenum">
              <a:rPr lang="en-US" altLang="zh-CN"/>
              <a:pPr/>
              <a:t>39</a:t>
            </a:fld>
            <a:endParaRPr lang="en-US" altLang="zh-CN"/>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4054339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EE39E8-7820-4542-B4C0-98D46DF2AFBD}" type="slidenum">
              <a:rPr lang="en-US" altLang="zh-CN"/>
              <a:pPr/>
              <a:t>40</a:t>
            </a:fld>
            <a:endParaRPr lang="en-US" altLang="zh-CN"/>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566215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B36C558-F578-4149-B0B7-306B66A9D996}" type="slidenum">
              <a:rPr lang="en-US" smtClean="0"/>
              <a:pPr/>
              <a:t>7</a:t>
            </a:fld>
            <a:endParaRPr lang="en-US" smtClean="0"/>
          </a:p>
        </p:txBody>
      </p:sp>
      <p:sp>
        <p:nvSpPr>
          <p:cNvPr id="77827" name="Rectangle 2"/>
          <p:cNvSpPr>
            <a:spLocks noGrp="1" noRot="1" noChangeAspect="1" noChangeArrowheads="1" noTextEdit="1"/>
          </p:cNvSpPr>
          <p:nvPr>
            <p:ph type="sldImg"/>
          </p:nvPr>
        </p:nvSpPr>
        <p:spPr>
          <a:xfrm>
            <a:off x="1252538" y="717550"/>
            <a:ext cx="4779962" cy="3584575"/>
          </a:xfrm>
          <a:ln/>
        </p:spPr>
      </p:sp>
      <p:sp>
        <p:nvSpPr>
          <p:cNvPr id="77828" name="Rectangle 3"/>
          <p:cNvSpPr>
            <a:spLocks noGrp="1" noChangeArrowheads="1"/>
          </p:cNvSpPr>
          <p:nvPr>
            <p:ph type="body" idx="1"/>
          </p:nvPr>
        </p:nvSpPr>
        <p:spPr>
          <a:xfrm>
            <a:off x="949325" y="4540250"/>
            <a:ext cx="5384800" cy="4379913"/>
          </a:xfrm>
          <a:noFill/>
          <a:ln/>
        </p:spPr>
        <p:txBody>
          <a:bodyPr/>
          <a:lstStyle/>
          <a:p>
            <a:pPr eaLnBrk="1" hangingPunct="1"/>
            <a:endParaRPr lang="en-US" smtClean="0"/>
          </a:p>
        </p:txBody>
      </p:sp>
    </p:spTree>
    <p:extLst>
      <p:ext uri="{BB962C8B-B14F-4D97-AF65-F5344CB8AC3E}">
        <p14:creationId xmlns:p14="http://schemas.microsoft.com/office/powerpoint/2010/main" val="3888783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2BB9FF-BA58-4687-B04B-468DB339F0E3}" type="slidenum">
              <a:rPr lang="en-US" altLang="zh-CN"/>
              <a:pPr/>
              <a:t>41</a:t>
            </a:fld>
            <a:endParaRPr lang="en-US" altLang="zh-CN"/>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17267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394148-BF82-47FF-9F42-1D9A491CF02E}" type="slidenum">
              <a:rPr lang="en-US" altLang="zh-CN"/>
              <a:pPr/>
              <a:t>42</a:t>
            </a:fld>
            <a:endParaRPr lang="en-US" altLang="zh-CN"/>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323681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282575" indent="-282575">
              <a:buFont typeface="Arial" pitchFamily="34" charset="0"/>
              <a:buChar char="•"/>
            </a:pPr>
            <a:r>
              <a:rPr lang="en-US" altLang="zh-CN" sz="1200" dirty="0" smtClean="0">
                <a:latin typeface="Comic Sans MS" pitchFamily="66" charset="0"/>
                <a:ea typeface="宋体" pitchFamily="2" charset="-122"/>
                <a:cs typeface="Times New Roman" pitchFamily="18" charset="0"/>
              </a:rPr>
              <a:t>It is unexcelled in accuracy among current algorithms. </a:t>
            </a:r>
          </a:p>
          <a:p>
            <a:pPr marL="282575" indent="-282575">
              <a:buFont typeface="Arial" pitchFamily="34" charset="0"/>
              <a:buChar char="•"/>
            </a:pPr>
            <a:r>
              <a:rPr lang="en-US" altLang="zh-CN" sz="1200" dirty="0" smtClean="0">
                <a:latin typeface="Comic Sans MS" pitchFamily="66" charset="0"/>
                <a:ea typeface="宋体" pitchFamily="2" charset="-122"/>
                <a:cs typeface="Times New Roman" pitchFamily="18" charset="0"/>
              </a:rPr>
              <a:t>It runs efficiently on large data bases. </a:t>
            </a:r>
          </a:p>
          <a:p>
            <a:pPr marL="282575" indent="-282575">
              <a:buFont typeface="Arial" pitchFamily="34" charset="0"/>
              <a:buChar char="•"/>
            </a:pPr>
            <a:r>
              <a:rPr lang="en-US" altLang="zh-CN" sz="1200" dirty="0" smtClean="0">
                <a:latin typeface="Comic Sans MS" pitchFamily="66" charset="0"/>
                <a:ea typeface="宋体" pitchFamily="2" charset="-122"/>
                <a:cs typeface="Times New Roman" pitchFamily="18" charset="0"/>
              </a:rPr>
              <a:t>It can handle thousands of input variables without variable deletion. </a:t>
            </a:r>
          </a:p>
          <a:p>
            <a:pPr marL="282575" indent="-282575">
              <a:buFont typeface="Arial" pitchFamily="34" charset="0"/>
              <a:buChar char="•"/>
            </a:pPr>
            <a:r>
              <a:rPr lang="en-US" altLang="zh-CN" sz="1200" dirty="0" smtClean="0">
                <a:latin typeface="Comic Sans MS" pitchFamily="66" charset="0"/>
                <a:ea typeface="宋体" pitchFamily="2" charset="-122"/>
                <a:cs typeface="Times New Roman" pitchFamily="18" charset="0"/>
              </a:rPr>
              <a:t>It gives estimates of what variables are important in the classification. </a:t>
            </a:r>
          </a:p>
          <a:p>
            <a:pPr marL="282575" indent="-282575">
              <a:buFont typeface="Arial" pitchFamily="34" charset="0"/>
              <a:buChar char="•"/>
            </a:pPr>
            <a:r>
              <a:rPr lang="en-US" altLang="zh-CN" sz="1200" dirty="0" smtClean="0">
                <a:latin typeface="Comic Sans MS" pitchFamily="66" charset="0"/>
                <a:ea typeface="宋体" pitchFamily="2" charset="-122"/>
                <a:cs typeface="Times New Roman" pitchFamily="18" charset="0"/>
              </a:rPr>
              <a:t>It generates an internal unbiased estimate of the generalization error as the forest building progresses. </a:t>
            </a:r>
          </a:p>
          <a:p>
            <a:pPr marL="282575" indent="-282575">
              <a:buFont typeface="Arial" pitchFamily="34" charset="0"/>
              <a:buChar char="•"/>
            </a:pPr>
            <a:r>
              <a:rPr lang="en-US" altLang="zh-CN" sz="1200" dirty="0" smtClean="0">
                <a:latin typeface="Comic Sans MS" pitchFamily="66" charset="0"/>
                <a:ea typeface="宋体" pitchFamily="2" charset="-122"/>
                <a:cs typeface="Times New Roman" pitchFamily="18" charset="0"/>
              </a:rPr>
              <a:t>It has an effective method for estimating missing data and maintains accuracy when a large proportion of the data are missing. </a:t>
            </a:r>
          </a:p>
          <a:p>
            <a:pPr marL="282575" indent="-282575">
              <a:buFont typeface="Arial" pitchFamily="34" charset="0"/>
              <a:buChar char="•"/>
            </a:pPr>
            <a:r>
              <a:rPr lang="en-US" altLang="zh-CN" sz="1200" dirty="0" smtClean="0">
                <a:latin typeface="Comic Sans MS" pitchFamily="66" charset="0"/>
                <a:ea typeface="宋体" pitchFamily="2" charset="-122"/>
                <a:cs typeface="Times New Roman" pitchFamily="18" charset="0"/>
              </a:rPr>
              <a:t>It has methods for balancing error in class population unbalanced data sets. </a:t>
            </a:r>
          </a:p>
          <a:p>
            <a:endParaRPr lang="zh-CN" altLang="zh-CN" dirty="0" smtClean="0">
              <a:latin typeface="Arial" pitchFamily="34" charset="0"/>
            </a:endParaRPr>
          </a:p>
        </p:txBody>
      </p:sp>
      <p:sp>
        <p:nvSpPr>
          <p:cNvPr id="126980" name="Slide Number Placeholder 3"/>
          <p:cNvSpPr>
            <a:spLocks noGrp="1"/>
          </p:cNvSpPr>
          <p:nvPr>
            <p:ph type="sldNum" sz="quarter" idx="5"/>
          </p:nvPr>
        </p:nvSpPr>
        <p:spPr>
          <a:noFill/>
        </p:spPr>
        <p:txBody>
          <a:bodyPr/>
          <a:lstStyle/>
          <a:p>
            <a:fld id="{E86FB624-68A6-4315-AB13-ACFAB182DC3C}" type="slidenum">
              <a:rPr lang="zh-CN" altLang="en-US" smtClean="0">
                <a:latin typeface="Arial" pitchFamily="34" charset="0"/>
              </a:rPr>
              <a:pPr/>
              <a:t>46</a:t>
            </a:fld>
            <a:endParaRPr lang="en-US" altLang="zh-CN" smtClean="0">
              <a:latin typeface="Arial" pitchFamily="34" charset="0"/>
            </a:endParaRPr>
          </a:p>
        </p:txBody>
      </p:sp>
    </p:spTree>
    <p:extLst>
      <p:ext uri="{BB962C8B-B14F-4D97-AF65-F5344CB8AC3E}">
        <p14:creationId xmlns:p14="http://schemas.microsoft.com/office/powerpoint/2010/main" val="4018640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zh-CN" altLang="zh-CN" smtClean="0">
              <a:latin typeface="Arial" pitchFamily="34" charset="0"/>
            </a:endParaRPr>
          </a:p>
        </p:txBody>
      </p:sp>
      <p:sp>
        <p:nvSpPr>
          <p:cNvPr id="131076" name="Slide Number Placeholder 3"/>
          <p:cNvSpPr>
            <a:spLocks noGrp="1"/>
          </p:cNvSpPr>
          <p:nvPr>
            <p:ph type="sldNum" sz="quarter" idx="5"/>
          </p:nvPr>
        </p:nvSpPr>
        <p:spPr>
          <a:noFill/>
        </p:spPr>
        <p:txBody>
          <a:bodyPr/>
          <a:lstStyle/>
          <a:p>
            <a:fld id="{3D36C9FB-F5F9-4447-A945-769D3999BA0C}" type="slidenum">
              <a:rPr lang="zh-CN" altLang="en-US" smtClean="0">
                <a:latin typeface="Arial" pitchFamily="34" charset="0"/>
              </a:rPr>
              <a:pPr/>
              <a:t>47</a:t>
            </a:fld>
            <a:endParaRPr lang="en-US" altLang="zh-CN" smtClean="0">
              <a:latin typeface="Arial" pitchFamily="34" charset="0"/>
            </a:endParaRPr>
          </a:p>
        </p:txBody>
      </p:sp>
    </p:spTree>
    <p:extLst>
      <p:ext uri="{BB962C8B-B14F-4D97-AF65-F5344CB8AC3E}">
        <p14:creationId xmlns:p14="http://schemas.microsoft.com/office/powerpoint/2010/main" val="426764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smtClean="0"/>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32679D-3934-4E1C-8E30-80AF2BAB00FB}" type="slidenum">
              <a:rPr lang="en-US" altLang="zh-CN" smtClean="0">
                <a:solidFill>
                  <a:srgbClr val="000000"/>
                </a:solidFill>
                <a:ea typeface="MS PGothic" pitchFamily="34" charset="-128"/>
              </a:rPr>
              <a:pPr fontAlgn="base">
                <a:spcBef>
                  <a:spcPct val="0"/>
                </a:spcBef>
                <a:spcAft>
                  <a:spcPct val="0"/>
                </a:spcAft>
                <a:defRPr/>
              </a:pPr>
              <a:t>48</a:t>
            </a:fld>
            <a:endParaRPr lang="en-US" altLang="zh-CN" smtClean="0">
              <a:solidFill>
                <a:srgbClr val="000000"/>
              </a:solidFill>
              <a:ea typeface="MS PGothic" pitchFamily="34" charset="-128"/>
            </a:endParaRPr>
          </a:p>
        </p:txBody>
      </p:sp>
    </p:spTree>
    <p:extLst>
      <p:ext uri="{BB962C8B-B14F-4D97-AF65-F5344CB8AC3E}">
        <p14:creationId xmlns:p14="http://schemas.microsoft.com/office/powerpoint/2010/main" val="488115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68C2570-543E-4E99-AD93-7AE0D4E359A5}" type="slidenum">
              <a:rPr lang="en-US" smtClean="0"/>
              <a:pPr/>
              <a:t>49</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01761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68C2570-543E-4E99-AD93-7AE0D4E359A5}" type="slidenum">
              <a:rPr lang="en-US" smtClean="0"/>
              <a:pPr/>
              <a:t>50</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42564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68C2570-543E-4E99-AD93-7AE0D4E359A5}" type="slidenum">
              <a:rPr lang="en-US" smtClean="0"/>
              <a:pPr/>
              <a:t>53</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61230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68C2570-543E-4E99-AD93-7AE0D4E359A5}" type="slidenum">
              <a:rPr lang="en-US" smtClean="0"/>
              <a:pPr/>
              <a:t>54</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20855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68C2570-543E-4E99-AD93-7AE0D4E359A5}" type="slidenum">
              <a:rPr lang="en-US" smtClean="0"/>
              <a:pPr/>
              <a:t>55</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28296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56BA4652-055F-FF47-A711-2173154C8246}" type="slidenum">
              <a:rPr lang="en-US"/>
              <a:pPr/>
              <a:t>8</a:t>
            </a:fld>
            <a:endParaRPr lang="en-US"/>
          </a:p>
        </p:txBody>
      </p:sp>
      <p:sp>
        <p:nvSpPr>
          <p:cNvPr id="98307" name="Rectangle 2"/>
          <p:cNvSpPr>
            <a:spLocks noGrp="1" noRot="1" noChangeAspect="1" noChangeArrowheads="1" noTextEdit="1"/>
          </p:cNvSpPr>
          <p:nvPr>
            <p:ph type="sldImg"/>
          </p:nvPr>
        </p:nvSpPr>
        <p:spPr>
          <a:xfrm>
            <a:off x="1139825" y="682625"/>
            <a:ext cx="4551363" cy="3414713"/>
          </a:xfrm>
          <a:ln/>
        </p:spPr>
      </p:sp>
      <p:sp>
        <p:nvSpPr>
          <p:cNvPr id="98308" name="Rectangle 3"/>
          <p:cNvSpPr>
            <a:spLocks noGrp="1" noChangeArrowheads="1"/>
          </p:cNvSpPr>
          <p:nvPr>
            <p:ph type="body" idx="1"/>
          </p:nvPr>
        </p:nvSpPr>
        <p:spPr>
          <a:xfrm>
            <a:off x="889992" y="4324048"/>
            <a:ext cx="5048250" cy="4171346"/>
          </a:xfrm>
          <a:noFill/>
          <a:ln/>
        </p:spPr>
        <p:txBody>
          <a:bodyPr/>
          <a:lstStyle/>
          <a:p>
            <a:pPr eaLnBrk="1" hangingPunct="1"/>
            <a:endParaRPr lang="en-US">
              <a:latin typeface="Arial" charset="0"/>
              <a:cs typeface="Arial" charset="0"/>
            </a:endParaRPr>
          </a:p>
        </p:txBody>
      </p:sp>
    </p:spTree>
    <p:extLst>
      <p:ext uri="{BB962C8B-B14F-4D97-AF65-F5344CB8AC3E}">
        <p14:creationId xmlns:p14="http://schemas.microsoft.com/office/powerpoint/2010/main" val="331277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31F2201-EC1C-49CE-A1D9-35D95EE29BF7}" type="slidenum">
              <a:rPr lang="ko-KR" altLang="en-US" smtClean="0"/>
              <a:pPr/>
              <a:t>56</a:t>
            </a:fld>
            <a:endParaRPr lang="ko-KR" altLang="en-US"/>
          </a:p>
        </p:txBody>
      </p:sp>
    </p:spTree>
    <p:extLst>
      <p:ext uri="{BB962C8B-B14F-4D97-AF65-F5344CB8AC3E}">
        <p14:creationId xmlns:p14="http://schemas.microsoft.com/office/powerpoint/2010/main" val="1893616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3B666A-61BC-4F7B-982A-78CDA277F1B8}" type="slidenum">
              <a:rPr lang="en-US" smtClean="0"/>
              <a:pPr/>
              <a:t>12</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53006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6BEEFC11-4B9B-48CA-AEBE-0F1C0C232B19}" type="slidenum">
              <a:rPr lang="en-US" smtClean="0"/>
              <a:pPr/>
              <a:t>13</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43993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A3C7DD26-3027-0A4A-88B2-AAC185D767BC}" type="slidenum">
              <a:rPr lang="en-US"/>
              <a:pPr/>
              <a:t>16</a:t>
            </a:fld>
            <a:endParaRPr 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a:latin typeface="Arial" charset="0"/>
              <a:cs typeface="Arial" charset="0"/>
            </a:endParaRPr>
          </a:p>
        </p:txBody>
      </p:sp>
    </p:spTree>
    <p:extLst>
      <p:ext uri="{BB962C8B-B14F-4D97-AF65-F5344CB8AC3E}">
        <p14:creationId xmlns:p14="http://schemas.microsoft.com/office/powerpoint/2010/main" val="1614300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top image</a:t>
            </a:r>
            <a:r>
              <a:rPr lang="en-US" baseline="0" dirty="0" smtClean="0"/>
              <a:t> the peak of the orientation bin would be in the downwards direction while the bottom image would be in the rightward direction. We basically take the patch and rotate it to a canonical direction (</a:t>
            </a:r>
            <a:r>
              <a:rPr lang="en-US" baseline="0" dirty="0" err="1" smtClean="0"/>
              <a:t>ie</a:t>
            </a:r>
            <a:r>
              <a:rPr lang="en-US" baseline="0" dirty="0" smtClean="0"/>
              <a:t> rightward) before computing the feature descriptor. In this way you can encode rotation invariance. </a:t>
            </a:r>
            <a:endParaRPr lang="en-US" dirty="0"/>
          </a:p>
        </p:txBody>
      </p:sp>
      <p:sp>
        <p:nvSpPr>
          <p:cNvPr id="4" name="Slide Number Placeholder 3"/>
          <p:cNvSpPr>
            <a:spLocks noGrp="1"/>
          </p:cNvSpPr>
          <p:nvPr>
            <p:ph type="sldNum" sz="quarter" idx="10"/>
          </p:nvPr>
        </p:nvSpPr>
        <p:spPr/>
        <p:txBody>
          <a:bodyPr/>
          <a:lstStyle/>
          <a:p>
            <a:fld id="{A050CAEA-C9CB-6741-B67F-5EEEA781FE19}" type="slidenum">
              <a:rPr lang="en-US" smtClean="0"/>
              <a:pPr/>
              <a:t>17</a:t>
            </a:fld>
            <a:endParaRPr lang="en-US"/>
          </a:p>
        </p:txBody>
      </p:sp>
    </p:spTree>
    <p:extLst>
      <p:ext uri="{BB962C8B-B14F-4D97-AF65-F5344CB8AC3E}">
        <p14:creationId xmlns:p14="http://schemas.microsoft.com/office/powerpoint/2010/main" val="4838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endParaRPr lang="zh-CN" altLang="zh-CN" smtClean="0">
              <a:latin typeface="Times New Roman" pitchFamily="-48" charset="0"/>
            </a:endParaRPr>
          </a:p>
        </p:txBody>
      </p:sp>
      <p:sp>
        <p:nvSpPr>
          <p:cNvPr id="21508" name="Slide Number Placeholder 3"/>
          <p:cNvSpPr>
            <a:spLocks noGrp="1"/>
          </p:cNvSpPr>
          <p:nvPr>
            <p:ph type="sldNum" sz="quarter" idx="5"/>
          </p:nvPr>
        </p:nvSpPr>
        <p:spPr>
          <a:noFill/>
        </p:spPr>
        <p:txBody>
          <a:bodyPr/>
          <a:lstStyle/>
          <a:p>
            <a:fld id="{980629D5-8CDC-4CCE-871A-DBE202470A21}" type="slidenum">
              <a:rPr lang="en-US" altLang="zh-CN"/>
              <a:pPr/>
              <a:t>18</a:t>
            </a:fld>
            <a:endParaRPr lang="en-US" altLang="zh-CN"/>
          </a:p>
        </p:txBody>
      </p:sp>
    </p:spTree>
    <p:extLst>
      <p:ext uri="{BB962C8B-B14F-4D97-AF65-F5344CB8AC3E}">
        <p14:creationId xmlns:p14="http://schemas.microsoft.com/office/powerpoint/2010/main" val="2652686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50CAEA-C9CB-6741-B67F-5EEEA781FE19}" type="slidenum">
              <a:rPr lang="en-US" smtClean="0"/>
              <a:pPr/>
              <a:t>19</a:t>
            </a:fld>
            <a:endParaRPr lang="en-US"/>
          </a:p>
        </p:txBody>
      </p:sp>
    </p:spTree>
    <p:extLst>
      <p:ext uri="{BB962C8B-B14F-4D97-AF65-F5344CB8AC3E}">
        <p14:creationId xmlns:p14="http://schemas.microsoft.com/office/powerpoint/2010/main" val="3409953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lvl1pPr>
              <a:defRPr>
                <a:effectLst>
                  <a:outerShdw blurRad="38100" dist="38100" dir="2700000" algn="tl">
                    <a:srgbClr val="000000">
                      <a:alpha val="43137"/>
                    </a:srgbClr>
                  </a:outerShdw>
                </a:effectLst>
                <a:latin typeface="Calibri" pitchFamily="34" charset="0"/>
                <a:cs typeface="Calibri" pitchFamily="34" charset="0"/>
              </a:defRPr>
            </a:lvl1pP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3886200"/>
            <a:ext cx="6400800" cy="1752600"/>
          </a:xfrm>
        </p:spPr>
        <p:txBody>
          <a:bodyPr anchor="ctr" anchorCtr="0"/>
          <a:lstStyle>
            <a:lvl1pPr marL="0" indent="0" algn="ctr">
              <a:buNone/>
              <a:defRPr>
                <a:solidFill>
                  <a:schemeClr val="bg2">
                    <a:lumMod val="50000"/>
                  </a:schemeClr>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smtClean="0"/>
              <a:t>마스터 부제목 스타일 편집</a:t>
            </a:r>
            <a:endParaRPr lang="ko-KR" altLang="en-US" dirty="0"/>
          </a:p>
        </p:txBody>
      </p:sp>
      <p:sp>
        <p:nvSpPr>
          <p:cNvPr id="4" name="날짜 개체 틀 3"/>
          <p:cNvSpPr>
            <a:spLocks noGrp="1"/>
          </p:cNvSpPr>
          <p:nvPr>
            <p:ph type="dt" sz="half" idx="10"/>
          </p:nvPr>
        </p:nvSpPr>
        <p:spPr/>
        <p:txBody>
          <a:bodyPr/>
          <a:lstStyle>
            <a:lvl1pPr>
              <a:defRPr>
                <a:latin typeface="Calibri" pitchFamily="34" charset="0"/>
                <a:cs typeface="Calibri" pitchFamily="34" charset="0"/>
              </a:defRPr>
            </a:lvl1pPr>
          </a:lstStyle>
          <a:p>
            <a:fld id="{3A628EB1-E15B-4CAD-B859-12446F497DCA}" type="datetime1">
              <a:rPr lang="ko-KR" altLang="en-US" smtClean="0"/>
              <a:pPr/>
              <a:t>2015-01-28</a:t>
            </a:fld>
            <a:endParaRPr lang="ko-KR" altLang="en-US"/>
          </a:p>
        </p:txBody>
      </p:sp>
      <p:sp>
        <p:nvSpPr>
          <p:cNvPr id="5" name="바닥글 개체 틀 4"/>
          <p:cNvSpPr>
            <a:spLocks noGrp="1"/>
          </p:cNvSpPr>
          <p:nvPr>
            <p:ph type="ftr" sz="quarter" idx="11"/>
          </p:nvPr>
        </p:nvSpPr>
        <p:spPr/>
        <p:txBody>
          <a:bodyPr/>
          <a:lstStyle>
            <a:lvl1pPr>
              <a:defRPr>
                <a:latin typeface="Calibri" pitchFamily="34" charset="0"/>
                <a:cs typeface="Calibri" pitchFamily="34" charset="0"/>
              </a:defRPr>
            </a:lvl1pPr>
          </a:lstStyle>
          <a:p>
            <a:r>
              <a:rPr lang="ko-KR" altLang="en-US" smtClean="0"/>
              <a:t>바닥글</a:t>
            </a:r>
            <a:endParaRPr lang="ko-KR" altLang="en-US" dirty="0" smtClean="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43BAD25E-D831-426D-9A98-CC91BC12D373}" type="datetime1">
              <a:rPr lang="ko-KR" altLang="en-US" smtClean="0"/>
              <a:pPr/>
              <a:t>2015-01-28</a:t>
            </a:fld>
            <a:endParaRPr lang="ko-KR" altLang="en-US"/>
          </a:p>
        </p:txBody>
      </p:sp>
      <p:sp>
        <p:nvSpPr>
          <p:cNvPr id="5" name="바닥글 개체 틀 4"/>
          <p:cNvSpPr>
            <a:spLocks noGrp="1"/>
          </p:cNvSpPr>
          <p:nvPr>
            <p:ph type="ftr" sz="quarter" idx="11"/>
          </p:nvPr>
        </p:nvSpPr>
        <p:spPr/>
        <p:txBody>
          <a:bodyPr/>
          <a:lstStyle/>
          <a:p>
            <a:r>
              <a:rPr lang="ko-KR" altLang="en-US" smtClean="0"/>
              <a:t>바닥글</a:t>
            </a:r>
            <a:endParaRPr lang="ko-KR" altLang="en-US"/>
          </a:p>
        </p:txBody>
      </p:sp>
      <p:sp>
        <p:nvSpPr>
          <p:cNvPr id="6" name="슬라이드 번호 개체 틀 5"/>
          <p:cNvSpPr>
            <a:spLocks noGrp="1"/>
          </p:cNvSpPr>
          <p:nvPr>
            <p:ph type="sldNum" sz="quarter" idx="12"/>
          </p:nvPr>
        </p:nvSpPr>
        <p:spPr/>
        <p:txBody>
          <a:bodyPr/>
          <a:lstStyle/>
          <a:p>
            <a:fld id="{88C5E703-6E76-4EAC-BE7E-F9F6FD8BC97F}" type="slidenum">
              <a:rPr lang="ko-KR" altLang="en-US" smtClean="0"/>
              <a:pPr/>
              <a:t>‹#›</a:t>
            </a:fld>
            <a:endParaRPr lang="ko-KR"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907C8099-B8B3-4F35-8963-702C392A62D9}" type="datetime1">
              <a:rPr lang="ko-KR" altLang="en-US" smtClean="0"/>
              <a:pPr/>
              <a:t>2015-01-28</a:t>
            </a:fld>
            <a:endParaRPr lang="ko-KR" altLang="en-US"/>
          </a:p>
        </p:txBody>
      </p:sp>
      <p:sp>
        <p:nvSpPr>
          <p:cNvPr id="5" name="바닥글 개체 틀 4"/>
          <p:cNvSpPr>
            <a:spLocks noGrp="1"/>
          </p:cNvSpPr>
          <p:nvPr>
            <p:ph type="ftr" sz="quarter" idx="11"/>
          </p:nvPr>
        </p:nvSpPr>
        <p:spPr/>
        <p:txBody>
          <a:bodyPr/>
          <a:lstStyle/>
          <a:p>
            <a:r>
              <a:rPr lang="ko-KR" altLang="en-US" smtClean="0"/>
              <a:t>바닥글</a:t>
            </a:r>
            <a:endParaRPr lang="ko-KR" altLang="en-US"/>
          </a:p>
        </p:txBody>
      </p:sp>
      <p:sp>
        <p:nvSpPr>
          <p:cNvPr id="6" name="슬라이드 번호 개체 틀 5"/>
          <p:cNvSpPr>
            <a:spLocks noGrp="1"/>
          </p:cNvSpPr>
          <p:nvPr>
            <p:ph type="sldNum" sz="quarter" idx="12"/>
          </p:nvPr>
        </p:nvSpPr>
        <p:spPr/>
        <p:txBody>
          <a:bodyPr/>
          <a:lstStyle/>
          <a:p>
            <a:fld id="{88C5E703-6E76-4EAC-BE7E-F9F6FD8BC97F}" type="slidenum">
              <a:rPr lang="ko-KR" altLang="en-US" smtClean="0"/>
              <a:pPr/>
              <a:t>‹#›</a:t>
            </a:fld>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atin typeface="Calibri" pitchFamily="34" charset="0"/>
                <a:cs typeface="Calibri" pitchFamily="34" charset="0"/>
              </a:defRPr>
            </a:lvl1p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lvl1pPr>
              <a:defRPr>
                <a:latin typeface="Calibri" pitchFamily="34" charset="0"/>
                <a:cs typeface="Calibri" pitchFamily="34" charset="0"/>
              </a:defRPr>
            </a:lvl1pPr>
            <a:lvl2pPr>
              <a:defRPr sz="2200">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p:txBody>
          <a:bodyPr/>
          <a:lstStyle>
            <a:lvl1pPr>
              <a:defRPr>
                <a:latin typeface="Calibri" pitchFamily="34" charset="0"/>
                <a:cs typeface="Calibri" pitchFamily="34" charset="0"/>
              </a:defRPr>
            </a:lvl1pPr>
          </a:lstStyle>
          <a:p>
            <a:fld id="{578EACDB-26D7-4C09-AFA5-249B65ED7E46}" type="datetime1">
              <a:rPr lang="ko-KR" altLang="en-US" smtClean="0"/>
              <a:pPr/>
              <a:t>2015-01-28</a:t>
            </a:fld>
            <a:endParaRPr lang="ko-KR" altLang="en-US"/>
          </a:p>
        </p:txBody>
      </p:sp>
      <p:sp>
        <p:nvSpPr>
          <p:cNvPr id="5" name="바닥글 개체 틀 4"/>
          <p:cNvSpPr>
            <a:spLocks noGrp="1"/>
          </p:cNvSpPr>
          <p:nvPr>
            <p:ph type="ftr" sz="quarter" idx="11"/>
          </p:nvPr>
        </p:nvSpPr>
        <p:spPr/>
        <p:txBody>
          <a:bodyPr/>
          <a:lstStyle>
            <a:lvl1pPr>
              <a:defRPr sz="1200" b="0">
                <a:solidFill>
                  <a:schemeClr val="bg1">
                    <a:lumMod val="50000"/>
                  </a:schemeClr>
                </a:solidFill>
                <a:latin typeface="Calibri" pitchFamily="34" charset="0"/>
                <a:cs typeface="Calibri" pitchFamily="34" charset="0"/>
              </a:defRPr>
            </a:lvl1pPr>
          </a:lstStyle>
          <a:p>
            <a:r>
              <a:rPr lang="ko-KR" altLang="en-US" smtClean="0"/>
              <a:t>바닥글</a:t>
            </a:r>
            <a:endParaRPr lang="ko-KR" altLang="en-US" dirty="0" smtClean="0"/>
          </a:p>
        </p:txBody>
      </p:sp>
      <p:sp>
        <p:nvSpPr>
          <p:cNvPr id="6" name="슬라이드 번호 개체 틀 5"/>
          <p:cNvSpPr>
            <a:spLocks noGrp="1"/>
          </p:cNvSpPr>
          <p:nvPr>
            <p:ph type="sldNum" sz="quarter" idx="12"/>
          </p:nvPr>
        </p:nvSpPr>
        <p:spPr/>
        <p:txBody>
          <a:bodyPr/>
          <a:lstStyle>
            <a:lvl1pPr>
              <a:defRPr>
                <a:solidFill>
                  <a:schemeClr val="tx1"/>
                </a:solidFill>
                <a:latin typeface="Calibri" pitchFamily="34" charset="0"/>
                <a:cs typeface="Calibri" pitchFamily="34" charset="0"/>
              </a:defRPr>
            </a:lvl1pPr>
          </a:lstStyle>
          <a:p>
            <a:fld id="{88C5E703-6E76-4EAC-BE7E-F9F6FD8BC97F}" type="slidenum">
              <a:rPr lang="ko-KR" altLang="en-US" smtClean="0"/>
              <a:pPr/>
              <a:t>‹#›</a:t>
            </a:fld>
            <a:endParaRPr lang="ko-KR" alt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atin typeface="Calibri" pitchFamily="34" charset="0"/>
                <a:cs typeface="Calibri" pitchFamily="34" charset="0"/>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Calibri" pitchFamily="34" charset="0"/>
                <a:cs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atin typeface="Calibri" pitchFamily="34" charset="0"/>
                <a:cs typeface="Calibri" pitchFamily="34" charset="0"/>
              </a:defRPr>
            </a:lvl1pPr>
          </a:lstStyle>
          <a:p>
            <a:fld id="{A7E1F5AD-E5C2-48AC-8D91-F95AF7379405}" type="datetime1">
              <a:rPr lang="ko-KR" altLang="en-US" smtClean="0"/>
              <a:pPr/>
              <a:t>2015-01-28</a:t>
            </a:fld>
            <a:endParaRPr lang="ko-KR" altLang="en-US"/>
          </a:p>
        </p:txBody>
      </p:sp>
      <p:sp>
        <p:nvSpPr>
          <p:cNvPr id="5" name="바닥글 개체 틀 4"/>
          <p:cNvSpPr>
            <a:spLocks noGrp="1"/>
          </p:cNvSpPr>
          <p:nvPr>
            <p:ph type="ftr" sz="quarter" idx="11"/>
          </p:nvPr>
        </p:nvSpPr>
        <p:spPr/>
        <p:txBody>
          <a:bodyPr/>
          <a:lstStyle>
            <a:lvl1pPr>
              <a:defRPr>
                <a:latin typeface="Calibri" pitchFamily="34" charset="0"/>
                <a:cs typeface="Calibri" pitchFamily="34" charset="0"/>
              </a:defRPr>
            </a:lvl1pPr>
          </a:lstStyle>
          <a:p>
            <a:r>
              <a:rPr lang="ko-KR" altLang="en-US" smtClean="0"/>
              <a:t>바닥글</a:t>
            </a:r>
            <a:endParaRPr lang="ko-KR" altLang="en-US"/>
          </a:p>
        </p:txBody>
      </p:sp>
      <p:sp>
        <p:nvSpPr>
          <p:cNvPr id="6" name="슬라이드 번호 개체 틀 5"/>
          <p:cNvSpPr>
            <a:spLocks noGrp="1"/>
          </p:cNvSpPr>
          <p:nvPr>
            <p:ph type="sldNum" sz="quarter" idx="12"/>
          </p:nvPr>
        </p:nvSpPr>
        <p:spPr/>
        <p:txBody>
          <a:bodyPr/>
          <a:lstStyle>
            <a:lvl1pPr>
              <a:defRPr>
                <a:latin typeface="Calibri" pitchFamily="34" charset="0"/>
                <a:cs typeface="Calibri" pitchFamily="34" charset="0"/>
              </a:defRPr>
            </a:lvl1pPr>
          </a:lstStyle>
          <a:p>
            <a:fld id="{88C5E703-6E76-4EAC-BE7E-F9F6FD8BC97F}" type="slidenum">
              <a:rPr lang="ko-KR" altLang="en-US" smtClean="0"/>
              <a:pPr/>
              <a:t>‹#›</a:t>
            </a:fld>
            <a:endParaRPr lang="ko-KR"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E6436903-2DD7-400A-8A09-CA681CEB75BA}" type="datetime1">
              <a:rPr lang="ko-KR" altLang="en-US" smtClean="0"/>
              <a:pPr/>
              <a:t>2015-01-28</a:t>
            </a:fld>
            <a:endParaRPr lang="ko-KR" altLang="en-US"/>
          </a:p>
        </p:txBody>
      </p:sp>
      <p:sp>
        <p:nvSpPr>
          <p:cNvPr id="6" name="바닥글 개체 틀 5"/>
          <p:cNvSpPr>
            <a:spLocks noGrp="1"/>
          </p:cNvSpPr>
          <p:nvPr>
            <p:ph type="ftr" sz="quarter" idx="11"/>
          </p:nvPr>
        </p:nvSpPr>
        <p:spPr/>
        <p:txBody>
          <a:bodyPr/>
          <a:lstStyle/>
          <a:p>
            <a:r>
              <a:rPr lang="ko-KR" altLang="en-US" smtClean="0"/>
              <a:t>바닥글</a:t>
            </a:r>
            <a:endParaRPr lang="ko-KR" altLang="en-US"/>
          </a:p>
        </p:txBody>
      </p:sp>
      <p:sp>
        <p:nvSpPr>
          <p:cNvPr id="7" name="슬라이드 번호 개체 틀 6"/>
          <p:cNvSpPr>
            <a:spLocks noGrp="1"/>
          </p:cNvSpPr>
          <p:nvPr>
            <p:ph type="sldNum" sz="quarter" idx="12"/>
          </p:nvPr>
        </p:nvSpPr>
        <p:spPr/>
        <p:txBody>
          <a:bodyPr/>
          <a:lstStyle/>
          <a:p>
            <a:fld id="{88C5E703-6E76-4EAC-BE7E-F9F6FD8BC97F}" type="slidenum">
              <a:rPr lang="ko-KR" altLang="en-US" smtClean="0"/>
              <a:pPr/>
              <a:t>‹#›</a:t>
            </a:fld>
            <a:endParaRPr lang="ko-KR"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15893C69-F37A-433F-8AD0-4764C694E883}" type="datetime1">
              <a:rPr lang="ko-KR" altLang="en-US" smtClean="0"/>
              <a:pPr/>
              <a:t>2015-01-28</a:t>
            </a:fld>
            <a:endParaRPr lang="ko-KR" altLang="en-US"/>
          </a:p>
        </p:txBody>
      </p:sp>
      <p:sp>
        <p:nvSpPr>
          <p:cNvPr id="8" name="바닥글 개체 틀 7"/>
          <p:cNvSpPr>
            <a:spLocks noGrp="1"/>
          </p:cNvSpPr>
          <p:nvPr>
            <p:ph type="ftr" sz="quarter" idx="11"/>
          </p:nvPr>
        </p:nvSpPr>
        <p:spPr/>
        <p:txBody>
          <a:bodyPr/>
          <a:lstStyle/>
          <a:p>
            <a:r>
              <a:rPr lang="ko-KR" altLang="en-US" smtClean="0"/>
              <a:t>바닥글</a:t>
            </a:r>
            <a:endParaRPr lang="ko-KR" altLang="en-US"/>
          </a:p>
        </p:txBody>
      </p:sp>
      <p:sp>
        <p:nvSpPr>
          <p:cNvPr id="9" name="슬라이드 번호 개체 틀 8"/>
          <p:cNvSpPr>
            <a:spLocks noGrp="1"/>
          </p:cNvSpPr>
          <p:nvPr>
            <p:ph type="sldNum" sz="quarter" idx="12"/>
          </p:nvPr>
        </p:nvSpPr>
        <p:spPr/>
        <p:txBody>
          <a:bodyPr/>
          <a:lstStyle/>
          <a:p>
            <a:fld id="{88C5E703-6E76-4EAC-BE7E-F9F6FD8BC97F}" type="slidenum">
              <a:rPr lang="ko-KR" altLang="en-US" smtClean="0"/>
              <a:pPr/>
              <a:t>‹#›</a:t>
            </a:fld>
            <a:endParaRPr lang="ko-KR"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E69F29A5-A2F3-4129-BF12-5A639F858540}" type="datetime1">
              <a:rPr lang="ko-KR" altLang="en-US" smtClean="0"/>
              <a:pPr/>
              <a:t>2015-01-28</a:t>
            </a:fld>
            <a:endParaRPr lang="ko-KR" altLang="en-US"/>
          </a:p>
        </p:txBody>
      </p:sp>
      <p:sp>
        <p:nvSpPr>
          <p:cNvPr id="4" name="바닥글 개체 틀 3"/>
          <p:cNvSpPr>
            <a:spLocks noGrp="1"/>
          </p:cNvSpPr>
          <p:nvPr>
            <p:ph type="ftr" sz="quarter" idx="11"/>
          </p:nvPr>
        </p:nvSpPr>
        <p:spPr/>
        <p:txBody>
          <a:bodyPr/>
          <a:lstStyle/>
          <a:p>
            <a:r>
              <a:rPr lang="ko-KR" altLang="en-US" smtClean="0"/>
              <a:t>바닥글</a:t>
            </a:r>
            <a:endParaRPr lang="ko-KR" altLang="en-US"/>
          </a:p>
        </p:txBody>
      </p:sp>
      <p:sp>
        <p:nvSpPr>
          <p:cNvPr id="5" name="슬라이드 번호 개체 틀 4"/>
          <p:cNvSpPr>
            <a:spLocks noGrp="1"/>
          </p:cNvSpPr>
          <p:nvPr>
            <p:ph type="sldNum" sz="quarter" idx="12"/>
          </p:nvPr>
        </p:nvSpPr>
        <p:spPr/>
        <p:txBody>
          <a:bodyPr/>
          <a:lstStyle/>
          <a:p>
            <a:fld id="{88C5E703-6E76-4EAC-BE7E-F9F6FD8BC97F}" type="slidenum">
              <a:rPr lang="ko-KR" altLang="en-US" smtClean="0"/>
              <a:pPr/>
              <a:t>‹#›</a:t>
            </a:fld>
            <a:endParaRPr lang="ko-KR"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F9B826D2-97BF-46BB-A69E-BB16D0B5EAD2}" type="datetime1">
              <a:rPr lang="ko-KR" altLang="en-US" smtClean="0"/>
              <a:pPr/>
              <a:t>2015-01-28</a:t>
            </a:fld>
            <a:endParaRPr lang="ko-KR" altLang="en-US"/>
          </a:p>
        </p:txBody>
      </p:sp>
      <p:sp>
        <p:nvSpPr>
          <p:cNvPr id="3" name="바닥글 개체 틀 2"/>
          <p:cNvSpPr>
            <a:spLocks noGrp="1"/>
          </p:cNvSpPr>
          <p:nvPr>
            <p:ph type="ftr" sz="quarter" idx="11"/>
          </p:nvPr>
        </p:nvSpPr>
        <p:spPr/>
        <p:txBody>
          <a:bodyPr/>
          <a:lstStyle/>
          <a:p>
            <a:r>
              <a:rPr lang="ko-KR" altLang="en-US" smtClean="0"/>
              <a:t>바닥글</a:t>
            </a:r>
            <a:endParaRPr lang="ko-KR" altLang="en-US"/>
          </a:p>
        </p:txBody>
      </p:sp>
      <p:sp>
        <p:nvSpPr>
          <p:cNvPr id="4" name="슬라이드 번호 개체 틀 3"/>
          <p:cNvSpPr>
            <a:spLocks noGrp="1"/>
          </p:cNvSpPr>
          <p:nvPr>
            <p:ph type="sldNum" sz="quarter" idx="12"/>
          </p:nvPr>
        </p:nvSpPr>
        <p:spPr/>
        <p:txBody>
          <a:bodyPr/>
          <a:lstStyle/>
          <a:p>
            <a:fld id="{88C5E703-6E76-4EAC-BE7E-F9F6FD8BC97F}" type="slidenum">
              <a:rPr lang="ko-KR" altLang="en-US" smtClean="0"/>
              <a:pPr/>
              <a:t>‹#›</a:t>
            </a:fld>
            <a:endParaRPr lang="ko-KR"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05F74928-2B0E-46CC-9EE6-557C0ADB381C}" type="datetime1">
              <a:rPr lang="ko-KR" altLang="en-US" smtClean="0"/>
              <a:pPr/>
              <a:t>2015-01-28</a:t>
            </a:fld>
            <a:endParaRPr lang="ko-KR" altLang="en-US"/>
          </a:p>
        </p:txBody>
      </p:sp>
      <p:sp>
        <p:nvSpPr>
          <p:cNvPr id="6" name="바닥글 개체 틀 5"/>
          <p:cNvSpPr>
            <a:spLocks noGrp="1"/>
          </p:cNvSpPr>
          <p:nvPr>
            <p:ph type="ftr" sz="quarter" idx="11"/>
          </p:nvPr>
        </p:nvSpPr>
        <p:spPr/>
        <p:txBody>
          <a:bodyPr/>
          <a:lstStyle/>
          <a:p>
            <a:r>
              <a:rPr lang="ko-KR" altLang="en-US" smtClean="0"/>
              <a:t>바닥글</a:t>
            </a:r>
            <a:endParaRPr lang="ko-KR" altLang="en-US"/>
          </a:p>
        </p:txBody>
      </p:sp>
      <p:sp>
        <p:nvSpPr>
          <p:cNvPr id="7" name="슬라이드 번호 개체 틀 6"/>
          <p:cNvSpPr>
            <a:spLocks noGrp="1"/>
          </p:cNvSpPr>
          <p:nvPr>
            <p:ph type="sldNum" sz="quarter" idx="12"/>
          </p:nvPr>
        </p:nvSpPr>
        <p:spPr/>
        <p:txBody>
          <a:bodyPr/>
          <a:lstStyle/>
          <a:p>
            <a:fld id="{88C5E703-6E76-4EAC-BE7E-F9F6FD8BC97F}" type="slidenum">
              <a:rPr lang="ko-KR" altLang="en-US" smtClean="0"/>
              <a:pPr/>
              <a:t>‹#›</a:t>
            </a:fld>
            <a:endParaRPr lang="ko-KR"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6BC02EF8-5270-478F-A6CF-0B52CDF5B55D}" type="datetime1">
              <a:rPr lang="ko-KR" altLang="en-US" smtClean="0"/>
              <a:pPr/>
              <a:t>2015-01-28</a:t>
            </a:fld>
            <a:endParaRPr lang="ko-KR" altLang="en-US"/>
          </a:p>
        </p:txBody>
      </p:sp>
      <p:sp>
        <p:nvSpPr>
          <p:cNvPr id="6" name="바닥글 개체 틀 5"/>
          <p:cNvSpPr>
            <a:spLocks noGrp="1"/>
          </p:cNvSpPr>
          <p:nvPr>
            <p:ph type="ftr" sz="quarter" idx="11"/>
          </p:nvPr>
        </p:nvSpPr>
        <p:spPr/>
        <p:txBody>
          <a:bodyPr/>
          <a:lstStyle/>
          <a:p>
            <a:r>
              <a:rPr lang="ko-KR" altLang="en-US" smtClean="0"/>
              <a:t>바닥글</a:t>
            </a:r>
            <a:endParaRPr lang="ko-KR" altLang="en-US"/>
          </a:p>
        </p:txBody>
      </p:sp>
      <p:sp>
        <p:nvSpPr>
          <p:cNvPr id="7" name="슬라이드 번호 개체 틀 6"/>
          <p:cNvSpPr>
            <a:spLocks noGrp="1"/>
          </p:cNvSpPr>
          <p:nvPr>
            <p:ph type="sldNum" sz="quarter" idx="12"/>
          </p:nvPr>
        </p:nvSpPr>
        <p:spPr/>
        <p:txBody>
          <a:bodyPr/>
          <a:lstStyle/>
          <a:p>
            <a:fld id="{88C5E703-6E76-4EAC-BE7E-F9F6FD8BC97F}" type="slidenum">
              <a:rPr lang="ko-KR" altLang="en-US" smtClean="0"/>
              <a:pPr/>
              <a:t>‹#›</a:t>
            </a:fld>
            <a:endParaRPr lang="ko-KR"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796908"/>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214422"/>
            <a:ext cx="8229600" cy="4911741"/>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AFEBA-286F-417D-B6E7-744A35795757}" type="datetime1">
              <a:rPr lang="ko-KR" altLang="en-US" smtClean="0"/>
              <a:pPr/>
              <a:t>2015-01-28</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a:solidFill>
                  <a:schemeClr val="bg1">
                    <a:lumMod val="50000"/>
                  </a:schemeClr>
                </a:solidFill>
              </a:defRPr>
            </a:lvl1pPr>
          </a:lstStyle>
          <a:p>
            <a:r>
              <a:rPr lang="ko-KR" altLang="en-US" dirty="0" smtClean="0"/>
              <a:t>바닥글</a:t>
            </a:r>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88C5E703-6E76-4EAC-BE7E-F9F6FD8BC97F}" type="slidenum">
              <a:rPr lang="ko-KR" altLang="en-US" smtClean="0"/>
              <a:pPr/>
              <a:t>‹#›</a:t>
            </a:fld>
            <a:endParaRPr lang="ko-KR"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1" hangingPunct="1">
        <a:spcBef>
          <a:spcPct val="0"/>
        </a:spcBef>
        <a:buNone/>
        <a:defRPr sz="3200" b="1" kern="1200">
          <a:solidFill>
            <a:schemeClr val="tx2"/>
          </a:solidFill>
          <a:effectLst>
            <a:outerShdw blurRad="38100" dist="38100" dir="2700000" algn="tl">
              <a:srgbClr val="000000">
                <a:alpha val="43137"/>
              </a:srgbClr>
            </a:outerShdw>
          </a:effectLst>
          <a:latin typeface="+mn-lt"/>
          <a:ea typeface="+mj-ea"/>
          <a:cs typeface="+mj-cs"/>
        </a:defRPr>
      </a:lvl1pPr>
    </p:titleStyle>
    <p:bodyStyle>
      <a:lvl1pPr marL="342900" indent="-342900" algn="l" defTabSz="914400" rtl="0" eaLnBrk="1" latinLnBrk="1" hangingPunct="1">
        <a:spcBef>
          <a:spcPct val="20000"/>
        </a:spcBef>
        <a:buFont typeface="Arial" pitchFamily="34" charset="0"/>
        <a:buChar char="•"/>
        <a:defRPr sz="2400" b="1" kern="1200">
          <a:solidFill>
            <a:schemeClr val="tx2"/>
          </a:solidFill>
          <a:latin typeface="+mn-lt"/>
          <a:ea typeface="+mn-ea"/>
          <a:cs typeface="+mn-cs"/>
        </a:defRPr>
      </a:lvl1pPr>
      <a:lvl2pPr marL="742950" indent="-285750" algn="l" defTabSz="914400" rtl="0" eaLnBrk="1" latinLnBrk="1" hangingPunct="1">
        <a:spcBef>
          <a:spcPct val="20000"/>
        </a:spcBef>
        <a:buFont typeface="Arial" pitchFamily="34" charset="0"/>
        <a:buChar char="•"/>
        <a:defRPr sz="2400" kern="1200">
          <a:solidFill>
            <a:schemeClr val="tx2">
              <a:lumMod val="7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rgbClr val="FF0000"/>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6.wmf"/><Relationship Id="rId5" Type="http://schemas.openxmlformats.org/officeDocument/2006/relationships/oleObject" Target="../embeddings/oleObject2.bin"/><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1.png"/><Relationship Id="rId5" Type="http://schemas.openxmlformats.org/officeDocument/2006/relationships/image" Target="../media/image39.w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9.wmf"/><Relationship Id="rId5" Type="http://schemas.openxmlformats.org/officeDocument/2006/relationships/oleObject" Target="../embeddings/oleObject4.bin"/><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3.xml"/><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40.wmf"/><Relationship Id="rId10" Type="http://schemas.openxmlformats.org/officeDocument/2006/relationships/image" Target="../media/image31.png"/><Relationship Id="rId4" Type="http://schemas.openxmlformats.org/officeDocument/2006/relationships/oleObject" Target="../embeddings/oleObject5.bin"/><Relationship Id="rId9" Type="http://schemas.openxmlformats.org/officeDocument/2006/relationships/image" Target="../media/image42.wmf"/></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1.png"/><Relationship Id="rId5" Type="http://schemas.openxmlformats.org/officeDocument/2006/relationships/image" Target="../media/image43.wmf"/><Relationship Id="rId4" Type="http://schemas.openxmlformats.org/officeDocument/2006/relationships/oleObject" Target="../embeddings/oleObject8.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4.wmf"/><Relationship Id="rId5" Type="http://schemas.openxmlformats.org/officeDocument/2006/relationships/oleObject" Target="../embeddings/oleObject9.bin"/><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2.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8" Type="http://schemas.openxmlformats.org/officeDocument/2006/relationships/hyperlink" Target="https://github.com/jbhuang0604/awesome-computer-vision" TargetMode="External"/><Relationship Id="rId3" Type="http://schemas.openxmlformats.org/officeDocument/2006/relationships/hyperlink" Target="https://www.coursera.org/course/ml" TargetMode="External"/><Relationship Id="rId7" Type="http://schemas.openxmlformats.org/officeDocument/2006/relationships/hyperlink" Target="http://people.csail.mit.edu/torralba/shortCourseRLOC/"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eb.engr.illinois.edu/~slazebni/spring13/" TargetMode="External"/><Relationship Id="rId5" Type="http://schemas.openxmlformats.org/officeDocument/2006/relationships/hyperlink" Target="http://vision.stanford.edu/teaching/cs131_fall1415/" TargetMode="External"/><Relationship Id="rId10" Type="http://schemas.openxmlformats.org/officeDocument/2006/relationships/hyperlink" Target="http://vision.stanford.edu/teaching/cs231n/" TargetMode="External"/><Relationship Id="rId4" Type="http://schemas.openxmlformats.org/officeDocument/2006/relationships/hyperlink" Target="http://cs229.stanford.edu/materials.html" TargetMode="External"/><Relationship Id="rId9" Type="http://schemas.openxmlformats.org/officeDocument/2006/relationships/hyperlink" Target="http://www.iro.umontreal.ca/~bengioy/dlboo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www.csse.uwa.edu.au/~pk/research/matlabfns/Spatial/Docs/Harris/A_Combined_Corner_and_Edge_Detector.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Common Computer Vision Pipeline </a:t>
            </a:r>
            <a:endParaRPr lang="en-CA" dirty="0"/>
          </a:p>
        </p:txBody>
      </p:sp>
      <p:sp>
        <p:nvSpPr>
          <p:cNvPr id="3" name="Subtitle 2"/>
          <p:cNvSpPr>
            <a:spLocks noGrp="1"/>
          </p:cNvSpPr>
          <p:nvPr>
            <p:ph type="subTitle" idx="1"/>
          </p:nvPr>
        </p:nvSpPr>
        <p:spPr/>
        <p:txBody>
          <a:bodyPr/>
          <a:lstStyle/>
          <a:p>
            <a:r>
              <a:rPr lang="en-US" dirty="0" err="1" smtClean="0"/>
              <a:t>Eunbyung</a:t>
            </a:r>
            <a:r>
              <a:rPr lang="en-US" dirty="0" smtClean="0"/>
              <a:t> Park &amp; </a:t>
            </a:r>
            <a:r>
              <a:rPr lang="en-US" dirty="0" err="1" smtClean="0"/>
              <a:t>Zhishan</a:t>
            </a:r>
            <a:r>
              <a:rPr lang="en-US" dirty="0" smtClean="0"/>
              <a:t> </a:t>
            </a:r>
            <a:r>
              <a:rPr lang="en-US" dirty="0" err="1" smtClean="0"/>
              <a:t>Guo</a:t>
            </a:r>
            <a:endParaRPr lang="en-CA" dirty="0"/>
          </a:p>
        </p:txBody>
      </p:sp>
    </p:spTree>
    <p:extLst>
      <p:ext uri="{BB962C8B-B14F-4D97-AF65-F5344CB8AC3E}">
        <p14:creationId xmlns:p14="http://schemas.microsoft.com/office/powerpoint/2010/main" val="8060108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en-US" dirty="0" smtClean="0"/>
              <a:t>Blob detection: </a:t>
            </a:r>
            <a:r>
              <a:rPr lang="en-US" altLang="en-US" dirty="0"/>
              <a:t>B</a:t>
            </a:r>
            <a:r>
              <a:rPr lang="en-US" altLang="en-US" dirty="0" smtClean="0"/>
              <a:t>asic idea</a:t>
            </a:r>
          </a:p>
        </p:txBody>
      </p:sp>
      <p:sp>
        <p:nvSpPr>
          <p:cNvPr id="18435" name="Content Placeholder 4"/>
          <p:cNvSpPr>
            <a:spLocks noGrp="1"/>
          </p:cNvSpPr>
          <p:nvPr>
            <p:ph idx="1"/>
          </p:nvPr>
        </p:nvSpPr>
        <p:spPr>
          <a:xfrm>
            <a:off x="457200" y="5572124"/>
            <a:ext cx="7924800" cy="1209675"/>
          </a:xfrm>
        </p:spPr>
        <p:txBody>
          <a:bodyPr/>
          <a:lstStyle/>
          <a:p>
            <a:pPr eaLnBrk="1" hangingPunct="1"/>
            <a:r>
              <a:rPr lang="en-US" altLang="en-US" dirty="0" smtClean="0"/>
              <a:t>Find maxima </a:t>
            </a:r>
            <a:r>
              <a:rPr lang="en-US" altLang="en-US" i="1" dirty="0" smtClean="0"/>
              <a:t>and minima</a:t>
            </a:r>
            <a:r>
              <a:rPr lang="en-US" altLang="en-US" dirty="0" smtClean="0"/>
              <a:t> of blob filter response</a:t>
            </a:r>
            <a:endParaRPr lang="en-US" altLang="en-US" i="1" dirty="0" smtClean="0"/>
          </a:p>
        </p:txBody>
      </p:sp>
      <p:pic>
        <p:nvPicPr>
          <p:cNvPr id="1843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7350" y="2902802"/>
            <a:ext cx="795992" cy="79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C:\snavely\work\teaching\09Fa-CS6610\lectures\lec03\butterfly_b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981200"/>
            <a:ext cx="3581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 descr="C:\snavely\work\teaching\09Fa-CS6610\lectures\lec03\b_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9240" y="1981200"/>
            <a:ext cx="3581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8"/>
          <p:cNvSpPr txBox="1">
            <a:spLocks noChangeArrowheads="1"/>
          </p:cNvSpPr>
          <p:nvPr/>
        </p:nvSpPr>
        <p:spPr bwMode="auto">
          <a:xfrm>
            <a:off x="3822700" y="2979003"/>
            <a:ext cx="749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4800">
                <a:latin typeface="Times New Roman" pitchFamily="18" charset="0"/>
                <a:cs typeface="Times New Roman" pitchFamily="18" charset="0"/>
              </a:rPr>
              <a:t>*</a:t>
            </a:r>
          </a:p>
        </p:txBody>
      </p:sp>
      <p:sp>
        <p:nvSpPr>
          <p:cNvPr id="18440" name="TextBox 9"/>
          <p:cNvSpPr txBox="1">
            <a:spLocks noChangeArrowheads="1"/>
          </p:cNvSpPr>
          <p:nvPr/>
        </p:nvSpPr>
        <p:spPr bwMode="auto">
          <a:xfrm>
            <a:off x="4932040" y="2971800"/>
            <a:ext cx="577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3600" dirty="0">
                <a:cs typeface="Times New Roman" pitchFamily="18" charset="0"/>
              </a:rPr>
              <a:t>=</a:t>
            </a:r>
          </a:p>
        </p:txBody>
      </p:sp>
      <p:cxnSp>
        <p:nvCxnSpPr>
          <p:cNvPr id="12" name="Straight Arrow Connector 11"/>
          <p:cNvCxnSpPr/>
          <p:nvPr/>
        </p:nvCxnSpPr>
        <p:spPr>
          <a:xfrm rot="16200000" flipV="1">
            <a:off x="6640984" y="4452144"/>
            <a:ext cx="522287" cy="174625"/>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442" name="TextBox 13"/>
          <p:cNvSpPr txBox="1">
            <a:spLocks noChangeArrowheads="1"/>
          </p:cNvSpPr>
          <p:nvPr/>
        </p:nvSpPr>
        <p:spPr bwMode="auto">
          <a:xfrm>
            <a:off x="6608440" y="4746625"/>
            <a:ext cx="13354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smtClean="0"/>
              <a:t>maxima</a:t>
            </a:r>
            <a:endParaRPr lang="en-US" altLang="en-US" dirty="0"/>
          </a:p>
        </p:txBody>
      </p:sp>
      <p:sp>
        <p:nvSpPr>
          <p:cNvPr id="18443" name="TextBox 14"/>
          <p:cNvSpPr txBox="1">
            <a:spLocks noChangeArrowheads="1"/>
          </p:cNvSpPr>
          <p:nvPr/>
        </p:nvSpPr>
        <p:spPr bwMode="auto">
          <a:xfrm>
            <a:off x="6608440" y="1182742"/>
            <a:ext cx="892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a:t>minima</a:t>
            </a:r>
          </a:p>
        </p:txBody>
      </p:sp>
      <p:cxnSp>
        <p:nvCxnSpPr>
          <p:cNvPr id="17" name="Straight Arrow Connector 16"/>
          <p:cNvCxnSpPr>
            <a:stCxn id="18443" idx="2"/>
          </p:cNvCxnSpPr>
          <p:nvPr/>
        </p:nvCxnSpPr>
        <p:spPr>
          <a:xfrm flipH="1">
            <a:off x="6227440" y="1552630"/>
            <a:ext cx="827088" cy="1426373"/>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8443" idx="2"/>
          </p:cNvCxnSpPr>
          <p:nvPr/>
        </p:nvCxnSpPr>
        <p:spPr>
          <a:xfrm>
            <a:off x="7054528" y="1552630"/>
            <a:ext cx="929591" cy="134297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446640" y="4114802"/>
            <a:ext cx="65087" cy="685798"/>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391400" y="6550223"/>
            <a:ext cx="1718740" cy="307777"/>
          </a:xfrm>
          <a:prstGeom prst="rect">
            <a:avLst/>
          </a:prstGeom>
          <a:noFill/>
        </p:spPr>
        <p:txBody>
          <a:bodyPr wrap="none" rtlCol="0">
            <a:spAutoFit/>
          </a:bodyPr>
          <a:lstStyle/>
          <a:p>
            <a:r>
              <a:rPr lang="en-US" sz="1400" dirty="0" smtClean="0"/>
              <a:t>Source: N. </a:t>
            </a:r>
            <a:r>
              <a:rPr lang="en-US" sz="1400" dirty="0" err="1" smtClean="0"/>
              <a:t>Snavely</a:t>
            </a:r>
            <a:endParaRPr lang="en-US" sz="1400" dirty="0"/>
          </a:p>
        </p:txBody>
      </p:sp>
    </p:spTree>
    <p:extLst>
      <p:ext uri="{BB962C8B-B14F-4D97-AF65-F5344CB8AC3E}">
        <p14:creationId xmlns:p14="http://schemas.microsoft.com/office/powerpoint/2010/main" val="3367457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en-US" dirty="0" smtClean="0"/>
              <a:t>Blob Filter</a:t>
            </a:r>
          </a:p>
        </p:txBody>
      </p:sp>
      <p:sp>
        <p:nvSpPr>
          <p:cNvPr id="6" name="TextBox 5"/>
          <p:cNvSpPr txBox="1"/>
          <p:nvPr/>
        </p:nvSpPr>
        <p:spPr>
          <a:xfrm>
            <a:off x="7391400" y="6550223"/>
            <a:ext cx="1718740" cy="307777"/>
          </a:xfrm>
          <a:prstGeom prst="rect">
            <a:avLst/>
          </a:prstGeom>
          <a:noFill/>
        </p:spPr>
        <p:txBody>
          <a:bodyPr wrap="none" rtlCol="0">
            <a:spAutoFit/>
          </a:bodyPr>
          <a:lstStyle/>
          <a:p>
            <a:r>
              <a:rPr lang="en-US" sz="1400" dirty="0" smtClean="0"/>
              <a:t>Source: N. </a:t>
            </a:r>
            <a:r>
              <a:rPr lang="en-US" sz="1400" dirty="0" err="1" smtClean="0"/>
              <a:t>Snavely</a:t>
            </a:r>
            <a:endParaRPr lang="en-US" sz="1400" dirty="0"/>
          </a:p>
        </p:txBody>
      </p:sp>
      <p:sp>
        <p:nvSpPr>
          <p:cNvPr id="22" name="Rectangle 9"/>
          <p:cNvSpPr txBox="1">
            <a:spLocks noChangeArrowheads="1"/>
          </p:cNvSpPr>
          <p:nvPr/>
        </p:nvSpPr>
        <p:spPr>
          <a:xfrm>
            <a:off x="685800" y="1124744"/>
            <a:ext cx="7772400" cy="5257800"/>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2400" b="1" kern="1200">
                <a:solidFill>
                  <a:schemeClr val="tx2"/>
                </a:solidFill>
                <a:latin typeface="Calibri" pitchFamily="34" charset="0"/>
                <a:ea typeface="+mn-ea"/>
                <a:cs typeface="Calibri" pitchFamily="34" charset="0"/>
              </a:defRPr>
            </a:lvl1pPr>
            <a:lvl2pPr marL="742950" indent="-285750" algn="l" defTabSz="914400" rtl="0" eaLnBrk="1" latinLnBrk="1" hangingPunct="1">
              <a:spcBef>
                <a:spcPct val="20000"/>
              </a:spcBef>
              <a:buFont typeface="Arial" pitchFamily="34" charset="0"/>
              <a:buChar char="•"/>
              <a:defRPr sz="2200" kern="1200">
                <a:solidFill>
                  <a:schemeClr val="tx2">
                    <a:lumMod val="75000"/>
                  </a:schemeClr>
                </a:solidFill>
                <a:latin typeface="Calibri" pitchFamily="34" charset="0"/>
                <a:ea typeface="+mn-ea"/>
                <a:cs typeface="Calibri" pitchFamily="34" charset="0"/>
              </a:defRPr>
            </a:lvl2pPr>
            <a:lvl3pPr marL="1143000" indent="-228600" algn="l" defTabSz="914400" rtl="0" eaLnBrk="1" latinLnBrk="1" hangingPunct="1">
              <a:spcBef>
                <a:spcPct val="20000"/>
              </a:spcBef>
              <a:buFont typeface="Arial" pitchFamily="34" charset="0"/>
              <a:buChar char="•"/>
              <a:defRPr sz="2000" kern="1200">
                <a:solidFill>
                  <a:schemeClr val="tx1"/>
                </a:solidFill>
                <a:latin typeface="Calibri" pitchFamily="34" charset="0"/>
                <a:ea typeface="+mn-ea"/>
                <a:cs typeface="Calibri" pitchFamily="34" charset="0"/>
              </a:defRPr>
            </a:lvl3pPr>
            <a:lvl4pPr marL="1600200" indent="-228600" algn="l" defTabSz="914400" rtl="0" eaLnBrk="1" latinLnBrk="1" hangingPunct="1">
              <a:spcBef>
                <a:spcPct val="20000"/>
              </a:spcBef>
              <a:buFont typeface="Arial" pitchFamily="34" charset="0"/>
              <a:buChar char="•"/>
              <a:defRPr sz="2000" kern="1200">
                <a:solidFill>
                  <a:srgbClr val="FF0000"/>
                </a:solidFill>
                <a:latin typeface="Calibri" pitchFamily="34" charset="0"/>
                <a:ea typeface="+mn-ea"/>
                <a:cs typeface="Calibri" pitchFamily="34" charset="0"/>
              </a:defRPr>
            </a:lvl4pPr>
            <a:lvl5pPr marL="2057400" indent="-228600" algn="l" defTabSz="914400" rtl="0" eaLnBrk="1" latinLnBrk="1" hangingPunct="1">
              <a:spcBef>
                <a:spcPct val="20000"/>
              </a:spcBef>
              <a:buFont typeface="Arial" pitchFamily="34" charset="0"/>
              <a:buChar char="•"/>
              <a:defRPr sz="2000" kern="1200">
                <a:solidFill>
                  <a:schemeClr val="tx2"/>
                </a:solidFill>
                <a:latin typeface="Calibri" pitchFamily="34" charset="0"/>
                <a:ea typeface="+mn-ea"/>
                <a:cs typeface="Calibri"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Laplacian of Gaussian: Circularly symmetric operator for blob detection in 2D</a:t>
            </a:r>
          </a:p>
        </p:txBody>
      </p:sp>
      <p:pic>
        <p:nvPicPr>
          <p:cNvPr id="23" name="Picture 5" descr="log_color"/>
          <p:cNvPicPr>
            <a:picLocks noChangeAspect="1" noChangeArrowheads="1"/>
          </p:cNvPicPr>
          <p:nvPr/>
        </p:nvPicPr>
        <p:blipFill>
          <a:blip r:embed="rId3" cstate="print"/>
          <a:srcRect/>
          <a:stretch>
            <a:fillRect/>
          </a:stretch>
        </p:blipFill>
        <p:spPr bwMode="auto">
          <a:xfrm>
            <a:off x="1143000" y="1828800"/>
            <a:ext cx="4114800" cy="3086100"/>
          </a:xfrm>
          <a:prstGeom prst="rect">
            <a:avLst/>
          </a:prstGeom>
          <a:noFill/>
          <a:ln w="9525">
            <a:noFill/>
            <a:miter lim="800000"/>
            <a:headEnd/>
            <a:tailEnd/>
          </a:ln>
        </p:spPr>
      </p:pic>
      <p:pic>
        <p:nvPicPr>
          <p:cNvPr id="24" name="Picture 6" descr="log"/>
          <p:cNvPicPr>
            <a:picLocks noChangeAspect="1" noChangeArrowheads="1"/>
          </p:cNvPicPr>
          <p:nvPr/>
        </p:nvPicPr>
        <p:blipFill>
          <a:blip r:embed="rId4" cstate="print"/>
          <a:srcRect/>
          <a:stretch>
            <a:fillRect/>
          </a:stretch>
        </p:blipFill>
        <p:spPr bwMode="auto">
          <a:xfrm>
            <a:off x="6019800" y="2293938"/>
            <a:ext cx="2057400" cy="2057400"/>
          </a:xfrm>
          <a:prstGeom prst="rect">
            <a:avLst/>
          </a:prstGeom>
          <a:noFill/>
          <a:ln w="9525">
            <a:noFill/>
            <a:miter lim="800000"/>
            <a:headEnd/>
            <a:tailEnd/>
          </a:ln>
        </p:spPr>
      </p:pic>
      <p:graphicFrame>
        <p:nvGraphicFramePr>
          <p:cNvPr id="25" name="Object 7"/>
          <p:cNvGraphicFramePr>
            <a:graphicFrameLocks noChangeAspect="1"/>
          </p:cNvGraphicFramePr>
          <p:nvPr/>
        </p:nvGraphicFramePr>
        <p:xfrm>
          <a:off x="2820988" y="5105400"/>
          <a:ext cx="3579812" cy="1439863"/>
        </p:xfrm>
        <a:graphic>
          <a:graphicData uri="http://schemas.openxmlformats.org/presentationml/2006/ole">
            <mc:AlternateContent xmlns:mc="http://schemas.openxmlformats.org/markup-compatibility/2006">
              <mc:Choice xmlns:v="urn:schemas-microsoft-com:vml" Requires="v">
                <p:oleObj spid="_x0000_s9245" name="Equation" r:id="rId5" imgW="1104900" imgH="444500" progId="Equation.3">
                  <p:embed/>
                </p:oleObj>
              </mc:Choice>
              <mc:Fallback>
                <p:oleObj name="Equation" r:id="rId5" imgW="1104900" imgH="444500"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0988" y="5105400"/>
                        <a:ext cx="3579812" cy="1439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63125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smtClean="0"/>
              <a:t>Feature detection with </a:t>
            </a:r>
            <a:r>
              <a:rPr lang="en-US" dirty="0"/>
              <a:t>s</a:t>
            </a:r>
            <a:r>
              <a:rPr lang="en-US" dirty="0" smtClean="0"/>
              <a:t>cale selection</a:t>
            </a:r>
          </a:p>
        </p:txBody>
      </p:sp>
      <p:sp>
        <p:nvSpPr>
          <p:cNvPr id="46083" name="Rectangle 3"/>
          <p:cNvSpPr>
            <a:spLocks noGrp="1" noChangeArrowheads="1"/>
          </p:cNvSpPr>
          <p:nvPr>
            <p:ph type="body" idx="1"/>
          </p:nvPr>
        </p:nvSpPr>
        <p:spPr>
          <a:xfrm>
            <a:off x="533400" y="914400"/>
            <a:ext cx="8077200" cy="5257800"/>
          </a:xfrm>
        </p:spPr>
        <p:txBody>
          <a:bodyPr/>
          <a:lstStyle/>
          <a:p>
            <a:pPr marL="533400" indent="-533400">
              <a:buFontTx/>
              <a:buChar char="•"/>
            </a:pPr>
            <a:r>
              <a:rPr lang="en-US" dirty="0" smtClean="0"/>
              <a:t>We want to extract features with characteristic scale that is </a:t>
            </a:r>
            <a:r>
              <a:rPr lang="en-US" i="1" dirty="0" smtClean="0"/>
              <a:t>covariant</a:t>
            </a:r>
            <a:r>
              <a:rPr lang="en-US" dirty="0" smtClean="0"/>
              <a:t> with the image transformation</a:t>
            </a:r>
          </a:p>
        </p:txBody>
      </p:sp>
      <p:pic>
        <p:nvPicPr>
          <p:cNvPr id="46084" name="Picture 4"/>
          <p:cNvPicPr>
            <a:picLocks noChangeAspect="1" noChangeArrowheads="1"/>
          </p:cNvPicPr>
          <p:nvPr/>
        </p:nvPicPr>
        <p:blipFill>
          <a:blip r:embed="rId3" cstate="print"/>
          <a:srcRect/>
          <a:stretch>
            <a:fillRect/>
          </a:stretch>
        </p:blipFill>
        <p:spPr bwMode="auto">
          <a:xfrm>
            <a:off x="1158572" y="2514600"/>
            <a:ext cx="6918628" cy="3962400"/>
          </a:xfrm>
          <a:prstGeom prst="rect">
            <a:avLst/>
          </a:prstGeom>
          <a:noFill/>
          <a:ln w="9525">
            <a:noFill/>
            <a:miter lim="800000"/>
            <a:headEnd/>
            <a:tailEnd/>
          </a:ln>
        </p:spPr>
      </p:pic>
    </p:spTree>
    <p:extLst>
      <p:ext uri="{BB962C8B-B14F-4D97-AF65-F5344CB8AC3E}">
        <p14:creationId xmlns:p14="http://schemas.microsoft.com/office/powerpoint/2010/main" val="2173596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mtClean="0"/>
              <a:t>Scale-space blob detector</a:t>
            </a:r>
          </a:p>
        </p:txBody>
      </p:sp>
      <p:sp>
        <p:nvSpPr>
          <p:cNvPr id="55299" name="Rectangle 3"/>
          <p:cNvSpPr>
            <a:spLocks noGrp="1" noChangeArrowheads="1"/>
          </p:cNvSpPr>
          <p:nvPr>
            <p:ph type="body" idx="1"/>
          </p:nvPr>
        </p:nvSpPr>
        <p:spPr/>
        <p:txBody>
          <a:bodyPr/>
          <a:lstStyle/>
          <a:p>
            <a:pPr marL="533400" indent="-533400">
              <a:buFontTx/>
              <a:buAutoNum type="arabicPeriod"/>
            </a:pPr>
            <a:r>
              <a:rPr lang="en-US" dirty="0" smtClean="0"/>
              <a:t>Convolve image with Laplacian at several scales</a:t>
            </a:r>
          </a:p>
          <a:p>
            <a:pPr marL="533400" indent="-533400">
              <a:buFontTx/>
              <a:buAutoNum type="arabicPeriod"/>
            </a:pPr>
            <a:r>
              <a:rPr lang="en-US" dirty="0" smtClean="0"/>
              <a:t>Find maxima of Laplacian response in scale-space</a:t>
            </a:r>
          </a:p>
        </p:txBody>
      </p:sp>
      <p:pic>
        <p:nvPicPr>
          <p:cNvPr id="55300" name="Picture 5"/>
          <p:cNvPicPr>
            <a:picLocks noChangeAspect="1" noChangeArrowheads="1"/>
          </p:cNvPicPr>
          <p:nvPr/>
        </p:nvPicPr>
        <p:blipFill>
          <a:blip r:embed="rId3" cstate="print"/>
          <a:srcRect/>
          <a:stretch>
            <a:fillRect/>
          </a:stretch>
        </p:blipFill>
        <p:spPr bwMode="auto">
          <a:xfrm>
            <a:off x="2483768" y="2420888"/>
            <a:ext cx="3744416" cy="3419900"/>
          </a:xfrm>
          <a:prstGeom prst="rect">
            <a:avLst/>
          </a:prstGeom>
          <a:noFill/>
          <a:ln w="9525">
            <a:noFill/>
            <a:miter lim="800000"/>
            <a:headEnd/>
            <a:tailEnd/>
          </a:ln>
        </p:spPr>
      </p:pic>
    </p:spTree>
    <p:extLst>
      <p:ext uri="{BB962C8B-B14F-4D97-AF65-F5344CB8AC3E}">
        <p14:creationId xmlns:p14="http://schemas.microsoft.com/office/powerpoint/2010/main" val="34746404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txBox="1">
            <a:spLocks noChangeArrowheads="1"/>
          </p:cNvSpPr>
          <p:nvPr/>
        </p:nvSpPr>
        <p:spPr bwMode="auto">
          <a:xfrm>
            <a:off x="539552" y="914400"/>
            <a:ext cx="8001000" cy="5257800"/>
          </a:xfrm>
          <a:prstGeom prst="rect">
            <a:avLst/>
          </a:prstGeom>
          <a:noFill/>
          <a:ln w="9525">
            <a:noFill/>
            <a:miter lim="800000"/>
            <a:headEnd/>
            <a:tailEnd/>
          </a:ln>
        </p:spPr>
        <p:txBody>
          <a:bodyPr/>
          <a:lstStyle/>
          <a:p>
            <a:pPr marL="342900" indent="-342900">
              <a:spcBef>
                <a:spcPct val="20000"/>
              </a:spcBef>
            </a:pPr>
            <a:r>
              <a:rPr lang="en-US" altLang="zh-CN" sz="2200" b="0" dirty="0">
                <a:latin typeface="Arial" charset="0"/>
              </a:rPr>
              <a:t>Basic idea:</a:t>
            </a:r>
          </a:p>
          <a:p>
            <a:pPr marL="742950" lvl="1" indent="-285750">
              <a:spcBef>
                <a:spcPct val="20000"/>
              </a:spcBef>
              <a:buFontTx/>
              <a:buChar char="•"/>
            </a:pPr>
            <a:r>
              <a:rPr lang="en-US" altLang="zh-CN" sz="2200" b="0" dirty="0">
                <a:latin typeface="Arial" charset="0"/>
              </a:rPr>
              <a:t>Take 16x16 square window around detected feature</a:t>
            </a:r>
          </a:p>
          <a:p>
            <a:pPr marL="742950" lvl="1" indent="-285750">
              <a:spcBef>
                <a:spcPct val="20000"/>
              </a:spcBef>
              <a:buFontTx/>
              <a:buChar char="•"/>
            </a:pPr>
            <a:r>
              <a:rPr lang="en-US" altLang="zh-CN" sz="2200" b="0" dirty="0">
                <a:latin typeface="Arial" charset="0"/>
              </a:rPr>
              <a:t>Compute edge </a:t>
            </a:r>
            <a:r>
              <a:rPr lang="en-US" altLang="zh-CN" sz="2200" b="0" dirty="0" smtClean="0">
                <a:latin typeface="Arial" charset="0"/>
              </a:rPr>
              <a:t>orientation for </a:t>
            </a:r>
            <a:r>
              <a:rPr lang="en-US" altLang="zh-CN" sz="2200" b="0" dirty="0">
                <a:latin typeface="Arial" charset="0"/>
              </a:rPr>
              <a:t>each pixel</a:t>
            </a:r>
          </a:p>
          <a:p>
            <a:pPr marL="742950" lvl="1" indent="-285750">
              <a:spcBef>
                <a:spcPct val="20000"/>
              </a:spcBef>
              <a:buFontTx/>
              <a:buChar char="•"/>
            </a:pPr>
            <a:r>
              <a:rPr lang="en-US" altLang="zh-CN" sz="2200" b="0" dirty="0">
                <a:latin typeface="Arial" charset="0"/>
              </a:rPr>
              <a:t>Throw out weak edges (threshold gradient magnitude)</a:t>
            </a:r>
          </a:p>
          <a:p>
            <a:pPr marL="742950" lvl="1" indent="-285750">
              <a:spcBef>
                <a:spcPct val="20000"/>
              </a:spcBef>
              <a:buFontTx/>
              <a:buChar char="•"/>
            </a:pPr>
            <a:r>
              <a:rPr lang="en-US" altLang="zh-CN" sz="2200" b="0" dirty="0">
                <a:latin typeface="Arial" charset="0"/>
              </a:rPr>
              <a:t>Create histogram of surviving edge orientations</a:t>
            </a:r>
          </a:p>
        </p:txBody>
      </p:sp>
      <p:sp>
        <p:nvSpPr>
          <p:cNvPr id="72707" name="Rectangle 2"/>
          <p:cNvSpPr>
            <a:spLocks noGrp="1" noChangeArrowheads="1"/>
          </p:cNvSpPr>
          <p:nvPr>
            <p:ph type="title"/>
          </p:nvPr>
        </p:nvSpPr>
        <p:spPr/>
        <p:txBody>
          <a:bodyPr/>
          <a:lstStyle/>
          <a:p>
            <a:r>
              <a:rPr lang="en-US" altLang="zh-CN" dirty="0" smtClean="0">
                <a:solidFill>
                  <a:schemeClr val="tx1"/>
                </a:solidFill>
              </a:rPr>
              <a:t>Scale Invariant Feature Transform</a:t>
            </a:r>
          </a:p>
        </p:txBody>
      </p:sp>
      <p:pic>
        <p:nvPicPr>
          <p:cNvPr id="72709" name="Picture 4" descr="descrip"/>
          <p:cNvPicPr>
            <a:picLocks noChangeAspect="1" noChangeArrowheads="1"/>
          </p:cNvPicPr>
          <p:nvPr/>
        </p:nvPicPr>
        <p:blipFill>
          <a:blip r:embed="rId2" cstate="print"/>
          <a:srcRect/>
          <a:stretch>
            <a:fillRect/>
          </a:stretch>
        </p:blipFill>
        <p:spPr bwMode="auto">
          <a:xfrm>
            <a:off x="1259632" y="3393206"/>
            <a:ext cx="6580187" cy="3132138"/>
          </a:xfrm>
          <a:prstGeom prst="rect">
            <a:avLst/>
          </a:prstGeom>
          <a:noFill/>
          <a:ln w="9525">
            <a:noFill/>
            <a:miter lim="800000"/>
            <a:headEnd/>
            <a:tailEnd/>
          </a:ln>
        </p:spPr>
      </p:pic>
      <p:sp>
        <p:nvSpPr>
          <p:cNvPr id="72710" name="Rectangle 11"/>
          <p:cNvSpPr>
            <a:spLocks noChangeArrowheads="1"/>
          </p:cNvSpPr>
          <p:nvPr/>
        </p:nvSpPr>
        <p:spPr bwMode="auto">
          <a:xfrm>
            <a:off x="5360343" y="3501008"/>
            <a:ext cx="2590800" cy="3132138"/>
          </a:xfrm>
          <a:prstGeom prst="rect">
            <a:avLst/>
          </a:prstGeom>
          <a:solidFill>
            <a:schemeClr val="bg1"/>
          </a:solidFill>
          <a:ln w="9525">
            <a:noFill/>
            <a:round/>
            <a:headEnd/>
            <a:tailEnd/>
          </a:ln>
        </p:spPr>
        <p:txBody>
          <a:bodyPr/>
          <a:lstStyle/>
          <a:p>
            <a:endParaRPr lang="zh-CN" altLang="zh-CN"/>
          </a:p>
        </p:txBody>
      </p:sp>
      <p:grpSp>
        <p:nvGrpSpPr>
          <p:cNvPr id="2" name="Group 26"/>
          <p:cNvGrpSpPr>
            <a:grpSpLocks/>
          </p:cNvGrpSpPr>
          <p:nvPr/>
        </p:nvGrpSpPr>
        <p:grpSpPr bwMode="auto">
          <a:xfrm>
            <a:off x="5512743" y="3645024"/>
            <a:ext cx="2362200" cy="1300163"/>
            <a:chOff x="5715000" y="4343400"/>
            <a:chExt cx="2362200" cy="1299865"/>
          </a:xfrm>
        </p:grpSpPr>
        <p:cxnSp>
          <p:nvCxnSpPr>
            <p:cNvPr id="72723" name="Straight Arrow Connector 13"/>
            <p:cNvCxnSpPr>
              <a:cxnSpLocks noChangeShapeType="1"/>
            </p:cNvCxnSpPr>
            <p:nvPr/>
          </p:nvCxnSpPr>
          <p:spPr bwMode="auto">
            <a:xfrm>
              <a:off x="5791200" y="5256212"/>
              <a:ext cx="2133600" cy="1588"/>
            </a:xfrm>
            <a:prstGeom prst="straightConnector1">
              <a:avLst/>
            </a:prstGeom>
            <a:noFill/>
            <a:ln w="9525">
              <a:solidFill>
                <a:schemeClr val="tx1"/>
              </a:solidFill>
              <a:round/>
              <a:headEnd/>
              <a:tailEnd type="arrow" w="med" len="med"/>
            </a:ln>
          </p:spPr>
        </p:cxnSp>
        <p:sp>
          <p:nvSpPr>
            <p:cNvPr id="72724" name="Rectangle 20"/>
            <p:cNvSpPr>
              <a:spLocks noChangeArrowheads="1"/>
            </p:cNvSpPr>
            <p:nvPr/>
          </p:nvSpPr>
          <p:spPr bwMode="auto">
            <a:xfrm>
              <a:off x="5791200" y="4343400"/>
              <a:ext cx="228600" cy="912812"/>
            </a:xfrm>
            <a:prstGeom prst="rect">
              <a:avLst/>
            </a:prstGeom>
            <a:solidFill>
              <a:srgbClr val="FFC000"/>
            </a:solidFill>
            <a:ln w="9525">
              <a:solidFill>
                <a:schemeClr val="tx1"/>
              </a:solidFill>
              <a:round/>
              <a:headEnd/>
              <a:tailEnd/>
            </a:ln>
          </p:spPr>
          <p:txBody>
            <a:bodyPr/>
            <a:lstStyle/>
            <a:p>
              <a:endParaRPr lang="zh-CN" altLang="zh-CN"/>
            </a:p>
          </p:txBody>
        </p:sp>
        <p:sp>
          <p:nvSpPr>
            <p:cNvPr id="72725" name="Rectangle 15"/>
            <p:cNvSpPr>
              <a:spLocks noChangeArrowheads="1"/>
            </p:cNvSpPr>
            <p:nvPr/>
          </p:nvSpPr>
          <p:spPr bwMode="auto">
            <a:xfrm>
              <a:off x="6019800" y="4800600"/>
              <a:ext cx="228600" cy="455612"/>
            </a:xfrm>
            <a:prstGeom prst="rect">
              <a:avLst/>
            </a:prstGeom>
            <a:solidFill>
              <a:srgbClr val="FFC000"/>
            </a:solidFill>
            <a:ln w="9525">
              <a:solidFill>
                <a:schemeClr val="tx1"/>
              </a:solidFill>
              <a:round/>
              <a:headEnd/>
              <a:tailEnd/>
            </a:ln>
          </p:spPr>
          <p:txBody>
            <a:bodyPr/>
            <a:lstStyle/>
            <a:p>
              <a:endParaRPr lang="zh-CN" altLang="zh-CN"/>
            </a:p>
          </p:txBody>
        </p:sp>
        <p:sp>
          <p:nvSpPr>
            <p:cNvPr id="72726" name="Rectangle 16"/>
            <p:cNvSpPr>
              <a:spLocks noChangeArrowheads="1"/>
            </p:cNvSpPr>
            <p:nvPr/>
          </p:nvSpPr>
          <p:spPr bwMode="auto">
            <a:xfrm>
              <a:off x="6248400" y="4953000"/>
              <a:ext cx="228600" cy="303212"/>
            </a:xfrm>
            <a:prstGeom prst="rect">
              <a:avLst/>
            </a:prstGeom>
            <a:solidFill>
              <a:srgbClr val="FFC000"/>
            </a:solidFill>
            <a:ln w="9525">
              <a:solidFill>
                <a:schemeClr val="tx1"/>
              </a:solidFill>
              <a:round/>
              <a:headEnd/>
              <a:tailEnd/>
            </a:ln>
          </p:spPr>
          <p:txBody>
            <a:bodyPr/>
            <a:lstStyle/>
            <a:p>
              <a:endParaRPr lang="zh-CN" altLang="zh-CN"/>
            </a:p>
          </p:txBody>
        </p:sp>
        <p:sp>
          <p:nvSpPr>
            <p:cNvPr id="72727" name="Rectangle 17"/>
            <p:cNvSpPr>
              <a:spLocks noChangeArrowheads="1"/>
            </p:cNvSpPr>
            <p:nvPr/>
          </p:nvSpPr>
          <p:spPr bwMode="auto">
            <a:xfrm>
              <a:off x="6477000" y="5177134"/>
              <a:ext cx="228600" cy="79077"/>
            </a:xfrm>
            <a:prstGeom prst="rect">
              <a:avLst/>
            </a:prstGeom>
            <a:solidFill>
              <a:srgbClr val="FFC000"/>
            </a:solidFill>
            <a:ln w="9525">
              <a:solidFill>
                <a:schemeClr val="tx1"/>
              </a:solidFill>
              <a:round/>
              <a:headEnd/>
              <a:tailEnd/>
            </a:ln>
          </p:spPr>
          <p:txBody>
            <a:bodyPr/>
            <a:lstStyle/>
            <a:p>
              <a:endParaRPr lang="zh-CN" altLang="zh-CN"/>
            </a:p>
          </p:txBody>
        </p:sp>
        <p:sp>
          <p:nvSpPr>
            <p:cNvPr id="72728" name="Rectangle 18"/>
            <p:cNvSpPr>
              <a:spLocks noChangeArrowheads="1"/>
            </p:cNvSpPr>
            <p:nvPr/>
          </p:nvSpPr>
          <p:spPr bwMode="auto">
            <a:xfrm>
              <a:off x="6705600" y="4953000"/>
              <a:ext cx="228600" cy="303212"/>
            </a:xfrm>
            <a:prstGeom prst="rect">
              <a:avLst/>
            </a:prstGeom>
            <a:solidFill>
              <a:srgbClr val="FFC000"/>
            </a:solidFill>
            <a:ln w="9525">
              <a:solidFill>
                <a:schemeClr val="tx1"/>
              </a:solidFill>
              <a:round/>
              <a:headEnd/>
              <a:tailEnd/>
            </a:ln>
          </p:spPr>
          <p:txBody>
            <a:bodyPr/>
            <a:lstStyle/>
            <a:p>
              <a:endParaRPr lang="zh-CN" altLang="zh-CN"/>
            </a:p>
          </p:txBody>
        </p:sp>
        <p:sp>
          <p:nvSpPr>
            <p:cNvPr id="72729" name="Rectangle 19"/>
            <p:cNvSpPr>
              <a:spLocks noChangeArrowheads="1"/>
            </p:cNvSpPr>
            <p:nvPr/>
          </p:nvSpPr>
          <p:spPr bwMode="auto">
            <a:xfrm>
              <a:off x="6934200" y="5177134"/>
              <a:ext cx="228600" cy="79078"/>
            </a:xfrm>
            <a:prstGeom prst="rect">
              <a:avLst/>
            </a:prstGeom>
            <a:solidFill>
              <a:srgbClr val="FFC000"/>
            </a:solidFill>
            <a:ln w="9525">
              <a:solidFill>
                <a:schemeClr val="tx1"/>
              </a:solidFill>
              <a:round/>
              <a:headEnd/>
              <a:tailEnd/>
            </a:ln>
          </p:spPr>
          <p:txBody>
            <a:bodyPr/>
            <a:lstStyle/>
            <a:p>
              <a:endParaRPr lang="zh-CN" altLang="zh-CN"/>
            </a:p>
          </p:txBody>
        </p:sp>
        <p:sp>
          <p:nvSpPr>
            <p:cNvPr id="72730" name="Rectangle 20"/>
            <p:cNvSpPr>
              <a:spLocks noChangeArrowheads="1"/>
            </p:cNvSpPr>
            <p:nvPr/>
          </p:nvSpPr>
          <p:spPr bwMode="auto">
            <a:xfrm>
              <a:off x="7162800" y="4953000"/>
              <a:ext cx="228600" cy="303212"/>
            </a:xfrm>
            <a:prstGeom prst="rect">
              <a:avLst/>
            </a:prstGeom>
            <a:solidFill>
              <a:srgbClr val="FFC000"/>
            </a:solidFill>
            <a:ln w="9525">
              <a:solidFill>
                <a:schemeClr val="tx1"/>
              </a:solidFill>
              <a:round/>
              <a:headEnd/>
              <a:tailEnd/>
            </a:ln>
          </p:spPr>
          <p:txBody>
            <a:bodyPr/>
            <a:lstStyle/>
            <a:p>
              <a:endParaRPr lang="zh-CN" altLang="zh-CN"/>
            </a:p>
          </p:txBody>
        </p:sp>
        <p:sp>
          <p:nvSpPr>
            <p:cNvPr id="72731" name="Rectangle 21"/>
            <p:cNvSpPr>
              <a:spLocks noChangeArrowheads="1"/>
            </p:cNvSpPr>
            <p:nvPr/>
          </p:nvSpPr>
          <p:spPr bwMode="auto">
            <a:xfrm>
              <a:off x="7391400" y="4953000"/>
              <a:ext cx="228600" cy="304800"/>
            </a:xfrm>
            <a:prstGeom prst="rect">
              <a:avLst/>
            </a:prstGeom>
            <a:solidFill>
              <a:srgbClr val="FFC000"/>
            </a:solidFill>
            <a:ln w="9525">
              <a:solidFill>
                <a:schemeClr val="tx1"/>
              </a:solidFill>
              <a:round/>
              <a:headEnd/>
              <a:tailEnd/>
            </a:ln>
          </p:spPr>
          <p:txBody>
            <a:bodyPr/>
            <a:lstStyle/>
            <a:p>
              <a:endParaRPr lang="zh-CN" altLang="zh-CN"/>
            </a:p>
          </p:txBody>
        </p:sp>
        <p:sp>
          <p:nvSpPr>
            <p:cNvPr id="72732" name="TextBox 23"/>
            <p:cNvSpPr txBox="1">
              <a:spLocks noChangeArrowheads="1"/>
            </p:cNvSpPr>
            <p:nvPr/>
          </p:nvSpPr>
          <p:spPr bwMode="auto">
            <a:xfrm>
              <a:off x="5715000" y="5181408"/>
              <a:ext cx="457200" cy="461857"/>
            </a:xfrm>
            <a:prstGeom prst="rect">
              <a:avLst/>
            </a:prstGeom>
            <a:noFill/>
            <a:ln w="9525">
              <a:noFill/>
              <a:miter lim="800000"/>
              <a:headEnd/>
              <a:tailEnd/>
            </a:ln>
          </p:spPr>
          <p:txBody>
            <a:bodyPr>
              <a:spAutoFit/>
            </a:bodyPr>
            <a:lstStyle/>
            <a:p>
              <a:r>
                <a:rPr lang="en-US" altLang="zh-CN">
                  <a:latin typeface="Arial" charset="0"/>
                </a:rPr>
                <a:t>0</a:t>
              </a:r>
            </a:p>
          </p:txBody>
        </p:sp>
        <p:sp>
          <p:nvSpPr>
            <p:cNvPr id="72733" name="TextBox 24"/>
            <p:cNvSpPr txBox="1">
              <a:spLocks noChangeArrowheads="1"/>
            </p:cNvSpPr>
            <p:nvPr/>
          </p:nvSpPr>
          <p:spPr bwMode="auto">
            <a:xfrm>
              <a:off x="7239000" y="5176647"/>
              <a:ext cx="838200" cy="461856"/>
            </a:xfrm>
            <a:prstGeom prst="rect">
              <a:avLst/>
            </a:prstGeom>
            <a:noFill/>
            <a:ln w="9525">
              <a:noFill/>
              <a:miter lim="800000"/>
              <a:headEnd/>
              <a:tailEnd/>
            </a:ln>
          </p:spPr>
          <p:txBody>
            <a:bodyPr>
              <a:spAutoFit/>
            </a:bodyPr>
            <a:lstStyle/>
            <a:p>
              <a:r>
                <a:rPr lang="en-US" altLang="zh-CN">
                  <a:latin typeface="Arial" charset="0"/>
                  <a:sym typeface="Symbol" pitchFamily="-48" charset="2"/>
                </a:rPr>
                <a:t>2</a:t>
              </a:r>
              <a:r>
                <a:rPr lang="el-GR">
                  <a:latin typeface="Arial" charset="0"/>
                  <a:sym typeface="Symbol" pitchFamily="-48" charset="2"/>
                </a:rPr>
                <a:t></a:t>
              </a:r>
              <a:endParaRPr lang="en-US" altLang="zh-CN">
                <a:latin typeface="Arial" charset="0"/>
              </a:endParaRPr>
            </a:p>
          </p:txBody>
        </p:sp>
      </p:grpSp>
      <p:sp>
        <p:nvSpPr>
          <p:cNvPr id="72712" name="Rectangle 8"/>
          <p:cNvSpPr>
            <a:spLocks noChangeArrowheads="1"/>
          </p:cNvSpPr>
          <p:nvPr/>
        </p:nvSpPr>
        <p:spPr bwMode="auto">
          <a:xfrm>
            <a:off x="5719118" y="4875337"/>
            <a:ext cx="1851025" cy="369887"/>
          </a:xfrm>
          <a:prstGeom prst="rect">
            <a:avLst/>
          </a:prstGeom>
          <a:noFill/>
          <a:ln w="9525">
            <a:noFill/>
            <a:miter lim="800000"/>
            <a:headEnd/>
            <a:tailEnd/>
          </a:ln>
        </p:spPr>
        <p:txBody>
          <a:bodyPr wrap="none">
            <a:spAutoFit/>
          </a:bodyPr>
          <a:lstStyle/>
          <a:p>
            <a:r>
              <a:rPr lang="en-US" altLang="zh-CN" sz="1800" b="0">
                <a:latin typeface="Arial" charset="0"/>
              </a:rPr>
              <a:t>angle histogram</a:t>
            </a:r>
          </a:p>
        </p:txBody>
      </p:sp>
      <p:grpSp>
        <p:nvGrpSpPr>
          <p:cNvPr id="3" name="Group 46"/>
          <p:cNvGrpSpPr>
            <a:grpSpLocks/>
          </p:cNvGrpSpPr>
          <p:nvPr/>
        </p:nvGrpSpPr>
        <p:grpSpPr bwMode="auto">
          <a:xfrm>
            <a:off x="6122343" y="5550024"/>
            <a:ext cx="1219200" cy="762000"/>
            <a:chOff x="6324600" y="4953000"/>
            <a:chExt cx="1219200" cy="762000"/>
          </a:xfrm>
        </p:grpSpPr>
        <p:cxnSp>
          <p:nvCxnSpPr>
            <p:cNvPr id="72714" name="Straight Arrow Connector 31"/>
            <p:cNvCxnSpPr>
              <a:cxnSpLocks noChangeShapeType="1"/>
            </p:cNvCxnSpPr>
            <p:nvPr/>
          </p:nvCxnSpPr>
          <p:spPr bwMode="auto">
            <a:xfrm>
              <a:off x="6705600" y="5334000"/>
              <a:ext cx="838200" cy="1588"/>
            </a:xfrm>
            <a:prstGeom prst="straightConnector1">
              <a:avLst/>
            </a:prstGeom>
            <a:noFill/>
            <a:ln w="28575">
              <a:solidFill>
                <a:srgbClr val="002060"/>
              </a:solidFill>
              <a:round/>
              <a:headEnd/>
              <a:tailEnd type="arrow" w="med" len="med"/>
            </a:ln>
          </p:spPr>
        </p:cxnSp>
        <p:cxnSp>
          <p:nvCxnSpPr>
            <p:cNvPr id="72715" name="Straight Arrow Connector 33"/>
            <p:cNvCxnSpPr>
              <a:cxnSpLocks noChangeShapeType="1"/>
            </p:cNvCxnSpPr>
            <p:nvPr/>
          </p:nvCxnSpPr>
          <p:spPr bwMode="auto">
            <a:xfrm rot="5400000" flipH="1" flipV="1">
              <a:off x="6705600" y="4953000"/>
              <a:ext cx="381000" cy="381000"/>
            </a:xfrm>
            <a:prstGeom prst="straightConnector1">
              <a:avLst/>
            </a:prstGeom>
            <a:noFill/>
            <a:ln w="28575">
              <a:solidFill>
                <a:srgbClr val="002060"/>
              </a:solidFill>
              <a:round/>
              <a:headEnd/>
              <a:tailEnd type="arrow" w="med" len="med"/>
            </a:ln>
          </p:spPr>
        </p:cxnSp>
        <p:cxnSp>
          <p:nvCxnSpPr>
            <p:cNvPr id="72716" name="Straight Arrow Connector 35"/>
            <p:cNvCxnSpPr>
              <a:cxnSpLocks noChangeShapeType="1"/>
            </p:cNvCxnSpPr>
            <p:nvPr/>
          </p:nvCxnSpPr>
          <p:spPr bwMode="auto">
            <a:xfrm rot="5400000" flipH="1" flipV="1">
              <a:off x="6514306" y="5144294"/>
              <a:ext cx="382588" cy="1588"/>
            </a:xfrm>
            <a:prstGeom prst="straightConnector1">
              <a:avLst/>
            </a:prstGeom>
            <a:noFill/>
            <a:ln w="28575">
              <a:solidFill>
                <a:srgbClr val="002060"/>
              </a:solidFill>
              <a:round/>
              <a:headEnd/>
              <a:tailEnd type="arrow" w="med" len="med"/>
            </a:ln>
          </p:spPr>
        </p:cxnSp>
        <p:cxnSp>
          <p:nvCxnSpPr>
            <p:cNvPr id="72717" name="Straight Arrow Connector 37"/>
            <p:cNvCxnSpPr>
              <a:cxnSpLocks noChangeShapeType="1"/>
            </p:cNvCxnSpPr>
            <p:nvPr/>
          </p:nvCxnSpPr>
          <p:spPr bwMode="auto">
            <a:xfrm rot="16200000" flipV="1">
              <a:off x="6550024" y="5181600"/>
              <a:ext cx="154782" cy="154782"/>
            </a:xfrm>
            <a:prstGeom prst="straightConnector1">
              <a:avLst/>
            </a:prstGeom>
            <a:noFill/>
            <a:ln w="28575">
              <a:solidFill>
                <a:srgbClr val="002060"/>
              </a:solidFill>
              <a:round/>
              <a:headEnd/>
              <a:tailEnd type="arrow" w="med" len="med"/>
            </a:ln>
          </p:spPr>
        </p:cxnSp>
        <p:cxnSp>
          <p:nvCxnSpPr>
            <p:cNvPr id="72718" name="Straight Arrow Connector 39"/>
            <p:cNvCxnSpPr>
              <a:cxnSpLocks noChangeShapeType="1"/>
            </p:cNvCxnSpPr>
            <p:nvPr/>
          </p:nvCxnSpPr>
          <p:spPr bwMode="auto">
            <a:xfrm rot="10800000">
              <a:off x="6324600" y="5336382"/>
              <a:ext cx="380206" cy="1588"/>
            </a:xfrm>
            <a:prstGeom prst="straightConnector1">
              <a:avLst/>
            </a:prstGeom>
            <a:noFill/>
            <a:ln w="28575">
              <a:solidFill>
                <a:srgbClr val="002060"/>
              </a:solidFill>
              <a:round/>
              <a:headEnd/>
              <a:tailEnd type="arrow" w="med" len="med"/>
            </a:ln>
          </p:spPr>
        </p:cxnSp>
        <p:cxnSp>
          <p:nvCxnSpPr>
            <p:cNvPr id="72719" name="Straight Arrow Connector 42"/>
            <p:cNvCxnSpPr>
              <a:cxnSpLocks noChangeShapeType="1"/>
            </p:cNvCxnSpPr>
            <p:nvPr/>
          </p:nvCxnSpPr>
          <p:spPr bwMode="auto">
            <a:xfrm rot="5400000">
              <a:off x="6553200" y="5331618"/>
              <a:ext cx="154782" cy="154782"/>
            </a:xfrm>
            <a:prstGeom prst="straightConnector1">
              <a:avLst/>
            </a:prstGeom>
            <a:noFill/>
            <a:ln w="28575">
              <a:solidFill>
                <a:srgbClr val="002060"/>
              </a:solidFill>
              <a:round/>
              <a:headEnd/>
              <a:tailEnd type="arrow" w="med" len="med"/>
            </a:ln>
          </p:spPr>
        </p:cxnSp>
        <p:cxnSp>
          <p:nvCxnSpPr>
            <p:cNvPr id="72720" name="Straight Arrow Connector 43"/>
            <p:cNvCxnSpPr>
              <a:cxnSpLocks noChangeShapeType="1"/>
            </p:cNvCxnSpPr>
            <p:nvPr/>
          </p:nvCxnSpPr>
          <p:spPr bwMode="auto">
            <a:xfrm rot="16200000" flipH="1">
              <a:off x="6515100" y="5522912"/>
              <a:ext cx="382588" cy="1588"/>
            </a:xfrm>
            <a:prstGeom prst="straightConnector1">
              <a:avLst/>
            </a:prstGeom>
            <a:noFill/>
            <a:ln w="28575">
              <a:solidFill>
                <a:srgbClr val="002060"/>
              </a:solidFill>
              <a:round/>
              <a:headEnd/>
              <a:tailEnd type="arrow" w="med" len="med"/>
            </a:ln>
          </p:spPr>
        </p:cxnSp>
        <p:cxnSp>
          <p:nvCxnSpPr>
            <p:cNvPr id="72721" name="Straight Arrow Connector 44"/>
            <p:cNvCxnSpPr>
              <a:cxnSpLocks noChangeShapeType="1"/>
            </p:cNvCxnSpPr>
            <p:nvPr/>
          </p:nvCxnSpPr>
          <p:spPr bwMode="auto">
            <a:xfrm rot="16200000" flipH="1">
              <a:off x="6701632" y="5337969"/>
              <a:ext cx="312737" cy="304800"/>
            </a:xfrm>
            <a:prstGeom prst="straightConnector1">
              <a:avLst/>
            </a:prstGeom>
            <a:noFill/>
            <a:ln w="28575">
              <a:solidFill>
                <a:srgbClr val="002060"/>
              </a:solidFill>
              <a:round/>
              <a:headEnd/>
              <a:tailEnd type="arrow" w="med" len="med"/>
            </a:ln>
          </p:spPr>
        </p:cxnSp>
        <p:sp>
          <p:nvSpPr>
            <p:cNvPr id="72722" name="Oval 27"/>
            <p:cNvSpPr>
              <a:spLocks noChangeArrowheads="1"/>
            </p:cNvSpPr>
            <p:nvPr/>
          </p:nvSpPr>
          <p:spPr bwMode="auto">
            <a:xfrm>
              <a:off x="6657976" y="5286376"/>
              <a:ext cx="76200" cy="76200"/>
            </a:xfrm>
            <a:prstGeom prst="ellipse">
              <a:avLst/>
            </a:prstGeom>
            <a:solidFill>
              <a:schemeClr val="tx1"/>
            </a:solidFill>
            <a:ln w="9525">
              <a:solidFill>
                <a:schemeClr val="tx1"/>
              </a:solidFill>
              <a:round/>
              <a:headEnd/>
              <a:tailEnd/>
            </a:ln>
          </p:spPr>
          <p:txBody>
            <a:bodyPr/>
            <a:lstStyle/>
            <a:p>
              <a:endParaRPr lang="zh-CN" altLang="zh-CN"/>
            </a:p>
          </p:txBody>
        </p:sp>
      </p:grpSp>
    </p:spTree>
    <p:extLst>
      <p:ext uri="{BB962C8B-B14F-4D97-AF65-F5344CB8AC3E}">
        <p14:creationId xmlns:p14="http://schemas.microsoft.com/office/powerpoint/2010/main" val="1900892282"/>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zh-CN" b="1" smtClean="0"/>
              <a:t>SIFT descriptor</a:t>
            </a:r>
          </a:p>
        </p:txBody>
      </p:sp>
      <p:pic>
        <p:nvPicPr>
          <p:cNvPr id="73731" name="Picture 4" descr="descrip"/>
          <p:cNvPicPr>
            <a:picLocks noChangeAspect="1" noChangeArrowheads="1"/>
          </p:cNvPicPr>
          <p:nvPr/>
        </p:nvPicPr>
        <p:blipFill>
          <a:blip r:embed="rId2" cstate="print"/>
          <a:srcRect/>
          <a:stretch>
            <a:fillRect/>
          </a:stretch>
        </p:blipFill>
        <p:spPr bwMode="auto">
          <a:xfrm>
            <a:off x="1371600" y="2817142"/>
            <a:ext cx="6580188" cy="3132138"/>
          </a:xfrm>
          <a:prstGeom prst="rect">
            <a:avLst/>
          </a:prstGeom>
          <a:noFill/>
          <a:ln w="9525">
            <a:noFill/>
            <a:miter lim="800000"/>
            <a:headEnd/>
            <a:tailEnd/>
          </a:ln>
        </p:spPr>
      </p:pic>
      <p:sp>
        <p:nvSpPr>
          <p:cNvPr id="73732" name="Rectangle 4"/>
          <p:cNvSpPr txBox="1">
            <a:spLocks noChangeArrowheads="1"/>
          </p:cNvSpPr>
          <p:nvPr/>
        </p:nvSpPr>
        <p:spPr bwMode="auto">
          <a:xfrm>
            <a:off x="442664" y="980728"/>
            <a:ext cx="8305800" cy="5257800"/>
          </a:xfrm>
          <a:prstGeom prst="rect">
            <a:avLst/>
          </a:prstGeom>
          <a:noFill/>
          <a:ln w="9525">
            <a:noFill/>
            <a:miter lim="800000"/>
            <a:headEnd/>
            <a:tailEnd/>
          </a:ln>
        </p:spPr>
        <p:txBody>
          <a:bodyPr/>
          <a:lstStyle/>
          <a:p>
            <a:pPr marL="342900" indent="-342900">
              <a:spcBef>
                <a:spcPct val="20000"/>
              </a:spcBef>
            </a:pPr>
            <a:r>
              <a:rPr lang="en-US" altLang="zh-CN" sz="2200" b="0" dirty="0">
                <a:latin typeface="Arial" charset="0"/>
              </a:rPr>
              <a:t>Full version</a:t>
            </a:r>
          </a:p>
          <a:p>
            <a:pPr marL="742950" lvl="1" indent="-285750">
              <a:spcBef>
                <a:spcPct val="20000"/>
              </a:spcBef>
              <a:buFontTx/>
              <a:buChar char="•"/>
            </a:pPr>
            <a:r>
              <a:rPr lang="en-US" altLang="zh-CN" sz="2200" b="0" dirty="0">
                <a:latin typeface="Arial" charset="0"/>
              </a:rPr>
              <a:t>Divide the 16x16 window into a 4x4 grid of cells (2x2 case shown below)</a:t>
            </a:r>
          </a:p>
          <a:p>
            <a:pPr marL="742950" lvl="1" indent="-285750">
              <a:spcBef>
                <a:spcPct val="20000"/>
              </a:spcBef>
              <a:buFontTx/>
              <a:buChar char="•"/>
            </a:pPr>
            <a:r>
              <a:rPr lang="en-US" altLang="zh-CN" sz="2200" b="0" dirty="0">
                <a:latin typeface="Arial" charset="0"/>
              </a:rPr>
              <a:t>Compute an orientation histogram for each cell</a:t>
            </a:r>
          </a:p>
          <a:p>
            <a:pPr marL="742950" lvl="1" indent="-285750">
              <a:spcBef>
                <a:spcPct val="20000"/>
              </a:spcBef>
              <a:buFontTx/>
              <a:buChar char="•"/>
            </a:pPr>
            <a:r>
              <a:rPr lang="en-US" altLang="zh-CN" sz="2200" b="0" dirty="0">
                <a:latin typeface="Arial" charset="0"/>
              </a:rPr>
              <a:t>16 cells * 8 orientations = 128 dimensional descriptor</a:t>
            </a:r>
          </a:p>
          <a:p>
            <a:pPr marL="742950" lvl="1" indent="-285750">
              <a:spcBef>
                <a:spcPct val="20000"/>
              </a:spcBef>
            </a:pPr>
            <a:endParaRPr lang="en-US" altLang="zh-CN" sz="2200" b="0" dirty="0">
              <a:latin typeface="Arial" charset="0"/>
            </a:endParaRPr>
          </a:p>
          <a:p>
            <a:pPr marL="742950" lvl="1" indent="-285750">
              <a:spcBef>
                <a:spcPct val="20000"/>
              </a:spcBef>
              <a:buFontTx/>
              <a:buChar char="•"/>
            </a:pPr>
            <a:endParaRPr lang="en-US" altLang="zh-CN" sz="2200" b="0" dirty="0">
              <a:latin typeface="Arial" charset="0"/>
            </a:endParaRPr>
          </a:p>
        </p:txBody>
      </p:sp>
    </p:spTree>
    <p:extLst>
      <p:ext uri="{BB962C8B-B14F-4D97-AF65-F5344CB8AC3E}">
        <p14:creationId xmlns:p14="http://schemas.microsoft.com/office/powerpoint/2010/main" val="22698743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117438"/>
            <a:ext cx="8229600" cy="1143000"/>
          </a:xfrm>
        </p:spPr>
        <p:txBody>
          <a:bodyPr/>
          <a:lstStyle/>
          <a:p>
            <a:r>
              <a:rPr lang="en-US" altLang="ko-KR" dirty="0">
                <a:ea typeface="굴림" charset="-127"/>
                <a:cs typeface="굴림" charset="-127"/>
              </a:rPr>
              <a:t>Eliminating rotation ambiguity</a:t>
            </a:r>
            <a:endParaRPr lang="en-US" dirty="0"/>
          </a:p>
        </p:txBody>
      </p:sp>
      <p:sp>
        <p:nvSpPr>
          <p:cNvPr id="65539" name="Rectangle 3"/>
          <p:cNvSpPr>
            <a:spLocks noGrp="1" noChangeArrowheads="1"/>
          </p:cNvSpPr>
          <p:nvPr>
            <p:ph type="body" idx="1"/>
          </p:nvPr>
        </p:nvSpPr>
        <p:spPr>
          <a:xfrm>
            <a:off x="457200" y="914400"/>
            <a:ext cx="8229600" cy="5257800"/>
          </a:xfrm>
        </p:spPr>
        <p:txBody>
          <a:bodyPr/>
          <a:lstStyle/>
          <a:p>
            <a:pPr marL="0" indent="0">
              <a:buNone/>
            </a:pPr>
            <a:r>
              <a:rPr lang="en-US" dirty="0"/>
              <a:t>To assign a unique </a:t>
            </a:r>
            <a:r>
              <a:rPr lang="en-US" dirty="0" smtClean="0"/>
              <a:t>orientation:</a:t>
            </a:r>
            <a:endParaRPr lang="en-US" dirty="0"/>
          </a:p>
          <a:p>
            <a:pPr marL="990600" lvl="1" indent="-533400"/>
            <a:r>
              <a:rPr lang="en-US" dirty="0"/>
              <a:t>Create histogram of local gradient directions in the patch</a:t>
            </a:r>
          </a:p>
          <a:p>
            <a:pPr marL="990600" lvl="1" indent="-533400"/>
            <a:r>
              <a:rPr lang="en-US" dirty="0"/>
              <a:t>Assign canonical orientation at peak of smoothed histogram</a:t>
            </a:r>
          </a:p>
        </p:txBody>
      </p:sp>
      <p:pic>
        <p:nvPicPr>
          <p:cNvPr id="65540" name="Picture 55" descr="descrip"/>
          <p:cNvPicPr>
            <a:picLocks noChangeAspect="1" noChangeArrowheads="1"/>
          </p:cNvPicPr>
          <p:nvPr/>
        </p:nvPicPr>
        <p:blipFill>
          <a:blip r:embed="rId3"/>
          <a:srcRect r="56557" b="8105"/>
          <a:stretch>
            <a:fillRect/>
          </a:stretch>
        </p:blipFill>
        <p:spPr bwMode="auto">
          <a:xfrm>
            <a:off x="1295400" y="3966540"/>
            <a:ext cx="2389188" cy="2405063"/>
          </a:xfrm>
          <a:prstGeom prst="rect">
            <a:avLst/>
          </a:prstGeom>
          <a:noFill/>
          <a:ln w="9525">
            <a:noFill/>
            <a:miter lim="800000"/>
            <a:headEnd/>
            <a:tailEnd/>
          </a:ln>
        </p:spPr>
      </p:pic>
      <p:sp>
        <p:nvSpPr>
          <p:cNvPr id="1347640" name="Line 56"/>
          <p:cNvSpPr>
            <a:spLocks noChangeShapeType="1"/>
          </p:cNvSpPr>
          <p:nvPr/>
        </p:nvSpPr>
        <p:spPr bwMode="auto">
          <a:xfrm flipV="1">
            <a:off x="2312988" y="4379190"/>
            <a:ext cx="1371600" cy="1041400"/>
          </a:xfrm>
          <a:prstGeom prst="line">
            <a:avLst/>
          </a:prstGeom>
          <a:noFill/>
          <a:ln w="63500">
            <a:solidFill>
              <a:schemeClr val="tx1"/>
            </a:solidFill>
            <a:round/>
            <a:headEnd/>
            <a:tailEnd type="stealth" w="lg" len="lg"/>
          </a:ln>
        </p:spPr>
        <p:txBody>
          <a:bodyPr>
            <a:prstTxWarp prst="textNoShape">
              <a:avLst/>
            </a:prstTxWarp>
          </a:bodyPr>
          <a:lstStyle/>
          <a:p>
            <a:endParaRPr lang="en-US"/>
          </a:p>
        </p:txBody>
      </p:sp>
      <p:grpSp>
        <p:nvGrpSpPr>
          <p:cNvPr id="2" name="Group 58"/>
          <p:cNvGrpSpPr>
            <a:grpSpLocks/>
          </p:cNvGrpSpPr>
          <p:nvPr/>
        </p:nvGrpSpPr>
        <p:grpSpPr bwMode="auto">
          <a:xfrm>
            <a:off x="3944938" y="4344365"/>
            <a:ext cx="3827462" cy="2212975"/>
            <a:chOff x="2725" y="2782"/>
            <a:chExt cx="2411" cy="1394"/>
          </a:xfrm>
        </p:grpSpPr>
        <p:grpSp>
          <p:nvGrpSpPr>
            <p:cNvPr id="3" name="Group 10"/>
            <p:cNvGrpSpPr>
              <a:grpSpLocks/>
            </p:cNvGrpSpPr>
            <p:nvPr/>
          </p:nvGrpSpPr>
          <p:grpSpPr bwMode="auto">
            <a:xfrm>
              <a:off x="3455" y="2782"/>
              <a:ext cx="1681" cy="1394"/>
              <a:chOff x="4080" y="3573"/>
              <a:chExt cx="1066" cy="699"/>
            </a:xfrm>
          </p:grpSpPr>
          <p:sp>
            <p:nvSpPr>
              <p:cNvPr id="65545" name="Freeform 11"/>
              <p:cNvSpPr>
                <a:spLocks/>
              </p:cNvSpPr>
              <p:nvPr/>
            </p:nvSpPr>
            <p:spPr bwMode="auto">
              <a:xfrm>
                <a:off x="4129" y="3573"/>
                <a:ext cx="958" cy="11"/>
              </a:xfrm>
              <a:custGeom>
                <a:avLst/>
                <a:gdLst>
                  <a:gd name="T0" fmla="*/ 0 w 8621"/>
                  <a:gd name="T1" fmla="*/ 0 h 101"/>
                  <a:gd name="T2" fmla="*/ 0 w 8621"/>
                  <a:gd name="T3" fmla="*/ 0 h 101"/>
                  <a:gd name="T4" fmla="*/ 0 w 8621"/>
                  <a:gd name="T5" fmla="*/ 0 h 101"/>
                  <a:gd name="T6" fmla="*/ 0 w 8621"/>
                  <a:gd name="T7" fmla="*/ 0 h 101"/>
                  <a:gd name="T8" fmla="*/ 0 w 8621"/>
                  <a:gd name="T9" fmla="*/ 0 h 101"/>
                  <a:gd name="T10" fmla="*/ 0 w 8621"/>
                  <a:gd name="T11" fmla="*/ 0 h 101"/>
                  <a:gd name="T12" fmla="*/ 0 w 8621"/>
                  <a:gd name="T13" fmla="*/ 0 h 101"/>
                  <a:gd name="T14" fmla="*/ 0 w 8621"/>
                  <a:gd name="T15" fmla="*/ 0 h 101"/>
                  <a:gd name="T16" fmla="*/ 0 w 8621"/>
                  <a:gd name="T17" fmla="*/ 0 h 101"/>
                  <a:gd name="T18" fmla="*/ 0 w 8621"/>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21"/>
                  <a:gd name="T31" fmla="*/ 0 h 101"/>
                  <a:gd name="T32" fmla="*/ 8621 w 8621"/>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21" h="101">
                    <a:moveTo>
                      <a:pt x="8621" y="51"/>
                    </a:moveTo>
                    <a:lnTo>
                      <a:pt x="8576" y="0"/>
                    </a:lnTo>
                    <a:lnTo>
                      <a:pt x="0" y="0"/>
                    </a:lnTo>
                    <a:lnTo>
                      <a:pt x="0" y="101"/>
                    </a:lnTo>
                    <a:lnTo>
                      <a:pt x="8576" y="101"/>
                    </a:lnTo>
                    <a:lnTo>
                      <a:pt x="8530" y="51"/>
                    </a:lnTo>
                    <a:lnTo>
                      <a:pt x="8621" y="51"/>
                    </a:lnTo>
                    <a:lnTo>
                      <a:pt x="8621" y="0"/>
                    </a:lnTo>
                    <a:lnTo>
                      <a:pt x="8576" y="0"/>
                    </a:lnTo>
                    <a:lnTo>
                      <a:pt x="8621" y="51"/>
                    </a:lnTo>
                    <a:close/>
                  </a:path>
                </a:pathLst>
              </a:custGeom>
              <a:solidFill>
                <a:srgbClr val="1F1A17"/>
              </a:solidFill>
              <a:ln w="9525">
                <a:noFill/>
                <a:round/>
                <a:headEnd/>
                <a:tailEnd/>
              </a:ln>
            </p:spPr>
            <p:txBody>
              <a:bodyPr>
                <a:prstTxWarp prst="textNoShape">
                  <a:avLst/>
                </a:prstTxWarp>
              </a:bodyPr>
              <a:lstStyle/>
              <a:p>
                <a:endParaRPr lang="en-US"/>
              </a:p>
            </p:txBody>
          </p:sp>
          <p:sp>
            <p:nvSpPr>
              <p:cNvPr id="65546" name="Freeform 12"/>
              <p:cNvSpPr>
                <a:spLocks/>
              </p:cNvSpPr>
              <p:nvPr/>
            </p:nvSpPr>
            <p:spPr bwMode="auto">
              <a:xfrm>
                <a:off x="5076" y="3579"/>
                <a:ext cx="11" cy="545"/>
              </a:xfrm>
              <a:custGeom>
                <a:avLst/>
                <a:gdLst>
                  <a:gd name="T0" fmla="*/ 0 w 91"/>
                  <a:gd name="T1" fmla="*/ 0 h 5457"/>
                  <a:gd name="T2" fmla="*/ 0 w 91"/>
                  <a:gd name="T3" fmla="*/ 0 h 5457"/>
                  <a:gd name="T4" fmla="*/ 0 w 91"/>
                  <a:gd name="T5" fmla="*/ 0 h 5457"/>
                  <a:gd name="T6" fmla="*/ 0 w 91"/>
                  <a:gd name="T7" fmla="*/ 0 h 5457"/>
                  <a:gd name="T8" fmla="*/ 0 w 91"/>
                  <a:gd name="T9" fmla="*/ 0 h 5457"/>
                  <a:gd name="T10" fmla="*/ 0 w 91"/>
                  <a:gd name="T11" fmla="*/ 0 h 5457"/>
                  <a:gd name="T12" fmla="*/ 0 w 91"/>
                  <a:gd name="T13" fmla="*/ 0 h 5457"/>
                  <a:gd name="T14" fmla="*/ 0 w 91"/>
                  <a:gd name="T15" fmla="*/ 0 h 5457"/>
                  <a:gd name="T16" fmla="*/ 0 w 91"/>
                  <a:gd name="T17" fmla="*/ 0 h 5457"/>
                  <a:gd name="T18" fmla="*/ 0 w 91"/>
                  <a:gd name="T19" fmla="*/ 0 h 54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457"/>
                  <a:gd name="T32" fmla="*/ 91 w 91"/>
                  <a:gd name="T33" fmla="*/ 5457 h 54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457">
                    <a:moveTo>
                      <a:pt x="46" y="5457"/>
                    </a:moveTo>
                    <a:lnTo>
                      <a:pt x="91" y="5407"/>
                    </a:lnTo>
                    <a:lnTo>
                      <a:pt x="91" y="0"/>
                    </a:lnTo>
                    <a:lnTo>
                      <a:pt x="0" y="0"/>
                    </a:lnTo>
                    <a:lnTo>
                      <a:pt x="0" y="5407"/>
                    </a:lnTo>
                    <a:lnTo>
                      <a:pt x="46" y="5357"/>
                    </a:lnTo>
                    <a:lnTo>
                      <a:pt x="46" y="5457"/>
                    </a:lnTo>
                    <a:lnTo>
                      <a:pt x="91" y="5457"/>
                    </a:lnTo>
                    <a:lnTo>
                      <a:pt x="91" y="5407"/>
                    </a:lnTo>
                    <a:lnTo>
                      <a:pt x="46" y="5457"/>
                    </a:lnTo>
                    <a:close/>
                  </a:path>
                </a:pathLst>
              </a:custGeom>
              <a:solidFill>
                <a:srgbClr val="1F1A17"/>
              </a:solidFill>
              <a:ln w="9525">
                <a:noFill/>
                <a:round/>
                <a:headEnd/>
                <a:tailEnd/>
              </a:ln>
            </p:spPr>
            <p:txBody>
              <a:bodyPr>
                <a:prstTxWarp prst="textNoShape">
                  <a:avLst/>
                </a:prstTxWarp>
              </a:bodyPr>
              <a:lstStyle/>
              <a:p>
                <a:endParaRPr lang="en-US"/>
              </a:p>
            </p:txBody>
          </p:sp>
          <p:sp>
            <p:nvSpPr>
              <p:cNvPr id="65547" name="Freeform 13"/>
              <p:cNvSpPr>
                <a:spLocks/>
              </p:cNvSpPr>
              <p:nvPr/>
            </p:nvSpPr>
            <p:spPr bwMode="auto">
              <a:xfrm>
                <a:off x="4124" y="4114"/>
                <a:ext cx="958" cy="10"/>
              </a:xfrm>
              <a:custGeom>
                <a:avLst/>
                <a:gdLst>
                  <a:gd name="T0" fmla="*/ 0 w 8622"/>
                  <a:gd name="T1" fmla="*/ 0 h 100"/>
                  <a:gd name="T2" fmla="*/ 0 w 8622"/>
                  <a:gd name="T3" fmla="*/ 0 h 100"/>
                  <a:gd name="T4" fmla="*/ 0 w 8622"/>
                  <a:gd name="T5" fmla="*/ 0 h 100"/>
                  <a:gd name="T6" fmla="*/ 0 w 8622"/>
                  <a:gd name="T7" fmla="*/ 0 h 100"/>
                  <a:gd name="T8" fmla="*/ 0 w 8622"/>
                  <a:gd name="T9" fmla="*/ 0 h 100"/>
                  <a:gd name="T10" fmla="*/ 0 w 8622"/>
                  <a:gd name="T11" fmla="*/ 0 h 100"/>
                  <a:gd name="T12" fmla="*/ 0 w 8622"/>
                  <a:gd name="T13" fmla="*/ 0 h 100"/>
                  <a:gd name="T14" fmla="*/ 0 w 8622"/>
                  <a:gd name="T15" fmla="*/ 0 h 100"/>
                  <a:gd name="T16" fmla="*/ 0 w 8622"/>
                  <a:gd name="T17" fmla="*/ 0 h 100"/>
                  <a:gd name="T18" fmla="*/ 0 w 8622"/>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22"/>
                  <a:gd name="T31" fmla="*/ 0 h 100"/>
                  <a:gd name="T32" fmla="*/ 8622 w 8622"/>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22" h="100">
                    <a:moveTo>
                      <a:pt x="0" y="50"/>
                    </a:moveTo>
                    <a:lnTo>
                      <a:pt x="46" y="100"/>
                    </a:lnTo>
                    <a:lnTo>
                      <a:pt x="8622" y="100"/>
                    </a:lnTo>
                    <a:lnTo>
                      <a:pt x="8622"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prstTxWarp prst="textNoShape">
                  <a:avLst/>
                </a:prstTxWarp>
              </a:bodyPr>
              <a:lstStyle/>
              <a:p>
                <a:endParaRPr lang="en-US"/>
              </a:p>
            </p:txBody>
          </p:sp>
          <p:sp>
            <p:nvSpPr>
              <p:cNvPr id="65548" name="Freeform 14"/>
              <p:cNvSpPr>
                <a:spLocks/>
              </p:cNvSpPr>
              <p:nvPr/>
            </p:nvSpPr>
            <p:spPr bwMode="auto">
              <a:xfrm>
                <a:off x="4124" y="3573"/>
                <a:ext cx="10" cy="546"/>
              </a:xfrm>
              <a:custGeom>
                <a:avLst/>
                <a:gdLst>
                  <a:gd name="T0" fmla="*/ 0 w 91"/>
                  <a:gd name="T1" fmla="*/ 0 h 5458"/>
                  <a:gd name="T2" fmla="*/ 0 w 91"/>
                  <a:gd name="T3" fmla="*/ 0 h 5458"/>
                  <a:gd name="T4" fmla="*/ 0 w 91"/>
                  <a:gd name="T5" fmla="*/ 0 h 5458"/>
                  <a:gd name="T6" fmla="*/ 0 w 91"/>
                  <a:gd name="T7" fmla="*/ 0 h 5458"/>
                  <a:gd name="T8" fmla="*/ 0 w 91"/>
                  <a:gd name="T9" fmla="*/ 0 h 5458"/>
                  <a:gd name="T10" fmla="*/ 0 w 91"/>
                  <a:gd name="T11" fmla="*/ 0 h 5458"/>
                  <a:gd name="T12" fmla="*/ 0 w 91"/>
                  <a:gd name="T13" fmla="*/ 0 h 5458"/>
                  <a:gd name="T14" fmla="*/ 0 w 91"/>
                  <a:gd name="T15" fmla="*/ 0 h 5458"/>
                  <a:gd name="T16" fmla="*/ 0 w 91"/>
                  <a:gd name="T17" fmla="*/ 0 h 5458"/>
                  <a:gd name="T18" fmla="*/ 0 w 91"/>
                  <a:gd name="T19" fmla="*/ 0 h 54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458"/>
                  <a:gd name="T32" fmla="*/ 91 w 91"/>
                  <a:gd name="T33" fmla="*/ 5458 h 54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458">
                    <a:moveTo>
                      <a:pt x="46" y="0"/>
                    </a:moveTo>
                    <a:lnTo>
                      <a:pt x="0" y="51"/>
                    </a:lnTo>
                    <a:lnTo>
                      <a:pt x="0" y="5458"/>
                    </a:lnTo>
                    <a:lnTo>
                      <a:pt x="91" y="5458"/>
                    </a:lnTo>
                    <a:lnTo>
                      <a:pt x="91" y="51"/>
                    </a:lnTo>
                    <a:lnTo>
                      <a:pt x="46" y="101"/>
                    </a:lnTo>
                    <a:lnTo>
                      <a:pt x="46" y="0"/>
                    </a:lnTo>
                    <a:lnTo>
                      <a:pt x="0" y="0"/>
                    </a:lnTo>
                    <a:lnTo>
                      <a:pt x="0" y="51"/>
                    </a:lnTo>
                    <a:lnTo>
                      <a:pt x="46" y="0"/>
                    </a:lnTo>
                    <a:close/>
                  </a:path>
                </a:pathLst>
              </a:custGeom>
              <a:solidFill>
                <a:srgbClr val="1F1A17"/>
              </a:solidFill>
              <a:ln w="9525">
                <a:noFill/>
                <a:round/>
                <a:headEnd/>
                <a:tailEnd/>
              </a:ln>
            </p:spPr>
            <p:txBody>
              <a:bodyPr>
                <a:prstTxWarp prst="textNoShape">
                  <a:avLst/>
                </a:prstTxWarp>
              </a:bodyPr>
              <a:lstStyle/>
              <a:p>
                <a:endParaRPr lang="en-US"/>
              </a:p>
            </p:txBody>
          </p:sp>
          <p:sp>
            <p:nvSpPr>
              <p:cNvPr id="65549" name="Rectangle 15"/>
              <p:cNvSpPr>
                <a:spLocks noChangeArrowheads="1"/>
              </p:cNvSpPr>
              <p:nvPr/>
            </p:nvSpPr>
            <p:spPr bwMode="auto">
              <a:xfrm>
                <a:off x="4129" y="3984"/>
                <a:ext cx="136" cy="135"/>
              </a:xfrm>
              <a:prstGeom prst="rect">
                <a:avLst/>
              </a:prstGeom>
              <a:solidFill>
                <a:srgbClr val="DC2B19"/>
              </a:solidFill>
              <a:ln w="9525">
                <a:noFill/>
                <a:miter lim="800000"/>
                <a:headEnd/>
                <a:tailEnd/>
              </a:ln>
            </p:spPr>
            <p:txBody>
              <a:bodyPr>
                <a:prstTxWarp prst="textNoShape">
                  <a:avLst/>
                </a:prstTxWarp>
              </a:bodyPr>
              <a:lstStyle/>
              <a:p>
                <a:endParaRPr lang="en-US"/>
              </a:p>
            </p:txBody>
          </p:sp>
          <p:sp>
            <p:nvSpPr>
              <p:cNvPr id="65550" name="Freeform 16"/>
              <p:cNvSpPr>
                <a:spLocks/>
              </p:cNvSpPr>
              <p:nvPr/>
            </p:nvSpPr>
            <p:spPr bwMode="auto">
              <a:xfrm>
                <a:off x="4129" y="3979"/>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80" y="50"/>
                    </a:lnTo>
                    <a:lnTo>
                      <a:pt x="1270" y="50"/>
                    </a:lnTo>
                    <a:lnTo>
                      <a:pt x="1270" y="0"/>
                    </a:lnTo>
                    <a:lnTo>
                      <a:pt x="1225" y="0"/>
                    </a:lnTo>
                    <a:lnTo>
                      <a:pt x="1270" y="50"/>
                    </a:lnTo>
                    <a:close/>
                  </a:path>
                </a:pathLst>
              </a:custGeom>
              <a:solidFill>
                <a:srgbClr val="1F1A17"/>
              </a:solidFill>
              <a:ln w="9525">
                <a:noFill/>
                <a:round/>
                <a:headEnd/>
                <a:tailEnd/>
              </a:ln>
            </p:spPr>
            <p:txBody>
              <a:bodyPr>
                <a:prstTxWarp prst="textNoShape">
                  <a:avLst/>
                </a:prstTxWarp>
              </a:bodyPr>
              <a:lstStyle/>
              <a:p>
                <a:endParaRPr lang="en-US"/>
              </a:p>
            </p:txBody>
          </p:sp>
          <p:sp>
            <p:nvSpPr>
              <p:cNvPr id="65551" name="Freeform 17"/>
              <p:cNvSpPr>
                <a:spLocks/>
              </p:cNvSpPr>
              <p:nvPr/>
            </p:nvSpPr>
            <p:spPr bwMode="auto">
              <a:xfrm>
                <a:off x="4260" y="3984"/>
                <a:ext cx="10" cy="140"/>
              </a:xfrm>
              <a:custGeom>
                <a:avLst/>
                <a:gdLst>
                  <a:gd name="T0" fmla="*/ 0 w 90"/>
                  <a:gd name="T1" fmla="*/ 0 h 1402"/>
                  <a:gd name="T2" fmla="*/ 0 w 90"/>
                  <a:gd name="T3" fmla="*/ 0 h 1402"/>
                  <a:gd name="T4" fmla="*/ 0 w 90"/>
                  <a:gd name="T5" fmla="*/ 0 h 1402"/>
                  <a:gd name="T6" fmla="*/ 0 w 90"/>
                  <a:gd name="T7" fmla="*/ 0 h 1402"/>
                  <a:gd name="T8" fmla="*/ 0 w 90"/>
                  <a:gd name="T9" fmla="*/ 0 h 1402"/>
                  <a:gd name="T10" fmla="*/ 0 w 90"/>
                  <a:gd name="T11" fmla="*/ 0 h 1402"/>
                  <a:gd name="T12" fmla="*/ 0 w 90"/>
                  <a:gd name="T13" fmla="*/ 0 h 1402"/>
                  <a:gd name="T14" fmla="*/ 0 w 90"/>
                  <a:gd name="T15" fmla="*/ 0 h 1402"/>
                  <a:gd name="T16" fmla="*/ 0 w 90"/>
                  <a:gd name="T17" fmla="*/ 0 h 1402"/>
                  <a:gd name="T18" fmla="*/ 0 w 90"/>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402"/>
                  <a:gd name="T32" fmla="*/ 90 w 90"/>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402">
                    <a:moveTo>
                      <a:pt x="45" y="1402"/>
                    </a:moveTo>
                    <a:lnTo>
                      <a:pt x="90" y="1352"/>
                    </a:lnTo>
                    <a:lnTo>
                      <a:pt x="90" y="0"/>
                    </a:lnTo>
                    <a:lnTo>
                      <a:pt x="0" y="0"/>
                    </a:lnTo>
                    <a:lnTo>
                      <a:pt x="0" y="1352"/>
                    </a:lnTo>
                    <a:lnTo>
                      <a:pt x="45" y="1302"/>
                    </a:lnTo>
                    <a:lnTo>
                      <a:pt x="45" y="1402"/>
                    </a:lnTo>
                    <a:lnTo>
                      <a:pt x="90" y="1402"/>
                    </a:lnTo>
                    <a:lnTo>
                      <a:pt x="90" y="1352"/>
                    </a:lnTo>
                    <a:lnTo>
                      <a:pt x="45" y="1402"/>
                    </a:lnTo>
                    <a:close/>
                  </a:path>
                </a:pathLst>
              </a:custGeom>
              <a:solidFill>
                <a:srgbClr val="1F1A17"/>
              </a:solidFill>
              <a:ln w="9525">
                <a:noFill/>
                <a:round/>
                <a:headEnd/>
                <a:tailEnd/>
              </a:ln>
            </p:spPr>
            <p:txBody>
              <a:bodyPr>
                <a:prstTxWarp prst="textNoShape">
                  <a:avLst/>
                </a:prstTxWarp>
              </a:bodyPr>
              <a:lstStyle/>
              <a:p>
                <a:endParaRPr lang="en-US"/>
              </a:p>
            </p:txBody>
          </p:sp>
          <p:sp>
            <p:nvSpPr>
              <p:cNvPr id="65552" name="Freeform 18"/>
              <p:cNvSpPr>
                <a:spLocks/>
              </p:cNvSpPr>
              <p:nvPr/>
            </p:nvSpPr>
            <p:spPr bwMode="auto">
              <a:xfrm>
                <a:off x="4124" y="4114"/>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prstTxWarp prst="textNoShape">
                  <a:avLst/>
                </a:prstTxWarp>
              </a:bodyPr>
              <a:lstStyle/>
              <a:p>
                <a:endParaRPr lang="en-US"/>
              </a:p>
            </p:txBody>
          </p:sp>
          <p:sp>
            <p:nvSpPr>
              <p:cNvPr id="65553" name="Freeform 19"/>
              <p:cNvSpPr>
                <a:spLocks/>
              </p:cNvSpPr>
              <p:nvPr/>
            </p:nvSpPr>
            <p:spPr bwMode="auto">
              <a:xfrm>
                <a:off x="4124" y="3979"/>
                <a:ext cx="10" cy="140"/>
              </a:xfrm>
              <a:custGeom>
                <a:avLst/>
                <a:gdLst>
                  <a:gd name="T0" fmla="*/ 0 w 91"/>
                  <a:gd name="T1" fmla="*/ 0 h 1402"/>
                  <a:gd name="T2" fmla="*/ 0 w 91"/>
                  <a:gd name="T3" fmla="*/ 0 h 1402"/>
                  <a:gd name="T4" fmla="*/ 0 w 91"/>
                  <a:gd name="T5" fmla="*/ 0 h 1402"/>
                  <a:gd name="T6" fmla="*/ 0 w 91"/>
                  <a:gd name="T7" fmla="*/ 0 h 1402"/>
                  <a:gd name="T8" fmla="*/ 0 w 91"/>
                  <a:gd name="T9" fmla="*/ 0 h 1402"/>
                  <a:gd name="T10" fmla="*/ 0 w 91"/>
                  <a:gd name="T11" fmla="*/ 0 h 1402"/>
                  <a:gd name="T12" fmla="*/ 0 w 91"/>
                  <a:gd name="T13" fmla="*/ 0 h 1402"/>
                  <a:gd name="T14" fmla="*/ 0 w 91"/>
                  <a:gd name="T15" fmla="*/ 0 h 1402"/>
                  <a:gd name="T16" fmla="*/ 0 w 91"/>
                  <a:gd name="T17" fmla="*/ 0 h 1402"/>
                  <a:gd name="T18" fmla="*/ 0 w 91"/>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02"/>
                  <a:gd name="T32" fmla="*/ 91 w 91"/>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02">
                    <a:moveTo>
                      <a:pt x="46" y="0"/>
                    </a:moveTo>
                    <a:lnTo>
                      <a:pt x="0" y="50"/>
                    </a:lnTo>
                    <a:lnTo>
                      <a:pt x="0" y="1402"/>
                    </a:lnTo>
                    <a:lnTo>
                      <a:pt x="91" y="140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prstTxWarp prst="textNoShape">
                  <a:avLst/>
                </a:prstTxWarp>
              </a:bodyPr>
              <a:lstStyle/>
              <a:p>
                <a:endParaRPr lang="en-US"/>
              </a:p>
            </p:txBody>
          </p:sp>
          <p:sp>
            <p:nvSpPr>
              <p:cNvPr id="65554" name="Rectangle 20"/>
              <p:cNvSpPr>
                <a:spLocks noChangeArrowheads="1"/>
              </p:cNvSpPr>
              <p:nvPr/>
            </p:nvSpPr>
            <p:spPr bwMode="auto">
              <a:xfrm>
                <a:off x="4265" y="3714"/>
                <a:ext cx="136" cy="405"/>
              </a:xfrm>
              <a:prstGeom prst="rect">
                <a:avLst/>
              </a:prstGeom>
              <a:solidFill>
                <a:srgbClr val="DC2B19"/>
              </a:solidFill>
              <a:ln w="9525">
                <a:noFill/>
                <a:miter lim="800000"/>
                <a:headEnd/>
                <a:tailEnd/>
              </a:ln>
            </p:spPr>
            <p:txBody>
              <a:bodyPr>
                <a:prstTxWarp prst="textNoShape">
                  <a:avLst/>
                </a:prstTxWarp>
              </a:bodyPr>
              <a:lstStyle/>
              <a:p>
                <a:endParaRPr lang="en-US"/>
              </a:p>
            </p:txBody>
          </p:sp>
          <p:sp>
            <p:nvSpPr>
              <p:cNvPr id="65555" name="Freeform 21"/>
              <p:cNvSpPr>
                <a:spLocks/>
              </p:cNvSpPr>
              <p:nvPr/>
            </p:nvSpPr>
            <p:spPr bwMode="auto">
              <a:xfrm>
                <a:off x="4265" y="3709"/>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271" y="50"/>
                    </a:moveTo>
                    <a:lnTo>
                      <a:pt x="1225" y="0"/>
                    </a:lnTo>
                    <a:lnTo>
                      <a:pt x="0" y="0"/>
                    </a:lnTo>
                    <a:lnTo>
                      <a:pt x="0" y="100"/>
                    </a:lnTo>
                    <a:lnTo>
                      <a:pt x="1225" y="100"/>
                    </a:lnTo>
                    <a:lnTo>
                      <a:pt x="1179" y="50"/>
                    </a:lnTo>
                    <a:lnTo>
                      <a:pt x="1271" y="50"/>
                    </a:lnTo>
                    <a:lnTo>
                      <a:pt x="1271" y="0"/>
                    </a:lnTo>
                    <a:lnTo>
                      <a:pt x="1225" y="0"/>
                    </a:lnTo>
                    <a:lnTo>
                      <a:pt x="1271" y="50"/>
                    </a:lnTo>
                    <a:close/>
                  </a:path>
                </a:pathLst>
              </a:custGeom>
              <a:solidFill>
                <a:srgbClr val="1F1A17"/>
              </a:solidFill>
              <a:ln w="9525">
                <a:noFill/>
                <a:round/>
                <a:headEnd/>
                <a:tailEnd/>
              </a:ln>
            </p:spPr>
            <p:txBody>
              <a:bodyPr>
                <a:prstTxWarp prst="textNoShape">
                  <a:avLst/>
                </a:prstTxWarp>
              </a:bodyPr>
              <a:lstStyle/>
              <a:p>
                <a:endParaRPr lang="en-US"/>
              </a:p>
            </p:txBody>
          </p:sp>
          <p:sp>
            <p:nvSpPr>
              <p:cNvPr id="65556" name="Freeform 22"/>
              <p:cNvSpPr>
                <a:spLocks/>
              </p:cNvSpPr>
              <p:nvPr/>
            </p:nvSpPr>
            <p:spPr bwMode="auto">
              <a:xfrm>
                <a:off x="4396" y="3714"/>
                <a:ext cx="10" cy="410"/>
              </a:xfrm>
              <a:custGeom>
                <a:avLst/>
                <a:gdLst>
                  <a:gd name="T0" fmla="*/ 0 w 92"/>
                  <a:gd name="T1" fmla="*/ 0 h 4106"/>
                  <a:gd name="T2" fmla="*/ 0 w 92"/>
                  <a:gd name="T3" fmla="*/ 0 h 4106"/>
                  <a:gd name="T4" fmla="*/ 0 w 92"/>
                  <a:gd name="T5" fmla="*/ 0 h 4106"/>
                  <a:gd name="T6" fmla="*/ 0 w 92"/>
                  <a:gd name="T7" fmla="*/ 0 h 4106"/>
                  <a:gd name="T8" fmla="*/ 0 w 92"/>
                  <a:gd name="T9" fmla="*/ 0 h 4106"/>
                  <a:gd name="T10" fmla="*/ 0 w 92"/>
                  <a:gd name="T11" fmla="*/ 0 h 4106"/>
                  <a:gd name="T12" fmla="*/ 0 w 92"/>
                  <a:gd name="T13" fmla="*/ 0 h 4106"/>
                  <a:gd name="T14" fmla="*/ 0 w 92"/>
                  <a:gd name="T15" fmla="*/ 0 h 4106"/>
                  <a:gd name="T16" fmla="*/ 0 w 92"/>
                  <a:gd name="T17" fmla="*/ 0 h 4106"/>
                  <a:gd name="T18" fmla="*/ 0 w 92"/>
                  <a:gd name="T19" fmla="*/ 0 h 4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4106"/>
                  <a:gd name="T32" fmla="*/ 92 w 92"/>
                  <a:gd name="T33" fmla="*/ 4106 h 4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4106">
                    <a:moveTo>
                      <a:pt x="46" y="4106"/>
                    </a:moveTo>
                    <a:lnTo>
                      <a:pt x="92" y="4056"/>
                    </a:lnTo>
                    <a:lnTo>
                      <a:pt x="92" y="0"/>
                    </a:lnTo>
                    <a:lnTo>
                      <a:pt x="0" y="0"/>
                    </a:lnTo>
                    <a:lnTo>
                      <a:pt x="0" y="4056"/>
                    </a:lnTo>
                    <a:lnTo>
                      <a:pt x="46" y="4006"/>
                    </a:lnTo>
                    <a:lnTo>
                      <a:pt x="46" y="4106"/>
                    </a:lnTo>
                    <a:lnTo>
                      <a:pt x="92" y="4106"/>
                    </a:lnTo>
                    <a:lnTo>
                      <a:pt x="92" y="4056"/>
                    </a:lnTo>
                    <a:lnTo>
                      <a:pt x="46" y="4106"/>
                    </a:lnTo>
                    <a:close/>
                  </a:path>
                </a:pathLst>
              </a:custGeom>
              <a:solidFill>
                <a:srgbClr val="1F1A17"/>
              </a:solidFill>
              <a:ln w="9525">
                <a:noFill/>
                <a:round/>
                <a:headEnd/>
                <a:tailEnd/>
              </a:ln>
            </p:spPr>
            <p:txBody>
              <a:bodyPr>
                <a:prstTxWarp prst="textNoShape">
                  <a:avLst/>
                </a:prstTxWarp>
              </a:bodyPr>
              <a:lstStyle/>
              <a:p>
                <a:endParaRPr lang="en-US"/>
              </a:p>
            </p:txBody>
          </p:sp>
          <p:sp>
            <p:nvSpPr>
              <p:cNvPr id="65557" name="Freeform 23"/>
              <p:cNvSpPr>
                <a:spLocks/>
              </p:cNvSpPr>
              <p:nvPr/>
            </p:nvSpPr>
            <p:spPr bwMode="auto">
              <a:xfrm>
                <a:off x="4260" y="4114"/>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0" y="50"/>
                    </a:moveTo>
                    <a:lnTo>
                      <a:pt x="45" y="100"/>
                    </a:lnTo>
                    <a:lnTo>
                      <a:pt x="1270" y="100"/>
                    </a:lnTo>
                    <a:lnTo>
                      <a:pt x="1270" y="0"/>
                    </a:lnTo>
                    <a:lnTo>
                      <a:pt x="45" y="0"/>
                    </a:lnTo>
                    <a:lnTo>
                      <a:pt x="90" y="50"/>
                    </a:lnTo>
                    <a:lnTo>
                      <a:pt x="0" y="50"/>
                    </a:lnTo>
                    <a:lnTo>
                      <a:pt x="0" y="100"/>
                    </a:lnTo>
                    <a:lnTo>
                      <a:pt x="45" y="100"/>
                    </a:lnTo>
                    <a:lnTo>
                      <a:pt x="0" y="50"/>
                    </a:lnTo>
                    <a:close/>
                  </a:path>
                </a:pathLst>
              </a:custGeom>
              <a:solidFill>
                <a:srgbClr val="1F1A17"/>
              </a:solidFill>
              <a:ln w="9525">
                <a:noFill/>
                <a:round/>
                <a:headEnd/>
                <a:tailEnd/>
              </a:ln>
            </p:spPr>
            <p:txBody>
              <a:bodyPr>
                <a:prstTxWarp prst="textNoShape">
                  <a:avLst/>
                </a:prstTxWarp>
              </a:bodyPr>
              <a:lstStyle/>
              <a:p>
                <a:endParaRPr lang="en-US"/>
              </a:p>
            </p:txBody>
          </p:sp>
          <p:sp>
            <p:nvSpPr>
              <p:cNvPr id="65558" name="Freeform 24"/>
              <p:cNvSpPr>
                <a:spLocks/>
              </p:cNvSpPr>
              <p:nvPr/>
            </p:nvSpPr>
            <p:spPr bwMode="auto">
              <a:xfrm>
                <a:off x="4260" y="3709"/>
                <a:ext cx="10" cy="410"/>
              </a:xfrm>
              <a:custGeom>
                <a:avLst/>
                <a:gdLst>
                  <a:gd name="T0" fmla="*/ 0 w 90"/>
                  <a:gd name="T1" fmla="*/ 0 h 4106"/>
                  <a:gd name="T2" fmla="*/ 0 w 90"/>
                  <a:gd name="T3" fmla="*/ 0 h 4106"/>
                  <a:gd name="T4" fmla="*/ 0 w 90"/>
                  <a:gd name="T5" fmla="*/ 0 h 4106"/>
                  <a:gd name="T6" fmla="*/ 0 w 90"/>
                  <a:gd name="T7" fmla="*/ 0 h 4106"/>
                  <a:gd name="T8" fmla="*/ 0 w 90"/>
                  <a:gd name="T9" fmla="*/ 0 h 4106"/>
                  <a:gd name="T10" fmla="*/ 0 w 90"/>
                  <a:gd name="T11" fmla="*/ 0 h 4106"/>
                  <a:gd name="T12" fmla="*/ 0 w 90"/>
                  <a:gd name="T13" fmla="*/ 0 h 4106"/>
                  <a:gd name="T14" fmla="*/ 0 w 90"/>
                  <a:gd name="T15" fmla="*/ 0 h 4106"/>
                  <a:gd name="T16" fmla="*/ 0 w 90"/>
                  <a:gd name="T17" fmla="*/ 0 h 4106"/>
                  <a:gd name="T18" fmla="*/ 0 w 90"/>
                  <a:gd name="T19" fmla="*/ 0 h 4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4106"/>
                  <a:gd name="T32" fmla="*/ 90 w 90"/>
                  <a:gd name="T33" fmla="*/ 4106 h 4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4106">
                    <a:moveTo>
                      <a:pt x="45" y="0"/>
                    </a:moveTo>
                    <a:lnTo>
                      <a:pt x="0" y="50"/>
                    </a:lnTo>
                    <a:lnTo>
                      <a:pt x="0" y="4106"/>
                    </a:lnTo>
                    <a:lnTo>
                      <a:pt x="90" y="4106"/>
                    </a:lnTo>
                    <a:lnTo>
                      <a:pt x="90" y="50"/>
                    </a:lnTo>
                    <a:lnTo>
                      <a:pt x="45" y="100"/>
                    </a:lnTo>
                    <a:lnTo>
                      <a:pt x="45" y="0"/>
                    </a:lnTo>
                    <a:lnTo>
                      <a:pt x="0" y="0"/>
                    </a:lnTo>
                    <a:lnTo>
                      <a:pt x="0" y="50"/>
                    </a:lnTo>
                    <a:lnTo>
                      <a:pt x="45" y="0"/>
                    </a:lnTo>
                    <a:close/>
                  </a:path>
                </a:pathLst>
              </a:custGeom>
              <a:solidFill>
                <a:srgbClr val="1F1A17"/>
              </a:solidFill>
              <a:ln w="9525">
                <a:noFill/>
                <a:round/>
                <a:headEnd/>
                <a:tailEnd/>
              </a:ln>
            </p:spPr>
            <p:txBody>
              <a:bodyPr>
                <a:prstTxWarp prst="textNoShape">
                  <a:avLst/>
                </a:prstTxWarp>
              </a:bodyPr>
              <a:lstStyle/>
              <a:p>
                <a:endParaRPr lang="en-US"/>
              </a:p>
            </p:txBody>
          </p:sp>
          <p:sp>
            <p:nvSpPr>
              <p:cNvPr id="65559" name="Rectangle 25"/>
              <p:cNvSpPr>
                <a:spLocks noChangeArrowheads="1"/>
              </p:cNvSpPr>
              <p:nvPr/>
            </p:nvSpPr>
            <p:spPr bwMode="auto">
              <a:xfrm>
                <a:off x="4401" y="3849"/>
                <a:ext cx="136" cy="270"/>
              </a:xfrm>
              <a:prstGeom prst="rect">
                <a:avLst/>
              </a:prstGeom>
              <a:solidFill>
                <a:srgbClr val="DC2B19"/>
              </a:solidFill>
              <a:ln w="9525">
                <a:noFill/>
                <a:miter lim="800000"/>
                <a:headEnd/>
                <a:tailEnd/>
              </a:ln>
            </p:spPr>
            <p:txBody>
              <a:bodyPr>
                <a:prstTxWarp prst="textNoShape">
                  <a:avLst/>
                </a:prstTxWarp>
              </a:bodyPr>
              <a:lstStyle/>
              <a:p>
                <a:endParaRPr lang="en-US"/>
              </a:p>
            </p:txBody>
          </p:sp>
          <p:sp>
            <p:nvSpPr>
              <p:cNvPr id="65560" name="Freeform 26"/>
              <p:cNvSpPr>
                <a:spLocks/>
              </p:cNvSpPr>
              <p:nvPr/>
            </p:nvSpPr>
            <p:spPr bwMode="auto">
              <a:xfrm>
                <a:off x="4396" y="3844"/>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92" y="50"/>
                    </a:moveTo>
                    <a:lnTo>
                      <a:pt x="46" y="100"/>
                    </a:lnTo>
                    <a:lnTo>
                      <a:pt x="1271" y="100"/>
                    </a:lnTo>
                    <a:lnTo>
                      <a:pt x="1271" y="0"/>
                    </a:lnTo>
                    <a:lnTo>
                      <a:pt x="46" y="0"/>
                    </a:lnTo>
                    <a:lnTo>
                      <a:pt x="0" y="50"/>
                    </a:lnTo>
                    <a:lnTo>
                      <a:pt x="46" y="0"/>
                    </a:lnTo>
                    <a:lnTo>
                      <a:pt x="0" y="0"/>
                    </a:lnTo>
                    <a:lnTo>
                      <a:pt x="0" y="50"/>
                    </a:lnTo>
                    <a:lnTo>
                      <a:pt x="92" y="50"/>
                    </a:lnTo>
                    <a:close/>
                  </a:path>
                </a:pathLst>
              </a:custGeom>
              <a:solidFill>
                <a:srgbClr val="1F1A17"/>
              </a:solidFill>
              <a:ln w="9525">
                <a:noFill/>
                <a:round/>
                <a:headEnd/>
                <a:tailEnd/>
              </a:ln>
            </p:spPr>
            <p:txBody>
              <a:bodyPr>
                <a:prstTxWarp prst="textNoShape">
                  <a:avLst/>
                </a:prstTxWarp>
              </a:bodyPr>
              <a:lstStyle/>
              <a:p>
                <a:endParaRPr lang="en-US"/>
              </a:p>
            </p:txBody>
          </p:sp>
          <p:sp>
            <p:nvSpPr>
              <p:cNvPr id="65561" name="Freeform 27"/>
              <p:cNvSpPr>
                <a:spLocks/>
              </p:cNvSpPr>
              <p:nvPr/>
            </p:nvSpPr>
            <p:spPr bwMode="auto">
              <a:xfrm>
                <a:off x="4396" y="3849"/>
                <a:ext cx="10" cy="275"/>
              </a:xfrm>
              <a:custGeom>
                <a:avLst/>
                <a:gdLst>
                  <a:gd name="T0" fmla="*/ 0 w 92"/>
                  <a:gd name="T1" fmla="*/ 0 h 2754"/>
                  <a:gd name="T2" fmla="*/ 0 w 92"/>
                  <a:gd name="T3" fmla="*/ 0 h 2754"/>
                  <a:gd name="T4" fmla="*/ 0 w 92"/>
                  <a:gd name="T5" fmla="*/ 0 h 2754"/>
                  <a:gd name="T6" fmla="*/ 0 w 92"/>
                  <a:gd name="T7" fmla="*/ 0 h 2754"/>
                  <a:gd name="T8" fmla="*/ 0 w 92"/>
                  <a:gd name="T9" fmla="*/ 0 h 2754"/>
                  <a:gd name="T10" fmla="*/ 0 w 92"/>
                  <a:gd name="T11" fmla="*/ 0 h 2754"/>
                  <a:gd name="T12" fmla="*/ 0 w 92"/>
                  <a:gd name="T13" fmla="*/ 0 h 2754"/>
                  <a:gd name="T14" fmla="*/ 0 w 92"/>
                  <a:gd name="T15" fmla="*/ 0 h 2754"/>
                  <a:gd name="T16" fmla="*/ 0 w 92"/>
                  <a:gd name="T17" fmla="*/ 0 h 2754"/>
                  <a:gd name="T18" fmla="*/ 0 w 92"/>
                  <a:gd name="T19" fmla="*/ 0 h 27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2754"/>
                  <a:gd name="T32" fmla="*/ 92 w 92"/>
                  <a:gd name="T33" fmla="*/ 2754 h 27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2754">
                    <a:moveTo>
                      <a:pt x="46" y="2654"/>
                    </a:moveTo>
                    <a:lnTo>
                      <a:pt x="92" y="2704"/>
                    </a:lnTo>
                    <a:lnTo>
                      <a:pt x="92" y="0"/>
                    </a:lnTo>
                    <a:lnTo>
                      <a:pt x="0" y="0"/>
                    </a:lnTo>
                    <a:lnTo>
                      <a:pt x="0" y="2704"/>
                    </a:lnTo>
                    <a:lnTo>
                      <a:pt x="46" y="2754"/>
                    </a:lnTo>
                    <a:lnTo>
                      <a:pt x="0" y="2704"/>
                    </a:lnTo>
                    <a:lnTo>
                      <a:pt x="0" y="2754"/>
                    </a:lnTo>
                    <a:lnTo>
                      <a:pt x="46" y="2754"/>
                    </a:lnTo>
                    <a:lnTo>
                      <a:pt x="46" y="2654"/>
                    </a:lnTo>
                    <a:close/>
                  </a:path>
                </a:pathLst>
              </a:custGeom>
              <a:solidFill>
                <a:srgbClr val="1F1A17"/>
              </a:solidFill>
              <a:ln w="9525">
                <a:noFill/>
                <a:round/>
                <a:headEnd/>
                <a:tailEnd/>
              </a:ln>
            </p:spPr>
            <p:txBody>
              <a:bodyPr>
                <a:prstTxWarp prst="textNoShape">
                  <a:avLst/>
                </a:prstTxWarp>
              </a:bodyPr>
              <a:lstStyle/>
              <a:p>
                <a:endParaRPr lang="en-US"/>
              </a:p>
            </p:txBody>
          </p:sp>
          <p:sp>
            <p:nvSpPr>
              <p:cNvPr id="65562" name="Freeform 28"/>
              <p:cNvSpPr>
                <a:spLocks/>
              </p:cNvSpPr>
              <p:nvPr/>
            </p:nvSpPr>
            <p:spPr bwMode="auto">
              <a:xfrm>
                <a:off x="4401" y="4114"/>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179" y="50"/>
                    </a:moveTo>
                    <a:lnTo>
                      <a:pt x="1225" y="0"/>
                    </a:lnTo>
                    <a:lnTo>
                      <a:pt x="0" y="0"/>
                    </a:lnTo>
                    <a:lnTo>
                      <a:pt x="0" y="100"/>
                    </a:lnTo>
                    <a:lnTo>
                      <a:pt x="1225" y="100"/>
                    </a:lnTo>
                    <a:lnTo>
                      <a:pt x="1270" y="50"/>
                    </a:lnTo>
                    <a:lnTo>
                      <a:pt x="1225" y="100"/>
                    </a:lnTo>
                    <a:lnTo>
                      <a:pt x="1270" y="100"/>
                    </a:lnTo>
                    <a:lnTo>
                      <a:pt x="1270" y="50"/>
                    </a:lnTo>
                    <a:lnTo>
                      <a:pt x="1179" y="50"/>
                    </a:lnTo>
                    <a:close/>
                  </a:path>
                </a:pathLst>
              </a:custGeom>
              <a:solidFill>
                <a:srgbClr val="1F1A17"/>
              </a:solidFill>
              <a:ln w="9525">
                <a:noFill/>
                <a:round/>
                <a:headEnd/>
                <a:tailEnd/>
              </a:ln>
            </p:spPr>
            <p:txBody>
              <a:bodyPr>
                <a:prstTxWarp prst="textNoShape">
                  <a:avLst/>
                </a:prstTxWarp>
              </a:bodyPr>
              <a:lstStyle/>
              <a:p>
                <a:endParaRPr lang="en-US"/>
              </a:p>
            </p:txBody>
          </p:sp>
          <p:sp>
            <p:nvSpPr>
              <p:cNvPr id="65563" name="Freeform 29"/>
              <p:cNvSpPr>
                <a:spLocks/>
              </p:cNvSpPr>
              <p:nvPr/>
            </p:nvSpPr>
            <p:spPr bwMode="auto">
              <a:xfrm>
                <a:off x="4532" y="3844"/>
                <a:ext cx="10" cy="275"/>
              </a:xfrm>
              <a:custGeom>
                <a:avLst/>
                <a:gdLst>
                  <a:gd name="T0" fmla="*/ 0 w 91"/>
                  <a:gd name="T1" fmla="*/ 0 h 2754"/>
                  <a:gd name="T2" fmla="*/ 0 w 91"/>
                  <a:gd name="T3" fmla="*/ 0 h 2754"/>
                  <a:gd name="T4" fmla="*/ 0 w 91"/>
                  <a:gd name="T5" fmla="*/ 0 h 2754"/>
                  <a:gd name="T6" fmla="*/ 0 w 91"/>
                  <a:gd name="T7" fmla="*/ 0 h 2754"/>
                  <a:gd name="T8" fmla="*/ 0 w 91"/>
                  <a:gd name="T9" fmla="*/ 0 h 2754"/>
                  <a:gd name="T10" fmla="*/ 0 w 91"/>
                  <a:gd name="T11" fmla="*/ 0 h 2754"/>
                  <a:gd name="T12" fmla="*/ 0 w 91"/>
                  <a:gd name="T13" fmla="*/ 0 h 2754"/>
                  <a:gd name="T14" fmla="*/ 0 w 91"/>
                  <a:gd name="T15" fmla="*/ 0 h 2754"/>
                  <a:gd name="T16" fmla="*/ 0 w 91"/>
                  <a:gd name="T17" fmla="*/ 0 h 2754"/>
                  <a:gd name="T18" fmla="*/ 0 w 91"/>
                  <a:gd name="T19" fmla="*/ 0 h 27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2754"/>
                  <a:gd name="T32" fmla="*/ 91 w 91"/>
                  <a:gd name="T33" fmla="*/ 2754 h 27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2754">
                    <a:moveTo>
                      <a:pt x="46" y="100"/>
                    </a:moveTo>
                    <a:lnTo>
                      <a:pt x="0" y="50"/>
                    </a:lnTo>
                    <a:lnTo>
                      <a:pt x="0" y="2754"/>
                    </a:lnTo>
                    <a:lnTo>
                      <a:pt x="91" y="2754"/>
                    </a:lnTo>
                    <a:lnTo>
                      <a:pt x="91" y="50"/>
                    </a:lnTo>
                    <a:lnTo>
                      <a:pt x="46" y="0"/>
                    </a:lnTo>
                    <a:lnTo>
                      <a:pt x="91" y="50"/>
                    </a:lnTo>
                    <a:lnTo>
                      <a:pt x="91" y="0"/>
                    </a:lnTo>
                    <a:lnTo>
                      <a:pt x="46" y="0"/>
                    </a:lnTo>
                    <a:lnTo>
                      <a:pt x="46" y="100"/>
                    </a:lnTo>
                    <a:close/>
                  </a:path>
                </a:pathLst>
              </a:custGeom>
              <a:solidFill>
                <a:srgbClr val="1F1A17"/>
              </a:solidFill>
              <a:ln w="9525">
                <a:noFill/>
                <a:round/>
                <a:headEnd/>
                <a:tailEnd/>
              </a:ln>
            </p:spPr>
            <p:txBody>
              <a:bodyPr>
                <a:prstTxWarp prst="textNoShape">
                  <a:avLst/>
                </a:prstTxWarp>
              </a:bodyPr>
              <a:lstStyle/>
              <a:p>
                <a:endParaRPr lang="en-US"/>
              </a:p>
            </p:txBody>
          </p:sp>
          <p:sp>
            <p:nvSpPr>
              <p:cNvPr id="65564" name="Rectangle 30"/>
              <p:cNvSpPr>
                <a:spLocks noChangeArrowheads="1"/>
              </p:cNvSpPr>
              <p:nvPr/>
            </p:nvSpPr>
            <p:spPr bwMode="auto">
              <a:xfrm>
                <a:off x="4537" y="4029"/>
                <a:ext cx="136" cy="90"/>
              </a:xfrm>
              <a:prstGeom prst="rect">
                <a:avLst/>
              </a:prstGeom>
              <a:solidFill>
                <a:srgbClr val="DC2B19"/>
              </a:solidFill>
              <a:ln w="9525">
                <a:noFill/>
                <a:miter lim="800000"/>
                <a:headEnd/>
                <a:tailEnd/>
              </a:ln>
            </p:spPr>
            <p:txBody>
              <a:bodyPr>
                <a:prstTxWarp prst="textNoShape">
                  <a:avLst/>
                </a:prstTxWarp>
              </a:bodyPr>
              <a:lstStyle/>
              <a:p>
                <a:endParaRPr lang="en-US"/>
              </a:p>
            </p:txBody>
          </p:sp>
          <p:sp>
            <p:nvSpPr>
              <p:cNvPr id="65565" name="Freeform 31"/>
              <p:cNvSpPr>
                <a:spLocks/>
              </p:cNvSpPr>
              <p:nvPr/>
            </p:nvSpPr>
            <p:spPr bwMode="auto">
              <a:xfrm>
                <a:off x="4537" y="4024"/>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80" y="50"/>
                    </a:lnTo>
                    <a:lnTo>
                      <a:pt x="1270" y="50"/>
                    </a:lnTo>
                    <a:lnTo>
                      <a:pt x="1270" y="0"/>
                    </a:lnTo>
                    <a:lnTo>
                      <a:pt x="1225" y="0"/>
                    </a:lnTo>
                    <a:lnTo>
                      <a:pt x="1270" y="50"/>
                    </a:lnTo>
                    <a:close/>
                  </a:path>
                </a:pathLst>
              </a:custGeom>
              <a:solidFill>
                <a:srgbClr val="1F1A17"/>
              </a:solidFill>
              <a:ln w="9525">
                <a:noFill/>
                <a:round/>
                <a:headEnd/>
                <a:tailEnd/>
              </a:ln>
            </p:spPr>
            <p:txBody>
              <a:bodyPr>
                <a:prstTxWarp prst="textNoShape">
                  <a:avLst/>
                </a:prstTxWarp>
              </a:bodyPr>
              <a:lstStyle/>
              <a:p>
                <a:endParaRPr lang="en-US"/>
              </a:p>
            </p:txBody>
          </p:sp>
          <p:sp>
            <p:nvSpPr>
              <p:cNvPr id="65566" name="Freeform 32"/>
              <p:cNvSpPr>
                <a:spLocks/>
              </p:cNvSpPr>
              <p:nvPr/>
            </p:nvSpPr>
            <p:spPr bwMode="auto">
              <a:xfrm>
                <a:off x="4668" y="4029"/>
                <a:ext cx="10" cy="95"/>
              </a:xfrm>
              <a:custGeom>
                <a:avLst/>
                <a:gdLst>
                  <a:gd name="T0" fmla="*/ 0 w 90"/>
                  <a:gd name="T1" fmla="*/ 0 h 952"/>
                  <a:gd name="T2" fmla="*/ 0 w 90"/>
                  <a:gd name="T3" fmla="*/ 0 h 952"/>
                  <a:gd name="T4" fmla="*/ 0 w 90"/>
                  <a:gd name="T5" fmla="*/ 0 h 952"/>
                  <a:gd name="T6" fmla="*/ 0 w 90"/>
                  <a:gd name="T7" fmla="*/ 0 h 952"/>
                  <a:gd name="T8" fmla="*/ 0 w 90"/>
                  <a:gd name="T9" fmla="*/ 0 h 952"/>
                  <a:gd name="T10" fmla="*/ 0 w 90"/>
                  <a:gd name="T11" fmla="*/ 0 h 952"/>
                  <a:gd name="T12" fmla="*/ 0 w 90"/>
                  <a:gd name="T13" fmla="*/ 0 h 952"/>
                  <a:gd name="T14" fmla="*/ 0 w 90"/>
                  <a:gd name="T15" fmla="*/ 0 h 952"/>
                  <a:gd name="T16" fmla="*/ 0 w 90"/>
                  <a:gd name="T17" fmla="*/ 0 h 952"/>
                  <a:gd name="T18" fmla="*/ 0 w 90"/>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952"/>
                  <a:gd name="T32" fmla="*/ 90 w 90"/>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952">
                    <a:moveTo>
                      <a:pt x="45" y="952"/>
                    </a:moveTo>
                    <a:lnTo>
                      <a:pt x="90" y="902"/>
                    </a:lnTo>
                    <a:lnTo>
                      <a:pt x="90" y="0"/>
                    </a:lnTo>
                    <a:lnTo>
                      <a:pt x="0" y="0"/>
                    </a:lnTo>
                    <a:lnTo>
                      <a:pt x="0" y="902"/>
                    </a:lnTo>
                    <a:lnTo>
                      <a:pt x="45" y="852"/>
                    </a:lnTo>
                    <a:lnTo>
                      <a:pt x="45" y="952"/>
                    </a:lnTo>
                    <a:lnTo>
                      <a:pt x="90" y="952"/>
                    </a:lnTo>
                    <a:lnTo>
                      <a:pt x="90" y="902"/>
                    </a:lnTo>
                    <a:lnTo>
                      <a:pt x="45" y="952"/>
                    </a:lnTo>
                    <a:close/>
                  </a:path>
                </a:pathLst>
              </a:custGeom>
              <a:solidFill>
                <a:srgbClr val="1F1A17"/>
              </a:solidFill>
              <a:ln w="9525">
                <a:noFill/>
                <a:round/>
                <a:headEnd/>
                <a:tailEnd/>
              </a:ln>
            </p:spPr>
            <p:txBody>
              <a:bodyPr>
                <a:prstTxWarp prst="textNoShape">
                  <a:avLst/>
                </a:prstTxWarp>
              </a:bodyPr>
              <a:lstStyle/>
              <a:p>
                <a:endParaRPr lang="en-US"/>
              </a:p>
            </p:txBody>
          </p:sp>
          <p:sp>
            <p:nvSpPr>
              <p:cNvPr id="65567" name="Freeform 33"/>
              <p:cNvSpPr>
                <a:spLocks/>
              </p:cNvSpPr>
              <p:nvPr/>
            </p:nvSpPr>
            <p:spPr bwMode="auto">
              <a:xfrm>
                <a:off x="4532" y="4114"/>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prstTxWarp prst="textNoShape">
                  <a:avLst/>
                </a:prstTxWarp>
              </a:bodyPr>
              <a:lstStyle/>
              <a:p>
                <a:endParaRPr lang="en-US"/>
              </a:p>
            </p:txBody>
          </p:sp>
          <p:sp>
            <p:nvSpPr>
              <p:cNvPr id="65568" name="Freeform 34"/>
              <p:cNvSpPr>
                <a:spLocks/>
              </p:cNvSpPr>
              <p:nvPr/>
            </p:nvSpPr>
            <p:spPr bwMode="auto">
              <a:xfrm>
                <a:off x="4532" y="4024"/>
                <a:ext cx="10" cy="95"/>
              </a:xfrm>
              <a:custGeom>
                <a:avLst/>
                <a:gdLst>
                  <a:gd name="T0" fmla="*/ 0 w 91"/>
                  <a:gd name="T1" fmla="*/ 0 h 952"/>
                  <a:gd name="T2" fmla="*/ 0 w 91"/>
                  <a:gd name="T3" fmla="*/ 0 h 952"/>
                  <a:gd name="T4" fmla="*/ 0 w 91"/>
                  <a:gd name="T5" fmla="*/ 0 h 952"/>
                  <a:gd name="T6" fmla="*/ 0 w 91"/>
                  <a:gd name="T7" fmla="*/ 0 h 952"/>
                  <a:gd name="T8" fmla="*/ 0 w 91"/>
                  <a:gd name="T9" fmla="*/ 0 h 952"/>
                  <a:gd name="T10" fmla="*/ 0 w 91"/>
                  <a:gd name="T11" fmla="*/ 0 h 952"/>
                  <a:gd name="T12" fmla="*/ 0 w 91"/>
                  <a:gd name="T13" fmla="*/ 0 h 952"/>
                  <a:gd name="T14" fmla="*/ 0 w 91"/>
                  <a:gd name="T15" fmla="*/ 0 h 952"/>
                  <a:gd name="T16" fmla="*/ 0 w 91"/>
                  <a:gd name="T17" fmla="*/ 0 h 952"/>
                  <a:gd name="T18" fmla="*/ 0 w 91"/>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0"/>
                    </a:moveTo>
                    <a:lnTo>
                      <a:pt x="0" y="50"/>
                    </a:lnTo>
                    <a:lnTo>
                      <a:pt x="0" y="952"/>
                    </a:lnTo>
                    <a:lnTo>
                      <a:pt x="91" y="95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prstTxWarp prst="textNoShape">
                  <a:avLst/>
                </a:prstTxWarp>
              </a:bodyPr>
              <a:lstStyle/>
              <a:p>
                <a:endParaRPr lang="en-US"/>
              </a:p>
            </p:txBody>
          </p:sp>
          <p:sp>
            <p:nvSpPr>
              <p:cNvPr id="65569" name="Rectangle 35"/>
              <p:cNvSpPr>
                <a:spLocks noChangeArrowheads="1"/>
              </p:cNvSpPr>
              <p:nvPr/>
            </p:nvSpPr>
            <p:spPr bwMode="auto">
              <a:xfrm>
                <a:off x="4673" y="3984"/>
                <a:ext cx="136" cy="135"/>
              </a:xfrm>
              <a:prstGeom prst="rect">
                <a:avLst/>
              </a:prstGeom>
              <a:solidFill>
                <a:srgbClr val="DC2B19"/>
              </a:solidFill>
              <a:ln w="9525">
                <a:noFill/>
                <a:miter lim="800000"/>
                <a:headEnd/>
                <a:tailEnd/>
              </a:ln>
            </p:spPr>
            <p:txBody>
              <a:bodyPr>
                <a:prstTxWarp prst="textNoShape">
                  <a:avLst/>
                </a:prstTxWarp>
              </a:bodyPr>
              <a:lstStyle/>
              <a:p>
                <a:endParaRPr lang="en-US"/>
              </a:p>
            </p:txBody>
          </p:sp>
          <p:sp>
            <p:nvSpPr>
              <p:cNvPr id="65570" name="Freeform 36"/>
              <p:cNvSpPr>
                <a:spLocks/>
              </p:cNvSpPr>
              <p:nvPr/>
            </p:nvSpPr>
            <p:spPr bwMode="auto">
              <a:xfrm>
                <a:off x="4673" y="3979"/>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271" y="50"/>
                    </a:moveTo>
                    <a:lnTo>
                      <a:pt x="1225" y="0"/>
                    </a:lnTo>
                    <a:lnTo>
                      <a:pt x="0" y="0"/>
                    </a:lnTo>
                    <a:lnTo>
                      <a:pt x="0" y="100"/>
                    </a:lnTo>
                    <a:lnTo>
                      <a:pt x="1225" y="100"/>
                    </a:lnTo>
                    <a:lnTo>
                      <a:pt x="1180" y="50"/>
                    </a:lnTo>
                    <a:lnTo>
                      <a:pt x="1271" y="50"/>
                    </a:lnTo>
                    <a:lnTo>
                      <a:pt x="1271" y="0"/>
                    </a:lnTo>
                    <a:lnTo>
                      <a:pt x="1225" y="0"/>
                    </a:lnTo>
                    <a:lnTo>
                      <a:pt x="1271" y="50"/>
                    </a:lnTo>
                    <a:close/>
                  </a:path>
                </a:pathLst>
              </a:custGeom>
              <a:solidFill>
                <a:srgbClr val="1F1A17"/>
              </a:solidFill>
              <a:ln w="9525">
                <a:noFill/>
                <a:round/>
                <a:headEnd/>
                <a:tailEnd/>
              </a:ln>
            </p:spPr>
            <p:txBody>
              <a:bodyPr>
                <a:prstTxWarp prst="textNoShape">
                  <a:avLst/>
                </a:prstTxWarp>
              </a:bodyPr>
              <a:lstStyle/>
              <a:p>
                <a:endParaRPr lang="en-US"/>
              </a:p>
            </p:txBody>
          </p:sp>
          <p:sp>
            <p:nvSpPr>
              <p:cNvPr id="65571" name="Freeform 37"/>
              <p:cNvSpPr>
                <a:spLocks/>
              </p:cNvSpPr>
              <p:nvPr/>
            </p:nvSpPr>
            <p:spPr bwMode="auto">
              <a:xfrm>
                <a:off x="4804" y="3984"/>
                <a:ext cx="10" cy="140"/>
              </a:xfrm>
              <a:custGeom>
                <a:avLst/>
                <a:gdLst>
                  <a:gd name="T0" fmla="*/ 0 w 91"/>
                  <a:gd name="T1" fmla="*/ 0 h 1402"/>
                  <a:gd name="T2" fmla="*/ 0 w 91"/>
                  <a:gd name="T3" fmla="*/ 0 h 1402"/>
                  <a:gd name="T4" fmla="*/ 0 w 91"/>
                  <a:gd name="T5" fmla="*/ 0 h 1402"/>
                  <a:gd name="T6" fmla="*/ 0 w 91"/>
                  <a:gd name="T7" fmla="*/ 0 h 1402"/>
                  <a:gd name="T8" fmla="*/ 0 w 91"/>
                  <a:gd name="T9" fmla="*/ 0 h 1402"/>
                  <a:gd name="T10" fmla="*/ 0 w 91"/>
                  <a:gd name="T11" fmla="*/ 0 h 1402"/>
                  <a:gd name="T12" fmla="*/ 0 w 91"/>
                  <a:gd name="T13" fmla="*/ 0 h 1402"/>
                  <a:gd name="T14" fmla="*/ 0 w 91"/>
                  <a:gd name="T15" fmla="*/ 0 h 1402"/>
                  <a:gd name="T16" fmla="*/ 0 w 91"/>
                  <a:gd name="T17" fmla="*/ 0 h 1402"/>
                  <a:gd name="T18" fmla="*/ 0 w 91"/>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02"/>
                  <a:gd name="T32" fmla="*/ 91 w 91"/>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02">
                    <a:moveTo>
                      <a:pt x="45" y="1402"/>
                    </a:moveTo>
                    <a:lnTo>
                      <a:pt x="91" y="1352"/>
                    </a:lnTo>
                    <a:lnTo>
                      <a:pt x="91" y="0"/>
                    </a:lnTo>
                    <a:lnTo>
                      <a:pt x="0" y="0"/>
                    </a:lnTo>
                    <a:lnTo>
                      <a:pt x="0" y="1352"/>
                    </a:lnTo>
                    <a:lnTo>
                      <a:pt x="45" y="1302"/>
                    </a:lnTo>
                    <a:lnTo>
                      <a:pt x="45" y="1402"/>
                    </a:lnTo>
                    <a:lnTo>
                      <a:pt x="91" y="1402"/>
                    </a:lnTo>
                    <a:lnTo>
                      <a:pt x="91" y="1352"/>
                    </a:lnTo>
                    <a:lnTo>
                      <a:pt x="45" y="1402"/>
                    </a:lnTo>
                    <a:close/>
                  </a:path>
                </a:pathLst>
              </a:custGeom>
              <a:solidFill>
                <a:srgbClr val="1F1A17"/>
              </a:solidFill>
              <a:ln w="9525">
                <a:noFill/>
                <a:round/>
                <a:headEnd/>
                <a:tailEnd/>
              </a:ln>
            </p:spPr>
            <p:txBody>
              <a:bodyPr>
                <a:prstTxWarp prst="textNoShape">
                  <a:avLst/>
                </a:prstTxWarp>
              </a:bodyPr>
              <a:lstStyle/>
              <a:p>
                <a:endParaRPr lang="en-US"/>
              </a:p>
            </p:txBody>
          </p:sp>
          <p:sp>
            <p:nvSpPr>
              <p:cNvPr id="65572" name="Freeform 38"/>
              <p:cNvSpPr>
                <a:spLocks/>
              </p:cNvSpPr>
              <p:nvPr/>
            </p:nvSpPr>
            <p:spPr bwMode="auto">
              <a:xfrm>
                <a:off x="4668" y="4114"/>
                <a:ext cx="141"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0" y="50"/>
                    </a:moveTo>
                    <a:lnTo>
                      <a:pt x="45" y="100"/>
                    </a:lnTo>
                    <a:lnTo>
                      <a:pt x="1270" y="100"/>
                    </a:lnTo>
                    <a:lnTo>
                      <a:pt x="1270" y="0"/>
                    </a:lnTo>
                    <a:lnTo>
                      <a:pt x="45" y="0"/>
                    </a:lnTo>
                    <a:lnTo>
                      <a:pt x="90" y="50"/>
                    </a:lnTo>
                    <a:lnTo>
                      <a:pt x="0" y="50"/>
                    </a:lnTo>
                    <a:lnTo>
                      <a:pt x="0" y="100"/>
                    </a:lnTo>
                    <a:lnTo>
                      <a:pt x="45" y="100"/>
                    </a:lnTo>
                    <a:lnTo>
                      <a:pt x="0" y="50"/>
                    </a:lnTo>
                    <a:close/>
                  </a:path>
                </a:pathLst>
              </a:custGeom>
              <a:solidFill>
                <a:srgbClr val="1F1A17"/>
              </a:solidFill>
              <a:ln w="9525">
                <a:noFill/>
                <a:round/>
                <a:headEnd/>
                <a:tailEnd/>
              </a:ln>
            </p:spPr>
            <p:txBody>
              <a:bodyPr>
                <a:prstTxWarp prst="textNoShape">
                  <a:avLst/>
                </a:prstTxWarp>
              </a:bodyPr>
              <a:lstStyle/>
              <a:p>
                <a:endParaRPr lang="en-US"/>
              </a:p>
            </p:txBody>
          </p:sp>
          <p:sp>
            <p:nvSpPr>
              <p:cNvPr id="65573" name="Freeform 39"/>
              <p:cNvSpPr>
                <a:spLocks/>
              </p:cNvSpPr>
              <p:nvPr/>
            </p:nvSpPr>
            <p:spPr bwMode="auto">
              <a:xfrm>
                <a:off x="4668" y="3979"/>
                <a:ext cx="10" cy="140"/>
              </a:xfrm>
              <a:custGeom>
                <a:avLst/>
                <a:gdLst>
                  <a:gd name="T0" fmla="*/ 0 w 90"/>
                  <a:gd name="T1" fmla="*/ 0 h 1402"/>
                  <a:gd name="T2" fmla="*/ 0 w 90"/>
                  <a:gd name="T3" fmla="*/ 0 h 1402"/>
                  <a:gd name="T4" fmla="*/ 0 w 90"/>
                  <a:gd name="T5" fmla="*/ 0 h 1402"/>
                  <a:gd name="T6" fmla="*/ 0 w 90"/>
                  <a:gd name="T7" fmla="*/ 0 h 1402"/>
                  <a:gd name="T8" fmla="*/ 0 w 90"/>
                  <a:gd name="T9" fmla="*/ 0 h 1402"/>
                  <a:gd name="T10" fmla="*/ 0 w 90"/>
                  <a:gd name="T11" fmla="*/ 0 h 1402"/>
                  <a:gd name="T12" fmla="*/ 0 w 90"/>
                  <a:gd name="T13" fmla="*/ 0 h 1402"/>
                  <a:gd name="T14" fmla="*/ 0 w 90"/>
                  <a:gd name="T15" fmla="*/ 0 h 1402"/>
                  <a:gd name="T16" fmla="*/ 0 w 90"/>
                  <a:gd name="T17" fmla="*/ 0 h 1402"/>
                  <a:gd name="T18" fmla="*/ 0 w 90"/>
                  <a:gd name="T19" fmla="*/ 0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402"/>
                  <a:gd name="T32" fmla="*/ 90 w 90"/>
                  <a:gd name="T33" fmla="*/ 1402 h 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402">
                    <a:moveTo>
                      <a:pt x="45" y="0"/>
                    </a:moveTo>
                    <a:lnTo>
                      <a:pt x="0" y="50"/>
                    </a:lnTo>
                    <a:lnTo>
                      <a:pt x="0" y="1402"/>
                    </a:lnTo>
                    <a:lnTo>
                      <a:pt x="90" y="1402"/>
                    </a:lnTo>
                    <a:lnTo>
                      <a:pt x="90" y="50"/>
                    </a:lnTo>
                    <a:lnTo>
                      <a:pt x="45" y="100"/>
                    </a:lnTo>
                    <a:lnTo>
                      <a:pt x="45" y="0"/>
                    </a:lnTo>
                    <a:lnTo>
                      <a:pt x="0" y="0"/>
                    </a:lnTo>
                    <a:lnTo>
                      <a:pt x="0" y="50"/>
                    </a:lnTo>
                    <a:lnTo>
                      <a:pt x="45" y="0"/>
                    </a:lnTo>
                    <a:close/>
                  </a:path>
                </a:pathLst>
              </a:custGeom>
              <a:solidFill>
                <a:srgbClr val="1F1A17"/>
              </a:solidFill>
              <a:ln w="9525">
                <a:noFill/>
                <a:round/>
                <a:headEnd/>
                <a:tailEnd/>
              </a:ln>
            </p:spPr>
            <p:txBody>
              <a:bodyPr>
                <a:prstTxWarp prst="textNoShape">
                  <a:avLst/>
                </a:prstTxWarp>
              </a:bodyPr>
              <a:lstStyle/>
              <a:p>
                <a:endParaRPr lang="en-US"/>
              </a:p>
            </p:txBody>
          </p:sp>
          <p:sp>
            <p:nvSpPr>
              <p:cNvPr id="65574" name="Rectangle 40"/>
              <p:cNvSpPr>
                <a:spLocks noChangeArrowheads="1"/>
              </p:cNvSpPr>
              <p:nvPr/>
            </p:nvSpPr>
            <p:spPr bwMode="auto">
              <a:xfrm>
                <a:off x="4809" y="4074"/>
                <a:ext cx="136" cy="45"/>
              </a:xfrm>
              <a:prstGeom prst="rect">
                <a:avLst/>
              </a:prstGeom>
              <a:solidFill>
                <a:srgbClr val="DC2B19"/>
              </a:solidFill>
              <a:ln w="9525">
                <a:noFill/>
                <a:miter lim="800000"/>
                <a:headEnd/>
                <a:tailEnd/>
              </a:ln>
            </p:spPr>
            <p:txBody>
              <a:bodyPr>
                <a:prstTxWarp prst="textNoShape">
                  <a:avLst/>
                </a:prstTxWarp>
              </a:bodyPr>
              <a:lstStyle/>
              <a:p>
                <a:endParaRPr lang="en-US"/>
              </a:p>
            </p:txBody>
          </p:sp>
          <p:sp>
            <p:nvSpPr>
              <p:cNvPr id="65575" name="Freeform 41"/>
              <p:cNvSpPr>
                <a:spLocks/>
              </p:cNvSpPr>
              <p:nvPr/>
            </p:nvSpPr>
            <p:spPr bwMode="auto">
              <a:xfrm>
                <a:off x="4804" y="4069"/>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91" y="50"/>
                    </a:moveTo>
                    <a:lnTo>
                      <a:pt x="45" y="100"/>
                    </a:lnTo>
                    <a:lnTo>
                      <a:pt x="1271" y="100"/>
                    </a:lnTo>
                    <a:lnTo>
                      <a:pt x="1271" y="0"/>
                    </a:lnTo>
                    <a:lnTo>
                      <a:pt x="45" y="0"/>
                    </a:lnTo>
                    <a:lnTo>
                      <a:pt x="0" y="50"/>
                    </a:lnTo>
                    <a:lnTo>
                      <a:pt x="45" y="0"/>
                    </a:lnTo>
                    <a:lnTo>
                      <a:pt x="0" y="0"/>
                    </a:lnTo>
                    <a:lnTo>
                      <a:pt x="0" y="50"/>
                    </a:lnTo>
                    <a:lnTo>
                      <a:pt x="91" y="50"/>
                    </a:lnTo>
                    <a:close/>
                  </a:path>
                </a:pathLst>
              </a:custGeom>
              <a:solidFill>
                <a:srgbClr val="1F1A17"/>
              </a:solidFill>
              <a:ln w="9525">
                <a:noFill/>
                <a:round/>
                <a:headEnd/>
                <a:tailEnd/>
              </a:ln>
            </p:spPr>
            <p:txBody>
              <a:bodyPr>
                <a:prstTxWarp prst="textNoShape">
                  <a:avLst/>
                </a:prstTxWarp>
              </a:bodyPr>
              <a:lstStyle/>
              <a:p>
                <a:endParaRPr lang="en-US"/>
              </a:p>
            </p:txBody>
          </p:sp>
          <p:sp>
            <p:nvSpPr>
              <p:cNvPr id="65576" name="Freeform 42"/>
              <p:cNvSpPr>
                <a:spLocks/>
              </p:cNvSpPr>
              <p:nvPr/>
            </p:nvSpPr>
            <p:spPr bwMode="auto">
              <a:xfrm>
                <a:off x="4804" y="4074"/>
                <a:ext cx="10" cy="50"/>
              </a:xfrm>
              <a:custGeom>
                <a:avLst/>
                <a:gdLst>
                  <a:gd name="T0" fmla="*/ 0 w 91"/>
                  <a:gd name="T1" fmla="*/ 0 h 501"/>
                  <a:gd name="T2" fmla="*/ 0 w 91"/>
                  <a:gd name="T3" fmla="*/ 0 h 501"/>
                  <a:gd name="T4" fmla="*/ 0 w 91"/>
                  <a:gd name="T5" fmla="*/ 0 h 501"/>
                  <a:gd name="T6" fmla="*/ 0 w 91"/>
                  <a:gd name="T7" fmla="*/ 0 h 501"/>
                  <a:gd name="T8" fmla="*/ 0 w 91"/>
                  <a:gd name="T9" fmla="*/ 0 h 501"/>
                  <a:gd name="T10" fmla="*/ 0 w 91"/>
                  <a:gd name="T11" fmla="*/ 0 h 501"/>
                  <a:gd name="T12" fmla="*/ 0 w 91"/>
                  <a:gd name="T13" fmla="*/ 0 h 501"/>
                  <a:gd name="T14" fmla="*/ 0 w 91"/>
                  <a:gd name="T15" fmla="*/ 0 h 501"/>
                  <a:gd name="T16" fmla="*/ 0 w 91"/>
                  <a:gd name="T17" fmla="*/ 0 h 501"/>
                  <a:gd name="T18" fmla="*/ 0 w 91"/>
                  <a:gd name="T19" fmla="*/ 0 h 5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01"/>
                  <a:gd name="T32" fmla="*/ 91 w 91"/>
                  <a:gd name="T33" fmla="*/ 501 h 5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01">
                    <a:moveTo>
                      <a:pt x="45" y="401"/>
                    </a:moveTo>
                    <a:lnTo>
                      <a:pt x="91" y="451"/>
                    </a:lnTo>
                    <a:lnTo>
                      <a:pt x="91" y="0"/>
                    </a:lnTo>
                    <a:lnTo>
                      <a:pt x="0" y="0"/>
                    </a:lnTo>
                    <a:lnTo>
                      <a:pt x="0" y="451"/>
                    </a:lnTo>
                    <a:lnTo>
                      <a:pt x="45" y="501"/>
                    </a:lnTo>
                    <a:lnTo>
                      <a:pt x="0" y="451"/>
                    </a:lnTo>
                    <a:lnTo>
                      <a:pt x="0" y="501"/>
                    </a:lnTo>
                    <a:lnTo>
                      <a:pt x="45" y="501"/>
                    </a:lnTo>
                    <a:lnTo>
                      <a:pt x="45" y="401"/>
                    </a:lnTo>
                    <a:close/>
                  </a:path>
                </a:pathLst>
              </a:custGeom>
              <a:solidFill>
                <a:srgbClr val="1F1A17"/>
              </a:solidFill>
              <a:ln w="9525">
                <a:noFill/>
                <a:round/>
                <a:headEnd/>
                <a:tailEnd/>
              </a:ln>
            </p:spPr>
            <p:txBody>
              <a:bodyPr>
                <a:prstTxWarp prst="textNoShape">
                  <a:avLst/>
                </a:prstTxWarp>
              </a:bodyPr>
              <a:lstStyle/>
              <a:p>
                <a:endParaRPr lang="en-US"/>
              </a:p>
            </p:txBody>
          </p:sp>
          <p:sp>
            <p:nvSpPr>
              <p:cNvPr id="65577" name="Freeform 43"/>
              <p:cNvSpPr>
                <a:spLocks/>
              </p:cNvSpPr>
              <p:nvPr/>
            </p:nvSpPr>
            <p:spPr bwMode="auto">
              <a:xfrm>
                <a:off x="4809" y="4114"/>
                <a:ext cx="141"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1180" y="50"/>
                    </a:moveTo>
                    <a:lnTo>
                      <a:pt x="1226" y="0"/>
                    </a:lnTo>
                    <a:lnTo>
                      <a:pt x="0" y="0"/>
                    </a:lnTo>
                    <a:lnTo>
                      <a:pt x="0" y="100"/>
                    </a:lnTo>
                    <a:lnTo>
                      <a:pt x="1226" y="100"/>
                    </a:lnTo>
                    <a:lnTo>
                      <a:pt x="1271" y="50"/>
                    </a:lnTo>
                    <a:lnTo>
                      <a:pt x="1226" y="100"/>
                    </a:lnTo>
                    <a:lnTo>
                      <a:pt x="1271" y="100"/>
                    </a:lnTo>
                    <a:lnTo>
                      <a:pt x="1271" y="50"/>
                    </a:lnTo>
                    <a:lnTo>
                      <a:pt x="1180" y="50"/>
                    </a:lnTo>
                    <a:close/>
                  </a:path>
                </a:pathLst>
              </a:custGeom>
              <a:solidFill>
                <a:srgbClr val="1F1A17"/>
              </a:solidFill>
              <a:ln w="9525">
                <a:noFill/>
                <a:round/>
                <a:headEnd/>
                <a:tailEnd/>
              </a:ln>
            </p:spPr>
            <p:txBody>
              <a:bodyPr>
                <a:prstTxWarp prst="textNoShape">
                  <a:avLst/>
                </a:prstTxWarp>
              </a:bodyPr>
              <a:lstStyle/>
              <a:p>
                <a:endParaRPr lang="en-US"/>
              </a:p>
            </p:txBody>
          </p:sp>
          <p:sp>
            <p:nvSpPr>
              <p:cNvPr id="65578" name="Freeform 44"/>
              <p:cNvSpPr>
                <a:spLocks/>
              </p:cNvSpPr>
              <p:nvPr/>
            </p:nvSpPr>
            <p:spPr bwMode="auto">
              <a:xfrm>
                <a:off x="4940" y="4069"/>
                <a:ext cx="10" cy="50"/>
              </a:xfrm>
              <a:custGeom>
                <a:avLst/>
                <a:gdLst>
                  <a:gd name="T0" fmla="*/ 0 w 91"/>
                  <a:gd name="T1" fmla="*/ 0 h 501"/>
                  <a:gd name="T2" fmla="*/ 0 w 91"/>
                  <a:gd name="T3" fmla="*/ 0 h 501"/>
                  <a:gd name="T4" fmla="*/ 0 w 91"/>
                  <a:gd name="T5" fmla="*/ 0 h 501"/>
                  <a:gd name="T6" fmla="*/ 0 w 91"/>
                  <a:gd name="T7" fmla="*/ 0 h 501"/>
                  <a:gd name="T8" fmla="*/ 0 w 91"/>
                  <a:gd name="T9" fmla="*/ 0 h 501"/>
                  <a:gd name="T10" fmla="*/ 0 w 91"/>
                  <a:gd name="T11" fmla="*/ 0 h 501"/>
                  <a:gd name="T12" fmla="*/ 0 w 91"/>
                  <a:gd name="T13" fmla="*/ 0 h 501"/>
                  <a:gd name="T14" fmla="*/ 0 w 91"/>
                  <a:gd name="T15" fmla="*/ 0 h 501"/>
                  <a:gd name="T16" fmla="*/ 0 w 91"/>
                  <a:gd name="T17" fmla="*/ 0 h 501"/>
                  <a:gd name="T18" fmla="*/ 0 w 91"/>
                  <a:gd name="T19" fmla="*/ 0 h 5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01"/>
                  <a:gd name="T32" fmla="*/ 91 w 91"/>
                  <a:gd name="T33" fmla="*/ 501 h 5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01">
                    <a:moveTo>
                      <a:pt x="46" y="100"/>
                    </a:moveTo>
                    <a:lnTo>
                      <a:pt x="0" y="50"/>
                    </a:lnTo>
                    <a:lnTo>
                      <a:pt x="0" y="501"/>
                    </a:lnTo>
                    <a:lnTo>
                      <a:pt x="91" y="501"/>
                    </a:lnTo>
                    <a:lnTo>
                      <a:pt x="91" y="50"/>
                    </a:lnTo>
                    <a:lnTo>
                      <a:pt x="46" y="0"/>
                    </a:lnTo>
                    <a:lnTo>
                      <a:pt x="91" y="50"/>
                    </a:lnTo>
                    <a:lnTo>
                      <a:pt x="91" y="0"/>
                    </a:lnTo>
                    <a:lnTo>
                      <a:pt x="46" y="0"/>
                    </a:lnTo>
                    <a:lnTo>
                      <a:pt x="46" y="100"/>
                    </a:lnTo>
                    <a:close/>
                  </a:path>
                </a:pathLst>
              </a:custGeom>
              <a:solidFill>
                <a:srgbClr val="1F1A17"/>
              </a:solidFill>
              <a:ln w="9525">
                <a:noFill/>
                <a:round/>
                <a:headEnd/>
                <a:tailEnd/>
              </a:ln>
            </p:spPr>
            <p:txBody>
              <a:bodyPr>
                <a:prstTxWarp prst="textNoShape">
                  <a:avLst/>
                </a:prstTxWarp>
              </a:bodyPr>
              <a:lstStyle/>
              <a:p>
                <a:endParaRPr lang="en-US"/>
              </a:p>
            </p:txBody>
          </p:sp>
          <p:sp>
            <p:nvSpPr>
              <p:cNvPr id="65579" name="Rectangle 45"/>
              <p:cNvSpPr>
                <a:spLocks noChangeArrowheads="1"/>
              </p:cNvSpPr>
              <p:nvPr/>
            </p:nvSpPr>
            <p:spPr bwMode="auto">
              <a:xfrm>
                <a:off x="4945" y="4029"/>
                <a:ext cx="137" cy="90"/>
              </a:xfrm>
              <a:prstGeom prst="rect">
                <a:avLst/>
              </a:prstGeom>
              <a:solidFill>
                <a:srgbClr val="DC2B19"/>
              </a:solidFill>
              <a:ln w="9525">
                <a:noFill/>
                <a:miter lim="800000"/>
                <a:headEnd/>
                <a:tailEnd/>
              </a:ln>
            </p:spPr>
            <p:txBody>
              <a:bodyPr>
                <a:prstTxWarp prst="textNoShape">
                  <a:avLst/>
                </a:prstTxWarp>
              </a:bodyPr>
              <a:lstStyle/>
              <a:p>
                <a:endParaRPr lang="en-US"/>
              </a:p>
            </p:txBody>
          </p:sp>
          <p:sp>
            <p:nvSpPr>
              <p:cNvPr id="65580" name="Freeform 46"/>
              <p:cNvSpPr>
                <a:spLocks/>
              </p:cNvSpPr>
              <p:nvPr/>
            </p:nvSpPr>
            <p:spPr bwMode="auto">
              <a:xfrm>
                <a:off x="4945" y="4024"/>
                <a:ext cx="142" cy="10"/>
              </a:xfrm>
              <a:custGeom>
                <a:avLst/>
                <a:gdLst>
                  <a:gd name="T0" fmla="*/ 0 w 1270"/>
                  <a:gd name="T1" fmla="*/ 0 h 100"/>
                  <a:gd name="T2" fmla="*/ 0 w 1270"/>
                  <a:gd name="T3" fmla="*/ 0 h 100"/>
                  <a:gd name="T4" fmla="*/ 0 w 1270"/>
                  <a:gd name="T5" fmla="*/ 0 h 100"/>
                  <a:gd name="T6" fmla="*/ 0 w 1270"/>
                  <a:gd name="T7" fmla="*/ 0 h 100"/>
                  <a:gd name="T8" fmla="*/ 0 w 1270"/>
                  <a:gd name="T9" fmla="*/ 0 h 100"/>
                  <a:gd name="T10" fmla="*/ 0 w 1270"/>
                  <a:gd name="T11" fmla="*/ 0 h 100"/>
                  <a:gd name="T12" fmla="*/ 0 w 1270"/>
                  <a:gd name="T13" fmla="*/ 0 h 100"/>
                  <a:gd name="T14" fmla="*/ 0 w 1270"/>
                  <a:gd name="T15" fmla="*/ 0 h 100"/>
                  <a:gd name="T16" fmla="*/ 0 w 1270"/>
                  <a:gd name="T17" fmla="*/ 0 h 100"/>
                  <a:gd name="T18" fmla="*/ 0 w 127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0"/>
                  <a:gd name="T31" fmla="*/ 0 h 100"/>
                  <a:gd name="T32" fmla="*/ 1270 w 1270"/>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0" h="100">
                    <a:moveTo>
                      <a:pt x="1270" y="50"/>
                    </a:moveTo>
                    <a:lnTo>
                      <a:pt x="1225" y="0"/>
                    </a:lnTo>
                    <a:lnTo>
                      <a:pt x="0" y="0"/>
                    </a:lnTo>
                    <a:lnTo>
                      <a:pt x="0" y="100"/>
                    </a:lnTo>
                    <a:lnTo>
                      <a:pt x="1225" y="100"/>
                    </a:lnTo>
                    <a:lnTo>
                      <a:pt x="1179" y="50"/>
                    </a:lnTo>
                    <a:lnTo>
                      <a:pt x="1270" y="50"/>
                    </a:lnTo>
                    <a:lnTo>
                      <a:pt x="1270" y="0"/>
                    </a:lnTo>
                    <a:lnTo>
                      <a:pt x="1225" y="0"/>
                    </a:lnTo>
                    <a:lnTo>
                      <a:pt x="1270" y="50"/>
                    </a:lnTo>
                    <a:close/>
                  </a:path>
                </a:pathLst>
              </a:custGeom>
              <a:solidFill>
                <a:srgbClr val="1F1A17"/>
              </a:solidFill>
              <a:ln w="9525">
                <a:noFill/>
                <a:round/>
                <a:headEnd/>
                <a:tailEnd/>
              </a:ln>
            </p:spPr>
            <p:txBody>
              <a:bodyPr>
                <a:prstTxWarp prst="textNoShape">
                  <a:avLst/>
                </a:prstTxWarp>
              </a:bodyPr>
              <a:lstStyle/>
              <a:p>
                <a:endParaRPr lang="en-US"/>
              </a:p>
            </p:txBody>
          </p:sp>
          <p:sp>
            <p:nvSpPr>
              <p:cNvPr id="65581" name="Freeform 47"/>
              <p:cNvSpPr>
                <a:spLocks/>
              </p:cNvSpPr>
              <p:nvPr/>
            </p:nvSpPr>
            <p:spPr bwMode="auto">
              <a:xfrm>
                <a:off x="5076" y="4029"/>
                <a:ext cx="11" cy="95"/>
              </a:xfrm>
              <a:custGeom>
                <a:avLst/>
                <a:gdLst>
                  <a:gd name="T0" fmla="*/ 0 w 91"/>
                  <a:gd name="T1" fmla="*/ 0 h 952"/>
                  <a:gd name="T2" fmla="*/ 0 w 91"/>
                  <a:gd name="T3" fmla="*/ 0 h 952"/>
                  <a:gd name="T4" fmla="*/ 0 w 91"/>
                  <a:gd name="T5" fmla="*/ 0 h 952"/>
                  <a:gd name="T6" fmla="*/ 0 w 91"/>
                  <a:gd name="T7" fmla="*/ 0 h 952"/>
                  <a:gd name="T8" fmla="*/ 0 w 91"/>
                  <a:gd name="T9" fmla="*/ 0 h 952"/>
                  <a:gd name="T10" fmla="*/ 0 w 91"/>
                  <a:gd name="T11" fmla="*/ 0 h 952"/>
                  <a:gd name="T12" fmla="*/ 0 w 91"/>
                  <a:gd name="T13" fmla="*/ 0 h 952"/>
                  <a:gd name="T14" fmla="*/ 0 w 91"/>
                  <a:gd name="T15" fmla="*/ 0 h 952"/>
                  <a:gd name="T16" fmla="*/ 0 w 91"/>
                  <a:gd name="T17" fmla="*/ 0 h 952"/>
                  <a:gd name="T18" fmla="*/ 0 w 91"/>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952"/>
                    </a:moveTo>
                    <a:lnTo>
                      <a:pt x="91" y="902"/>
                    </a:lnTo>
                    <a:lnTo>
                      <a:pt x="91" y="0"/>
                    </a:lnTo>
                    <a:lnTo>
                      <a:pt x="0" y="0"/>
                    </a:lnTo>
                    <a:lnTo>
                      <a:pt x="0" y="902"/>
                    </a:lnTo>
                    <a:lnTo>
                      <a:pt x="46" y="852"/>
                    </a:lnTo>
                    <a:lnTo>
                      <a:pt x="46" y="952"/>
                    </a:lnTo>
                    <a:lnTo>
                      <a:pt x="91" y="952"/>
                    </a:lnTo>
                    <a:lnTo>
                      <a:pt x="91" y="902"/>
                    </a:lnTo>
                    <a:lnTo>
                      <a:pt x="46" y="952"/>
                    </a:lnTo>
                    <a:close/>
                  </a:path>
                </a:pathLst>
              </a:custGeom>
              <a:solidFill>
                <a:srgbClr val="1F1A17"/>
              </a:solidFill>
              <a:ln w="9525">
                <a:noFill/>
                <a:round/>
                <a:headEnd/>
                <a:tailEnd/>
              </a:ln>
            </p:spPr>
            <p:txBody>
              <a:bodyPr>
                <a:prstTxWarp prst="textNoShape">
                  <a:avLst/>
                </a:prstTxWarp>
              </a:bodyPr>
              <a:lstStyle/>
              <a:p>
                <a:endParaRPr lang="en-US"/>
              </a:p>
            </p:txBody>
          </p:sp>
          <p:sp>
            <p:nvSpPr>
              <p:cNvPr id="65582" name="Freeform 48"/>
              <p:cNvSpPr>
                <a:spLocks/>
              </p:cNvSpPr>
              <p:nvPr/>
            </p:nvSpPr>
            <p:spPr bwMode="auto">
              <a:xfrm>
                <a:off x="4940" y="4114"/>
                <a:ext cx="142" cy="10"/>
              </a:xfrm>
              <a:custGeom>
                <a:avLst/>
                <a:gdLst>
                  <a:gd name="T0" fmla="*/ 0 w 1271"/>
                  <a:gd name="T1" fmla="*/ 0 h 100"/>
                  <a:gd name="T2" fmla="*/ 0 w 1271"/>
                  <a:gd name="T3" fmla="*/ 0 h 100"/>
                  <a:gd name="T4" fmla="*/ 0 w 1271"/>
                  <a:gd name="T5" fmla="*/ 0 h 100"/>
                  <a:gd name="T6" fmla="*/ 0 w 1271"/>
                  <a:gd name="T7" fmla="*/ 0 h 100"/>
                  <a:gd name="T8" fmla="*/ 0 w 1271"/>
                  <a:gd name="T9" fmla="*/ 0 h 100"/>
                  <a:gd name="T10" fmla="*/ 0 w 1271"/>
                  <a:gd name="T11" fmla="*/ 0 h 100"/>
                  <a:gd name="T12" fmla="*/ 0 w 1271"/>
                  <a:gd name="T13" fmla="*/ 0 h 100"/>
                  <a:gd name="T14" fmla="*/ 0 w 1271"/>
                  <a:gd name="T15" fmla="*/ 0 h 100"/>
                  <a:gd name="T16" fmla="*/ 0 w 1271"/>
                  <a:gd name="T17" fmla="*/ 0 h 100"/>
                  <a:gd name="T18" fmla="*/ 0 w 1271"/>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1"/>
                  <a:gd name="T31" fmla="*/ 0 h 100"/>
                  <a:gd name="T32" fmla="*/ 1271 w 127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1" h="100">
                    <a:moveTo>
                      <a:pt x="0" y="50"/>
                    </a:moveTo>
                    <a:lnTo>
                      <a:pt x="46" y="100"/>
                    </a:lnTo>
                    <a:lnTo>
                      <a:pt x="1271" y="100"/>
                    </a:lnTo>
                    <a:lnTo>
                      <a:pt x="1271" y="0"/>
                    </a:lnTo>
                    <a:lnTo>
                      <a:pt x="46" y="0"/>
                    </a:lnTo>
                    <a:lnTo>
                      <a:pt x="91" y="50"/>
                    </a:lnTo>
                    <a:lnTo>
                      <a:pt x="0" y="50"/>
                    </a:lnTo>
                    <a:lnTo>
                      <a:pt x="0" y="100"/>
                    </a:lnTo>
                    <a:lnTo>
                      <a:pt x="46" y="100"/>
                    </a:lnTo>
                    <a:lnTo>
                      <a:pt x="0" y="50"/>
                    </a:lnTo>
                    <a:close/>
                  </a:path>
                </a:pathLst>
              </a:custGeom>
              <a:solidFill>
                <a:srgbClr val="1F1A17"/>
              </a:solidFill>
              <a:ln w="9525">
                <a:noFill/>
                <a:round/>
                <a:headEnd/>
                <a:tailEnd/>
              </a:ln>
            </p:spPr>
            <p:txBody>
              <a:bodyPr>
                <a:prstTxWarp prst="textNoShape">
                  <a:avLst/>
                </a:prstTxWarp>
              </a:bodyPr>
              <a:lstStyle/>
              <a:p>
                <a:endParaRPr lang="en-US"/>
              </a:p>
            </p:txBody>
          </p:sp>
          <p:sp>
            <p:nvSpPr>
              <p:cNvPr id="65583" name="Freeform 49"/>
              <p:cNvSpPr>
                <a:spLocks/>
              </p:cNvSpPr>
              <p:nvPr/>
            </p:nvSpPr>
            <p:spPr bwMode="auto">
              <a:xfrm>
                <a:off x="4940" y="4024"/>
                <a:ext cx="10" cy="95"/>
              </a:xfrm>
              <a:custGeom>
                <a:avLst/>
                <a:gdLst>
                  <a:gd name="T0" fmla="*/ 0 w 91"/>
                  <a:gd name="T1" fmla="*/ 0 h 952"/>
                  <a:gd name="T2" fmla="*/ 0 w 91"/>
                  <a:gd name="T3" fmla="*/ 0 h 952"/>
                  <a:gd name="T4" fmla="*/ 0 w 91"/>
                  <a:gd name="T5" fmla="*/ 0 h 952"/>
                  <a:gd name="T6" fmla="*/ 0 w 91"/>
                  <a:gd name="T7" fmla="*/ 0 h 952"/>
                  <a:gd name="T8" fmla="*/ 0 w 91"/>
                  <a:gd name="T9" fmla="*/ 0 h 952"/>
                  <a:gd name="T10" fmla="*/ 0 w 91"/>
                  <a:gd name="T11" fmla="*/ 0 h 952"/>
                  <a:gd name="T12" fmla="*/ 0 w 91"/>
                  <a:gd name="T13" fmla="*/ 0 h 952"/>
                  <a:gd name="T14" fmla="*/ 0 w 91"/>
                  <a:gd name="T15" fmla="*/ 0 h 952"/>
                  <a:gd name="T16" fmla="*/ 0 w 91"/>
                  <a:gd name="T17" fmla="*/ 0 h 952"/>
                  <a:gd name="T18" fmla="*/ 0 w 91"/>
                  <a:gd name="T19" fmla="*/ 0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52"/>
                  <a:gd name="T32" fmla="*/ 91 w 91"/>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52">
                    <a:moveTo>
                      <a:pt x="46" y="0"/>
                    </a:moveTo>
                    <a:lnTo>
                      <a:pt x="0" y="50"/>
                    </a:lnTo>
                    <a:lnTo>
                      <a:pt x="0" y="952"/>
                    </a:lnTo>
                    <a:lnTo>
                      <a:pt x="91" y="952"/>
                    </a:lnTo>
                    <a:lnTo>
                      <a:pt x="91" y="50"/>
                    </a:lnTo>
                    <a:lnTo>
                      <a:pt x="46" y="100"/>
                    </a:lnTo>
                    <a:lnTo>
                      <a:pt x="46" y="0"/>
                    </a:lnTo>
                    <a:lnTo>
                      <a:pt x="0" y="0"/>
                    </a:lnTo>
                    <a:lnTo>
                      <a:pt x="0" y="50"/>
                    </a:lnTo>
                    <a:lnTo>
                      <a:pt x="46" y="0"/>
                    </a:lnTo>
                    <a:close/>
                  </a:path>
                </a:pathLst>
              </a:custGeom>
              <a:solidFill>
                <a:srgbClr val="1F1A17"/>
              </a:solidFill>
              <a:ln w="9525">
                <a:noFill/>
                <a:round/>
                <a:headEnd/>
                <a:tailEnd/>
              </a:ln>
            </p:spPr>
            <p:txBody>
              <a:bodyPr>
                <a:prstTxWarp prst="textNoShape">
                  <a:avLst/>
                </a:prstTxWarp>
              </a:bodyPr>
              <a:lstStyle/>
              <a:p>
                <a:endParaRPr lang="en-US"/>
              </a:p>
            </p:txBody>
          </p:sp>
          <p:sp>
            <p:nvSpPr>
              <p:cNvPr id="65584" name="Rectangle 50"/>
              <p:cNvSpPr>
                <a:spLocks noChangeArrowheads="1"/>
              </p:cNvSpPr>
              <p:nvPr/>
            </p:nvSpPr>
            <p:spPr bwMode="auto">
              <a:xfrm>
                <a:off x="4080" y="4160"/>
                <a:ext cx="42" cy="72"/>
              </a:xfrm>
              <a:prstGeom prst="rect">
                <a:avLst/>
              </a:prstGeom>
              <a:noFill/>
              <a:ln w="9525">
                <a:noFill/>
                <a:miter lim="800000"/>
                <a:headEnd/>
                <a:tailEnd/>
              </a:ln>
            </p:spPr>
            <p:txBody>
              <a:bodyPr wrap="none" lIns="0" tIns="0" rIns="0" bIns="0">
                <a:prstTxWarp prst="textNoShape">
                  <a:avLst/>
                </a:prstTxWarp>
                <a:spAutoFit/>
              </a:bodyPr>
              <a:lstStyle/>
              <a:p>
                <a:r>
                  <a:rPr lang="en-US" sz="1500">
                    <a:solidFill>
                      <a:srgbClr val="000000"/>
                    </a:solidFill>
                    <a:latin typeface="AvantGarde Bk BT" charset="0"/>
                  </a:rPr>
                  <a:t>0</a:t>
                </a:r>
                <a:endParaRPr lang="en-US"/>
              </a:p>
            </p:txBody>
          </p:sp>
          <p:sp>
            <p:nvSpPr>
              <p:cNvPr id="65585" name="Rectangle 51"/>
              <p:cNvSpPr>
                <a:spLocks noChangeArrowheads="1"/>
              </p:cNvSpPr>
              <p:nvPr/>
            </p:nvSpPr>
            <p:spPr bwMode="auto">
              <a:xfrm>
                <a:off x="5036" y="4145"/>
                <a:ext cx="43" cy="72"/>
              </a:xfrm>
              <a:prstGeom prst="rect">
                <a:avLst/>
              </a:prstGeom>
              <a:noFill/>
              <a:ln w="9525">
                <a:noFill/>
                <a:miter lim="800000"/>
                <a:headEnd/>
                <a:tailEnd/>
              </a:ln>
            </p:spPr>
            <p:txBody>
              <a:bodyPr wrap="none" lIns="0" tIns="0" rIns="0" bIns="0">
                <a:prstTxWarp prst="textNoShape">
                  <a:avLst/>
                </a:prstTxWarp>
                <a:spAutoFit/>
              </a:bodyPr>
              <a:lstStyle/>
              <a:p>
                <a:r>
                  <a:rPr lang="en-US" sz="1500">
                    <a:solidFill>
                      <a:srgbClr val="000000"/>
                    </a:solidFill>
                    <a:latin typeface="AvantGarde Bk BT" charset="0"/>
                  </a:rPr>
                  <a:t>2</a:t>
                </a:r>
                <a:endParaRPr lang="en-US"/>
              </a:p>
            </p:txBody>
          </p:sp>
          <p:sp>
            <p:nvSpPr>
              <p:cNvPr id="65586" name="Rectangle 52"/>
              <p:cNvSpPr>
                <a:spLocks noChangeArrowheads="1"/>
              </p:cNvSpPr>
              <p:nvPr/>
            </p:nvSpPr>
            <p:spPr bwMode="auto">
              <a:xfrm>
                <a:off x="5104" y="4133"/>
                <a:ext cx="42" cy="72"/>
              </a:xfrm>
              <a:prstGeom prst="rect">
                <a:avLst/>
              </a:prstGeom>
              <a:noFill/>
              <a:ln w="9525">
                <a:noFill/>
                <a:miter lim="800000"/>
                <a:headEnd/>
                <a:tailEnd/>
              </a:ln>
            </p:spPr>
            <p:txBody>
              <a:bodyPr wrap="none" lIns="0" tIns="0" rIns="0" bIns="0">
                <a:prstTxWarp prst="textNoShape">
                  <a:avLst/>
                </a:prstTxWarp>
                <a:spAutoFit/>
              </a:bodyPr>
              <a:lstStyle/>
              <a:p>
                <a:r>
                  <a:rPr lang="en-US" sz="1500">
                    <a:solidFill>
                      <a:srgbClr val="000000"/>
                    </a:solidFill>
                    <a:latin typeface="Symbol" charset="2"/>
                  </a:rPr>
                  <a:t>p</a:t>
                </a:r>
                <a:endParaRPr lang="en-US"/>
              </a:p>
            </p:txBody>
          </p:sp>
          <p:sp>
            <p:nvSpPr>
              <p:cNvPr id="65587" name="Freeform 53"/>
              <p:cNvSpPr>
                <a:spLocks/>
              </p:cNvSpPr>
              <p:nvPr/>
            </p:nvSpPr>
            <p:spPr bwMode="auto">
              <a:xfrm>
                <a:off x="4329" y="4153"/>
                <a:ext cx="53" cy="47"/>
              </a:xfrm>
              <a:custGeom>
                <a:avLst/>
                <a:gdLst>
                  <a:gd name="T0" fmla="*/ 0 w 474"/>
                  <a:gd name="T1" fmla="*/ 0 h 476"/>
                  <a:gd name="T2" fmla="*/ 0 w 474"/>
                  <a:gd name="T3" fmla="*/ 0 h 476"/>
                  <a:gd name="T4" fmla="*/ 0 w 474"/>
                  <a:gd name="T5" fmla="*/ 0 h 476"/>
                  <a:gd name="T6" fmla="*/ 0 w 474"/>
                  <a:gd name="T7" fmla="*/ 0 h 476"/>
                  <a:gd name="T8" fmla="*/ 0 w 474"/>
                  <a:gd name="T9" fmla="*/ 0 h 476"/>
                  <a:gd name="T10" fmla="*/ 0 w 474"/>
                  <a:gd name="T11" fmla="*/ 0 h 476"/>
                  <a:gd name="T12" fmla="*/ 0 60000 65536"/>
                  <a:gd name="T13" fmla="*/ 0 60000 65536"/>
                  <a:gd name="T14" fmla="*/ 0 60000 65536"/>
                  <a:gd name="T15" fmla="*/ 0 60000 65536"/>
                  <a:gd name="T16" fmla="*/ 0 60000 65536"/>
                  <a:gd name="T17" fmla="*/ 0 60000 65536"/>
                  <a:gd name="T18" fmla="*/ 0 w 474"/>
                  <a:gd name="T19" fmla="*/ 0 h 476"/>
                  <a:gd name="T20" fmla="*/ 474 w 474"/>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474" h="476">
                    <a:moveTo>
                      <a:pt x="474" y="476"/>
                    </a:moveTo>
                    <a:lnTo>
                      <a:pt x="238" y="0"/>
                    </a:lnTo>
                    <a:lnTo>
                      <a:pt x="0" y="476"/>
                    </a:lnTo>
                    <a:lnTo>
                      <a:pt x="474" y="476"/>
                    </a:lnTo>
                    <a:lnTo>
                      <a:pt x="238" y="0"/>
                    </a:lnTo>
                    <a:lnTo>
                      <a:pt x="474" y="476"/>
                    </a:lnTo>
                    <a:close/>
                  </a:path>
                </a:pathLst>
              </a:custGeom>
              <a:solidFill>
                <a:srgbClr val="1F1A17"/>
              </a:solidFill>
              <a:ln w="9525">
                <a:noFill/>
                <a:round/>
                <a:headEnd/>
                <a:tailEnd/>
              </a:ln>
            </p:spPr>
            <p:txBody>
              <a:bodyPr>
                <a:prstTxWarp prst="textNoShape">
                  <a:avLst/>
                </a:prstTxWarp>
              </a:bodyPr>
              <a:lstStyle/>
              <a:p>
                <a:endParaRPr lang="en-US"/>
              </a:p>
            </p:txBody>
          </p:sp>
          <p:sp>
            <p:nvSpPr>
              <p:cNvPr id="65588" name="Freeform 54"/>
              <p:cNvSpPr>
                <a:spLocks/>
              </p:cNvSpPr>
              <p:nvPr/>
            </p:nvSpPr>
            <p:spPr bwMode="auto">
              <a:xfrm>
                <a:off x="4350" y="4196"/>
                <a:ext cx="11" cy="76"/>
              </a:xfrm>
              <a:custGeom>
                <a:avLst/>
                <a:gdLst>
                  <a:gd name="T0" fmla="*/ 0 w 91"/>
                  <a:gd name="T1" fmla="*/ 0 h 760"/>
                  <a:gd name="T2" fmla="*/ 0 w 91"/>
                  <a:gd name="T3" fmla="*/ 0 h 760"/>
                  <a:gd name="T4" fmla="*/ 0 w 91"/>
                  <a:gd name="T5" fmla="*/ 0 h 760"/>
                  <a:gd name="T6" fmla="*/ 0 w 91"/>
                  <a:gd name="T7" fmla="*/ 0 h 760"/>
                  <a:gd name="T8" fmla="*/ 0 w 91"/>
                  <a:gd name="T9" fmla="*/ 0 h 760"/>
                  <a:gd name="T10" fmla="*/ 0 w 91"/>
                  <a:gd name="T11" fmla="*/ 0 h 760"/>
                  <a:gd name="T12" fmla="*/ 0 60000 65536"/>
                  <a:gd name="T13" fmla="*/ 0 60000 65536"/>
                  <a:gd name="T14" fmla="*/ 0 60000 65536"/>
                  <a:gd name="T15" fmla="*/ 0 60000 65536"/>
                  <a:gd name="T16" fmla="*/ 0 60000 65536"/>
                  <a:gd name="T17" fmla="*/ 0 60000 65536"/>
                  <a:gd name="T18" fmla="*/ 0 w 91"/>
                  <a:gd name="T19" fmla="*/ 0 h 760"/>
                  <a:gd name="T20" fmla="*/ 91 w 91"/>
                  <a:gd name="T21" fmla="*/ 760 h 760"/>
                </a:gdLst>
                <a:ahLst/>
                <a:cxnLst>
                  <a:cxn ang="T12">
                    <a:pos x="T0" y="T1"/>
                  </a:cxn>
                  <a:cxn ang="T13">
                    <a:pos x="T2" y="T3"/>
                  </a:cxn>
                  <a:cxn ang="T14">
                    <a:pos x="T4" y="T5"/>
                  </a:cxn>
                  <a:cxn ang="T15">
                    <a:pos x="T6" y="T7"/>
                  </a:cxn>
                  <a:cxn ang="T16">
                    <a:pos x="T8" y="T9"/>
                  </a:cxn>
                  <a:cxn ang="T17">
                    <a:pos x="T10" y="T11"/>
                  </a:cxn>
                </a:cxnLst>
                <a:rect l="T18" t="T19" r="T20" b="T21"/>
                <a:pathLst>
                  <a:path w="91" h="760">
                    <a:moveTo>
                      <a:pt x="46" y="760"/>
                    </a:moveTo>
                    <a:lnTo>
                      <a:pt x="91" y="760"/>
                    </a:lnTo>
                    <a:lnTo>
                      <a:pt x="91" y="0"/>
                    </a:lnTo>
                    <a:lnTo>
                      <a:pt x="0" y="0"/>
                    </a:lnTo>
                    <a:lnTo>
                      <a:pt x="0" y="760"/>
                    </a:lnTo>
                    <a:lnTo>
                      <a:pt x="46" y="760"/>
                    </a:lnTo>
                    <a:close/>
                  </a:path>
                </a:pathLst>
              </a:custGeom>
              <a:solidFill>
                <a:srgbClr val="1F1A17"/>
              </a:solidFill>
              <a:ln w="9525">
                <a:noFill/>
                <a:round/>
                <a:headEnd/>
                <a:tailEnd/>
              </a:ln>
            </p:spPr>
            <p:txBody>
              <a:bodyPr>
                <a:prstTxWarp prst="textNoShape">
                  <a:avLst/>
                </a:prstTxWarp>
              </a:bodyPr>
              <a:lstStyle/>
              <a:p>
                <a:endParaRPr lang="en-US"/>
              </a:p>
            </p:txBody>
          </p:sp>
        </p:grpSp>
        <p:sp>
          <p:nvSpPr>
            <p:cNvPr id="65544" name="AutoShape 57"/>
            <p:cNvSpPr>
              <a:spLocks noChangeArrowheads="1"/>
            </p:cNvSpPr>
            <p:nvPr/>
          </p:nvSpPr>
          <p:spPr bwMode="auto">
            <a:xfrm>
              <a:off x="2725" y="3063"/>
              <a:ext cx="539" cy="540"/>
            </a:xfrm>
            <a:prstGeom prst="rightArrow">
              <a:avLst>
                <a:gd name="adj1" fmla="val 50000"/>
                <a:gd name="adj2" fmla="val 25000"/>
              </a:avLst>
            </a:prstGeom>
            <a:solidFill>
              <a:srgbClr val="FF9900"/>
            </a:solidFill>
            <a:ln w="19050">
              <a:solidFill>
                <a:srgbClr val="FF0000"/>
              </a:solidFill>
              <a:miter lim="800000"/>
              <a:headEnd/>
              <a:tailEnd/>
            </a:ln>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33342527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p:cNvSpPr>
            <a:spLocks noGrp="1" noChangeArrowheads="1"/>
          </p:cNvSpPr>
          <p:nvPr>
            <p:ph type="title"/>
          </p:nvPr>
        </p:nvSpPr>
        <p:spPr/>
        <p:txBody>
          <a:bodyPr/>
          <a:lstStyle/>
          <a:p>
            <a:r>
              <a:rPr lang="en-US"/>
              <a:t>Rotation Invariance</a:t>
            </a:r>
          </a:p>
        </p:txBody>
      </p:sp>
      <p:pic>
        <p:nvPicPr>
          <p:cNvPr id="65541" name="Picture 5" descr="rotate"/>
          <p:cNvPicPr>
            <a:picLocks noGrp="1" noChangeAspect="1" noChangeArrowheads="1"/>
          </p:cNvPicPr>
          <p:nvPr>
            <p:ph idx="1"/>
          </p:nvPr>
        </p:nvPicPr>
        <p:blipFill>
          <a:blip r:embed="rId3"/>
          <a:srcRect/>
          <a:stretch>
            <a:fillRect/>
          </a:stretch>
        </p:blipFill>
        <p:spPr>
          <a:xfrm>
            <a:off x="2016656" y="1780855"/>
            <a:ext cx="4800600" cy="4467225"/>
          </a:xfrm>
          <a:noFill/>
          <a:ln/>
        </p:spPr>
      </p:pic>
      <p:sp>
        <p:nvSpPr>
          <p:cNvPr id="4" name="TextBox 3"/>
          <p:cNvSpPr txBox="1"/>
          <p:nvPr/>
        </p:nvSpPr>
        <p:spPr>
          <a:xfrm>
            <a:off x="6542988" y="6565987"/>
            <a:ext cx="2516209" cy="646331"/>
          </a:xfrm>
          <a:prstGeom prst="rect">
            <a:avLst/>
          </a:prstGeom>
          <a:noFill/>
        </p:spPr>
        <p:txBody>
          <a:bodyPr wrap="none" rtlCol="0">
            <a:spAutoFit/>
          </a:bodyPr>
          <a:lstStyle/>
          <a:p>
            <a:r>
              <a:rPr lang="en-US" dirty="0" smtClean="0"/>
              <a:t>Slide source: Tom </a:t>
            </a:r>
            <a:r>
              <a:rPr lang="en-US" dirty="0" err="1" smtClean="0"/>
              <a:t>Duerig</a:t>
            </a:r>
            <a:endParaRPr lang="en-US" dirty="0" smtClean="0"/>
          </a:p>
          <a:p>
            <a:endParaRPr lang="en-US" dirty="0"/>
          </a:p>
        </p:txBody>
      </p:sp>
    </p:spTree>
    <p:extLst>
      <p:ext uri="{BB962C8B-B14F-4D97-AF65-F5344CB8AC3E}">
        <p14:creationId xmlns:p14="http://schemas.microsoft.com/office/powerpoint/2010/main" val="35989873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cstate="print"/>
          <a:srcRect/>
          <a:stretch>
            <a:fillRect/>
          </a:stretch>
        </p:blipFill>
        <p:spPr bwMode="auto">
          <a:xfrm>
            <a:off x="4572000" y="1052736"/>
            <a:ext cx="4419600" cy="4419600"/>
          </a:xfrm>
          <a:prstGeom prst="rect">
            <a:avLst/>
          </a:prstGeom>
          <a:noFill/>
          <a:ln w="9525">
            <a:noFill/>
            <a:miter lim="800000"/>
            <a:headEnd/>
            <a:tailEnd/>
          </a:ln>
        </p:spPr>
      </p:pic>
      <p:pic>
        <p:nvPicPr>
          <p:cNvPr id="20483" name="Picture 2"/>
          <p:cNvPicPr>
            <a:picLocks noChangeAspect="1" noChangeArrowheads="1"/>
          </p:cNvPicPr>
          <p:nvPr/>
        </p:nvPicPr>
        <p:blipFill>
          <a:blip r:embed="rId4" cstate="print"/>
          <a:srcRect/>
          <a:stretch>
            <a:fillRect/>
          </a:stretch>
        </p:blipFill>
        <p:spPr bwMode="auto">
          <a:xfrm>
            <a:off x="152400" y="1052736"/>
            <a:ext cx="4419600" cy="4419600"/>
          </a:xfrm>
          <a:prstGeom prst="rect">
            <a:avLst/>
          </a:prstGeom>
          <a:noFill/>
          <a:ln w="9525">
            <a:noFill/>
            <a:miter lim="800000"/>
            <a:headEnd/>
            <a:tailEnd/>
          </a:ln>
        </p:spPr>
      </p:pic>
      <p:sp>
        <p:nvSpPr>
          <p:cNvPr id="20484" name="TextBox 6"/>
          <p:cNvSpPr txBox="1">
            <a:spLocks noChangeArrowheads="1"/>
          </p:cNvSpPr>
          <p:nvPr/>
        </p:nvSpPr>
        <p:spPr bwMode="auto">
          <a:xfrm>
            <a:off x="2968724" y="5611887"/>
            <a:ext cx="4411588" cy="769441"/>
          </a:xfrm>
          <a:prstGeom prst="rect">
            <a:avLst/>
          </a:prstGeom>
          <a:noFill/>
          <a:ln w="9525">
            <a:noFill/>
            <a:miter lim="800000"/>
            <a:headEnd/>
            <a:tailEnd/>
          </a:ln>
        </p:spPr>
        <p:txBody>
          <a:bodyPr wrap="square">
            <a:spAutoFit/>
          </a:bodyPr>
          <a:lstStyle/>
          <a:p>
            <a:pPr algn="ctr"/>
            <a:r>
              <a:rPr lang="en-US" altLang="zh-CN" sz="2200" b="0" dirty="0">
                <a:latin typeface="Arial" charset="0"/>
              </a:rPr>
              <a:t>NASA Mars Rover </a:t>
            </a:r>
            <a:r>
              <a:rPr lang="en-US" altLang="zh-CN" sz="2200" b="0" dirty="0" smtClean="0">
                <a:latin typeface="Arial" charset="0"/>
              </a:rPr>
              <a:t>images with </a:t>
            </a:r>
            <a:r>
              <a:rPr lang="en-US" altLang="zh-CN" sz="2200" b="0" dirty="0">
                <a:latin typeface="Arial" charset="0"/>
              </a:rPr>
              <a:t>SIFT feature </a:t>
            </a:r>
            <a:r>
              <a:rPr lang="en-US" altLang="zh-CN" sz="2200" b="0" dirty="0" smtClean="0">
                <a:latin typeface="Arial" charset="0"/>
              </a:rPr>
              <a:t>matches</a:t>
            </a:r>
            <a:endParaRPr lang="en-US" altLang="zh-CN" sz="2200" b="0" dirty="0">
              <a:latin typeface="Arial" charset="0"/>
            </a:endParaRPr>
          </a:p>
        </p:txBody>
      </p:sp>
      <p:sp>
        <p:nvSpPr>
          <p:cNvPr id="20485" name="Title 1"/>
          <p:cNvSpPr>
            <a:spLocks noGrp="1"/>
          </p:cNvSpPr>
          <p:nvPr>
            <p:ph type="title"/>
          </p:nvPr>
        </p:nvSpPr>
        <p:spPr>
          <a:xfrm>
            <a:off x="72008" y="44624"/>
            <a:ext cx="8820472" cy="838200"/>
          </a:xfrm>
        </p:spPr>
        <p:txBody>
          <a:bodyPr>
            <a:normAutofit fontScale="90000"/>
          </a:bodyPr>
          <a:lstStyle/>
          <a:p>
            <a:r>
              <a:rPr lang="en-US" altLang="zh-CN" sz="4000" dirty="0" smtClean="0"/>
              <a:t>Properties of SIFT   </a:t>
            </a:r>
            <a:r>
              <a:rPr lang="en-US" altLang="zh-CN" sz="2400" dirty="0" smtClean="0"/>
              <a:t>(look for tiny colored squares…) </a:t>
            </a:r>
          </a:p>
        </p:txBody>
      </p:sp>
      <p:sp>
        <p:nvSpPr>
          <p:cNvPr id="6" name="Content Placeholder 2"/>
          <p:cNvSpPr txBox="1">
            <a:spLocks/>
          </p:cNvSpPr>
          <p:nvPr/>
        </p:nvSpPr>
        <p:spPr>
          <a:xfrm>
            <a:off x="3419872" y="6447681"/>
            <a:ext cx="5770289" cy="293687"/>
          </a:xfrm>
          <a:prstGeom prst="rect">
            <a:avLst/>
          </a:prstGeom>
        </p:spPr>
        <p:txBody>
          <a:bodyPr/>
          <a:lstStyle/>
          <a:p>
            <a:pPr marL="342900" lvl="0" indent="-342900" defTabSz="457200" fontAlgn="base">
              <a:spcBef>
                <a:spcPct val="20000"/>
              </a:spcBef>
              <a:spcAft>
                <a:spcPct val="0"/>
              </a:spcAft>
            </a:pPr>
            <a:r>
              <a:rPr lang="en-US" altLang="zh-CN" sz="1600" dirty="0" smtClean="0">
                <a:latin typeface="Arial" charset="0"/>
              </a:rPr>
              <a:t>Figure by Noah </a:t>
            </a:r>
            <a:r>
              <a:rPr lang="en-US" altLang="zh-CN" sz="1600" dirty="0" err="1" smtClean="0">
                <a:latin typeface="Arial" charset="0"/>
              </a:rPr>
              <a:t>Snavely</a:t>
            </a:r>
            <a:endParaRPr kumimoji="0" lang="en-US" altLang="zh-CN" sz="1600" b="0" i="0" u="none" strike="noStrike" kern="1200" cap="none" spc="0" normalizeH="0" baseline="0" noProof="0" dirty="0" smtClean="0">
              <a:ln>
                <a:noFill/>
              </a:ln>
              <a:solidFill>
                <a:schemeClr val="tx1"/>
              </a:solidFill>
              <a:effectLst/>
              <a:uLnTx/>
              <a:uFillTx/>
              <a:latin typeface="+mn-lt"/>
              <a:ea typeface="ヒラギノ角ゴ Pro W3" charset="0"/>
              <a:cs typeface="ヒラギノ角ゴ Pro W3" charset="0"/>
            </a:endParaRPr>
          </a:p>
        </p:txBody>
      </p:sp>
    </p:spTree>
    <p:extLst>
      <p:ext uri="{BB962C8B-B14F-4D97-AF65-F5344CB8AC3E}">
        <p14:creationId xmlns:p14="http://schemas.microsoft.com/office/powerpoint/2010/main" val="17587853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Toward denser sampling</a:t>
            </a:r>
            <a:endParaRPr lang="en-US" dirty="0"/>
          </a:p>
        </p:txBody>
      </p:sp>
      <p:pic>
        <p:nvPicPr>
          <p:cNvPr id="5" name="Picture 4" descr="shapecontext.jpg"/>
          <p:cNvPicPr>
            <a:picLocks noChangeAspect="1"/>
          </p:cNvPicPr>
          <p:nvPr/>
        </p:nvPicPr>
        <p:blipFill rotWithShape="1">
          <a:blip r:embed="rId3"/>
          <a:srcRect r="35869" b="58373"/>
          <a:stretch/>
        </p:blipFill>
        <p:spPr>
          <a:xfrm>
            <a:off x="1567970" y="2059218"/>
            <a:ext cx="5881029" cy="2815301"/>
          </a:xfrm>
          <a:prstGeom prst="rect">
            <a:avLst/>
          </a:prstGeom>
        </p:spPr>
      </p:pic>
      <p:sp>
        <p:nvSpPr>
          <p:cNvPr id="6" name="TextBox 5"/>
          <p:cNvSpPr txBox="1"/>
          <p:nvPr/>
        </p:nvSpPr>
        <p:spPr>
          <a:xfrm>
            <a:off x="1731940" y="5246522"/>
            <a:ext cx="5742227" cy="523220"/>
          </a:xfrm>
          <a:prstGeom prst="rect">
            <a:avLst/>
          </a:prstGeom>
          <a:noFill/>
        </p:spPr>
        <p:txBody>
          <a:bodyPr wrap="none" rtlCol="0">
            <a:spAutoFit/>
          </a:bodyPr>
          <a:lstStyle/>
          <a:p>
            <a:r>
              <a:rPr lang="en-US" sz="2800" dirty="0" smtClean="0"/>
              <a:t>Just sample points randomly on edges</a:t>
            </a:r>
            <a:endParaRPr lang="en-US" sz="2800" dirty="0"/>
          </a:p>
        </p:txBody>
      </p:sp>
      <p:sp>
        <p:nvSpPr>
          <p:cNvPr id="7" name="Text Box 6"/>
          <p:cNvSpPr txBox="1">
            <a:spLocks noChangeArrowheads="1"/>
          </p:cNvSpPr>
          <p:nvPr/>
        </p:nvSpPr>
        <p:spPr bwMode="auto">
          <a:xfrm>
            <a:off x="7091927" y="6453336"/>
            <a:ext cx="2088585" cy="369332"/>
          </a:xfrm>
          <a:prstGeom prst="rect">
            <a:avLst/>
          </a:prstGeom>
          <a:noFill/>
          <a:ln w="9525">
            <a:noFill/>
            <a:miter lim="800000"/>
            <a:headEnd/>
            <a:tailEnd/>
          </a:ln>
        </p:spPr>
        <p:txBody>
          <a:bodyPr wrap="none">
            <a:prstTxWarp prst="textNoShape">
              <a:avLst/>
            </a:prstTxWarp>
            <a:spAutoFit/>
          </a:bodyPr>
          <a:lstStyle/>
          <a:p>
            <a:pPr eaLnBrk="0" hangingPunct="0"/>
            <a:r>
              <a:rPr lang="en-US" dirty="0">
                <a:solidFill>
                  <a:srgbClr val="000000"/>
                </a:solidFill>
                <a:latin typeface="Calibri" charset="0"/>
                <a:ea typeface="Arial" charset="0"/>
                <a:cs typeface="Arial" charset="0"/>
              </a:rPr>
              <a:t>source: </a:t>
            </a:r>
            <a:r>
              <a:rPr lang="en-US" dirty="0" smtClean="0">
                <a:solidFill>
                  <a:srgbClr val="000000"/>
                </a:solidFill>
                <a:latin typeface="Calibri" charset="0"/>
                <a:ea typeface="Arial" charset="0"/>
                <a:cs typeface="Arial" charset="0"/>
              </a:rPr>
              <a:t>Tamara Berg</a:t>
            </a:r>
            <a:endParaRPr lang="en-US" dirty="0">
              <a:solidFill>
                <a:srgbClr val="000000"/>
              </a:solidFill>
              <a:latin typeface="Calibri" charset="0"/>
              <a:ea typeface="Arial" charset="0"/>
              <a:cs typeface="Arial" charset="0"/>
            </a:endParaRPr>
          </a:p>
        </p:txBody>
      </p:sp>
    </p:spTree>
    <p:extLst>
      <p:ext uri="{BB962C8B-B14F-4D97-AF65-F5344CB8AC3E}">
        <p14:creationId xmlns:p14="http://schemas.microsoft.com/office/powerpoint/2010/main" val="3772743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A common computer vision pipeline for image classification</a:t>
            </a:r>
            <a:endParaRPr lang="ko-KR" altLang="en-US" dirty="0"/>
          </a:p>
        </p:txBody>
      </p:sp>
      <p:grpSp>
        <p:nvGrpSpPr>
          <p:cNvPr id="6" name="Group 28"/>
          <p:cNvGrpSpPr>
            <a:grpSpLocks/>
          </p:cNvGrpSpPr>
          <p:nvPr/>
        </p:nvGrpSpPr>
        <p:grpSpPr bwMode="auto">
          <a:xfrm>
            <a:off x="1303937" y="1628800"/>
            <a:ext cx="2362200" cy="3733800"/>
            <a:chOff x="1524000" y="1828800"/>
            <a:chExt cx="2362200" cy="3733800"/>
          </a:xfrm>
        </p:grpSpPr>
        <p:sp>
          <p:nvSpPr>
            <p:cNvPr id="7" name="Rounded Rectangle 11"/>
            <p:cNvSpPr/>
            <p:nvPr/>
          </p:nvSpPr>
          <p:spPr bwMode="auto">
            <a:xfrm>
              <a:off x="1677988" y="4449763"/>
              <a:ext cx="2057400" cy="409575"/>
            </a:xfrm>
            <a:prstGeom prst="round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8100000" scaled="1"/>
              <a:tileRect/>
            </a:gradFill>
            <a:ln w="19050">
              <a:solidFill>
                <a:schemeClr val="tx2"/>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1600" dirty="0" smtClean="0">
                  <a:latin typeface="Tahoma" panose="020B0604030504040204" pitchFamily="34" charset="0"/>
                </a:rPr>
                <a:t>K-means Clustering </a:t>
              </a:r>
              <a:endParaRPr lang="en-US" altLang="zh-CN" sz="1600" dirty="0">
                <a:latin typeface="Tahoma" panose="020B0604030504040204" pitchFamily="34" charset="0"/>
              </a:endParaRPr>
            </a:p>
          </p:txBody>
        </p:sp>
        <p:sp>
          <p:nvSpPr>
            <p:cNvPr id="8" name="Right Arrow 7"/>
            <p:cNvSpPr>
              <a:spLocks noChangeArrowheads="1"/>
            </p:cNvSpPr>
            <p:nvPr/>
          </p:nvSpPr>
          <p:spPr bwMode="auto">
            <a:xfrm rot="5400000">
              <a:off x="2605088" y="3365500"/>
              <a:ext cx="228600" cy="228600"/>
            </a:xfrm>
            <a:prstGeom prst="rightArrow">
              <a:avLst>
                <a:gd name="adj1" fmla="val 50000"/>
                <a:gd name="adj2" fmla="val 49995"/>
              </a:avLst>
            </a:prstGeom>
            <a:gradFill rotWithShape="1">
              <a:gsLst>
                <a:gs pos="0">
                  <a:srgbClr val="E1E8F5"/>
                </a:gs>
                <a:gs pos="50000">
                  <a:srgbClr val="C2D1ED"/>
                </a:gs>
                <a:gs pos="100000">
                  <a:srgbClr val="9AB5E4"/>
                </a:gs>
              </a:gsLst>
              <a:lin ang="0" scaled="1"/>
            </a:gradFill>
            <a:ln w="19050">
              <a:solidFill>
                <a:schemeClr val="tx2"/>
              </a:solidFill>
              <a:miter lim="800000"/>
              <a:headEnd/>
              <a:tailEnd/>
            </a:ln>
          </p:spPr>
          <p:txBody>
            <a:bodyPr rot="10800000" vert="eaVert"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en-US">
                <a:solidFill>
                  <a:srgbClr val="FFFFFF"/>
                </a:solidFill>
                <a:latin typeface="Calibri" panose="020F0502020204030204" pitchFamily="34" charset="0"/>
              </a:endParaRPr>
            </a:p>
          </p:txBody>
        </p:sp>
        <p:sp>
          <p:nvSpPr>
            <p:cNvPr id="9" name="Rounded Rectangle 11"/>
            <p:cNvSpPr/>
            <p:nvPr/>
          </p:nvSpPr>
          <p:spPr bwMode="auto">
            <a:xfrm>
              <a:off x="1677988" y="3687763"/>
              <a:ext cx="2025650" cy="400050"/>
            </a:xfrm>
            <a:prstGeom prst="round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8100000" scaled="1"/>
              <a:tileRect/>
            </a:gradFill>
            <a:ln w="19050">
              <a:solidFill>
                <a:schemeClr val="tx2"/>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zh-CN" sz="1600" dirty="0" smtClean="0">
                  <a:solidFill>
                    <a:srgbClr val="000000"/>
                  </a:solidFill>
                </a:rPr>
                <a:t>Feature Extraction</a:t>
              </a:r>
              <a:endParaRPr lang="en-US" altLang="zh-CN" sz="1600" dirty="0">
                <a:solidFill>
                  <a:srgbClr val="FF0000"/>
                </a:solidFill>
              </a:endParaRPr>
            </a:p>
          </p:txBody>
        </p:sp>
        <p:sp>
          <p:nvSpPr>
            <p:cNvPr id="10" name="Right Arrow 7"/>
            <p:cNvSpPr>
              <a:spLocks noChangeArrowheads="1"/>
            </p:cNvSpPr>
            <p:nvPr/>
          </p:nvSpPr>
          <p:spPr bwMode="auto">
            <a:xfrm rot="5400000">
              <a:off x="2605088" y="4176713"/>
              <a:ext cx="228600" cy="228600"/>
            </a:xfrm>
            <a:prstGeom prst="rightArrow">
              <a:avLst>
                <a:gd name="adj1" fmla="val 50000"/>
                <a:gd name="adj2" fmla="val 49995"/>
              </a:avLst>
            </a:prstGeom>
            <a:gradFill rotWithShape="1">
              <a:gsLst>
                <a:gs pos="0">
                  <a:srgbClr val="E1E8F5"/>
                </a:gs>
                <a:gs pos="50000">
                  <a:srgbClr val="C2D1ED"/>
                </a:gs>
                <a:gs pos="100000">
                  <a:srgbClr val="9AB5E4"/>
                </a:gs>
              </a:gsLst>
              <a:lin ang="0" scaled="1"/>
            </a:gradFill>
            <a:ln w="19050">
              <a:solidFill>
                <a:schemeClr val="tx2"/>
              </a:solidFill>
              <a:miter lim="800000"/>
              <a:headEnd/>
              <a:tailEnd/>
            </a:ln>
          </p:spPr>
          <p:txBody>
            <a:bodyPr rot="10800000" vert="eaVert"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en-US">
                <a:solidFill>
                  <a:srgbClr val="FFFFFF"/>
                </a:solidFill>
                <a:latin typeface="Calibri" panose="020F0502020204030204" pitchFamily="34" charset="0"/>
              </a:endParaRPr>
            </a:p>
          </p:txBody>
        </p:sp>
        <p:sp>
          <p:nvSpPr>
            <p:cNvPr id="11" name="Right Arrow 7"/>
            <p:cNvSpPr>
              <a:spLocks noChangeArrowheads="1"/>
            </p:cNvSpPr>
            <p:nvPr/>
          </p:nvSpPr>
          <p:spPr bwMode="auto">
            <a:xfrm rot="5400000">
              <a:off x="2595563" y="4964113"/>
              <a:ext cx="228600" cy="228600"/>
            </a:xfrm>
            <a:prstGeom prst="rightArrow">
              <a:avLst>
                <a:gd name="adj1" fmla="val 50000"/>
                <a:gd name="adj2" fmla="val 49995"/>
              </a:avLst>
            </a:prstGeom>
            <a:gradFill rotWithShape="1">
              <a:gsLst>
                <a:gs pos="0">
                  <a:srgbClr val="E1E8F5"/>
                </a:gs>
                <a:gs pos="50000">
                  <a:srgbClr val="C2D1ED"/>
                </a:gs>
                <a:gs pos="100000">
                  <a:srgbClr val="9AB5E4"/>
                </a:gs>
              </a:gsLst>
              <a:lin ang="0" scaled="1"/>
            </a:gradFill>
            <a:ln w="19050">
              <a:solidFill>
                <a:schemeClr val="tx2"/>
              </a:solidFill>
              <a:miter lim="800000"/>
              <a:headEnd/>
              <a:tailEnd/>
            </a:ln>
          </p:spPr>
          <p:txBody>
            <a:bodyPr rot="10800000" vert="eaVert"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en-US">
                <a:solidFill>
                  <a:srgbClr val="FFFFFF"/>
                </a:solidFill>
                <a:latin typeface="Calibri" panose="020F0502020204030204" pitchFamily="34" charset="0"/>
              </a:endParaRPr>
            </a:p>
          </p:txBody>
        </p:sp>
        <p:sp>
          <p:nvSpPr>
            <p:cNvPr id="12" name="Text Box 17"/>
            <p:cNvSpPr txBox="1">
              <a:spLocks noChangeArrowheads="1"/>
            </p:cNvSpPr>
            <p:nvPr/>
          </p:nvSpPr>
          <p:spPr bwMode="auto">
            <a:xfrm>
              <a:off x="2057400" y="5192713"/>
              <a:ext cx="1371600" cy="369887"/>
            </a:xfrm>
            <a:prstGeom prst="rect">
              <a:avLst/>
            </a:prstGeom>
            <a:noFill/>
            <a:ln w="9525">
              <a:noFill/>
              <a:miter lim="800000"/>
              <a:headEnd/>
              <a:tailEnd/>
            </a:ln>
          </p:spPr>
          <p:txBody>
            <a:bodyPr>
              <a:spAutoFit/>
            </a:bodyPr>
            <a:lstStyle/>
            <a:p>
              <a:pPr algn="ctr">
                <a:spcBef>
                  <a:spcPct val="50000"/>
                </a:spcBef>
                <a:defRPr/>
              </a:pPr>
              <a:r>
                <a:rPr lang="en-US" altLang="zh-CN" sz="1800" dirty="0">
                  <a:solidFill>
                    <a:srgbClr val="000000"/>
                  </a:solidFill>
                  <a:latin typeface="+mn-lt"/>
                  <a:ea typeface="+mn-ea"/>
                  <a:cs typeface="Arial" pitchFamily="34" charset="0"/>
                </a:rPr>
                <a:t>dictionary</a:t>
              </a: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286000"/>
              <a:ext cx="766763"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2362200"/>
              <a:ext cx="6858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7620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n 31"/>
            <p:cNvSpPr>
              <a:spLocks noChangeArrowheads="1"/>
            </p:cNvSpPr>
            <p:nvPr/>
          </p:nvSpPr>
          <p:spPr bwMode="auto">
            <a:xfrm>
              <a:off x="1524000" y="1828800"/>
              <a:ext cx="2362200" cy="1447800"/>
            </a:xfrm>
            <a:prstGeom prst="can">
              <a:avLst>
                <a:gd name="adj" fmla="val 25000"/>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defTabSz="912813"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defTabSz="912813"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p>
          </p:txBody>
        </p:sp>
      </p:grpSp>
      <p:grpSp>
        <p:nvGrpSpPr>
          <p:cNvPr id="18" name="Group 29"/>
          <p:cNvGrpSpPr>
            <a:grpSpLocks/>
          </p:cNvGrpSpPr>
          <p:nvPr/>
        </p:nvGrpSpPr>
        <p:grpSpPr bwMode="auto">
          <a:xfrm>
            <a:off x="5439321" y="1628800"/>
            <a:ext cx="2058988" cy="4037013"/>
            <a:chOff x="5257800" y="1828800"/>
            <a:chExt cx="2058988" cy="4037013"/>
          </a:xfrm>
        </p:grpSpPr>
        <p:grpSp>
          <p:nvGrpSpPr>
            <p:cNvPr id="19" name="Group 17"/>
            <p:cNvGrpSpPr>
              <a:grpSpLocks/>
            </p:cNvGrpSpPr>
            <p:nvPr/>
          </p:nvGrpSpPr>
          <p:grpSpPr bwMode="auto">
            <a:xfrm>
              <a:off x="5257800" y="2814638"/>
              <a:ext cx="2058988" cy="3051175"/>
              <a:chOff x="1140881" y="2642660"/>
              <a:chExt cx="2059519" cy="3051638"/>
            </a:xfrm>
          </p:grpSpPr>
          <p:sp>
            <p:nvSpPr>
              <p:cNvPr id="22" name="Rounded Rectangle 11"/>
              <p:cNvSpPr/>
              <p:nvPr/>
            </p:nvSpPr>
            <p:spPr bwMode="auto">
              <a:xfrm>
                <a:off x="1142469" y="3657226"/>
                <a:ext cx="2057931" cy="409637"/>
              </a:xfrm>
              <a:prstGeom prst="round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8100000" scaled="1"/>
                <a:tileRect/>
              </a:gradFill>
              <a:ln w="19050">
                <a:solidFill>
                  <a:schemeClr val="tx2"/>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zh-CN" sz="1600" dirty="0" smtClean="0">
                    <a:solidFill>
                      <a:srgbClr val="000000"/>
                    </a:solidFill>
                  </a:rPr>
                  <a:t>Coding </a:t>
                </a:r>
                <a:endParaRPr lang="en-US" altLang="zh-CN" sz="1600" dirty="0">
                  <a:solidFill>
                    <a:srgbClr val="000000"/>
                  </a:solidFill>
                </a:endParaRPr>
              </a:p>
            </p:txBody>
          </p:sp>
          <p:sp>
            <p:nvSpPr>
              <p:cNvPr id="23" name="Right Arrow 7"/>
              <p:cNvSpPr>
                <a:spLocks noChangeArrowheads="1"/>
              </p:cNvSpPr>
              <p:nvPr/>
            </p:nvSpPr>
            <p:spPr bwMode="auto">
              <a:xfrm rot="5400000">
                <a:off x="2070102" y="2642660"/>
                <a:ext cx="228600" cy="228600"/>
              </a:xfrm>
              <a:prstGeom prst="rightArrow">
                <a:avLst>
                  <a:gd name="adj1" fmla="val 50000"/>
                  <a:gd name="adj2" fmla="val 50000"/>
                </a:avLst>
              </a:prstGeom>
              <a:gradFill rotWithShape="1">
                <a:gsLst>
                  <a:gs pos="0">
                    <a:srgbClr val="E1E8F5"/>
                  </a:gs>
                  <a:gs pos="50000">
                    <a:srgbClr val="C2D1ED"/>
                  </a:gs>
                  <a:gs pos="100000">
                    <a:srgbClr val="9AB5E4"/>
                  </a:gs>
                </a:gsLst>
                <a:lin ang="0" scaled="1"/>
              </a:gradFill>
              <a:ln w="19050">
                <a:solidFill>
                  <a:schemeClr val="tx2"/>
                </a:solidFill>
                <a:miter lim="800000"/>
                <a:headEnd/>
                <a:tailEnd/>
              </a:ln>
            </p:spPr>
            <p:txBody>
              <a:bodyPr rot="10800000" vert="eaVert"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en-US">
                  <a:solidFill>
                    <a:srgbClr val="FFFFFF"/>
                  </a:solidFill>
                  <a:latin typeface="Calibri" panose="020F0502020204030204" pitchFamily="34" charset="0"/>
                </a:endParaRPr>
              </a:p>
            </p:txBody>
          </p:sp>
          <p:sp>
            <p:nvSpPr>
              <p:cNvPr id="24" name="Rounded Rectangle 11"/>
              <p:cNvSpPr/>
              <p:nvPr/>
            </p:nvSpPr>
            <p:spPr bwMode="auto">
              <a:xfrm>
                <a:off x="1142469" y="2895110"/>
                <a:ext cx="2026172" cy="400111"/>
              </a:xfrm>
              <a:prstGeom prst="round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8100000" scaled="1"/>
                <a:tileRect/>
              </a:gradFill>
              <a:ln w="19050">
                <a:solidFill>
                  <a:schemeClr val="tx2"/>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zh-CN" sz="1600" dirty="0" smtClean="0">
                    <a:solidFill>
                      <a:schemeClr val="tx1"/>
                    </a:solidFill>
                  </a:rPr>
                  <a:t>Feature Extraction</a:t>
                </a:r>
                <a:endParaRPr lang="en-US" altLang="zh-CN" sz="1600" dirty="0">
                  <a:solidFill>
                    <a:schemeClr val="tx1"/>
                  </a:solidFill>
                </a:endParaRPr>
              </a:p>
            </p:txBody>
          </p:sp>
          <p:sp>
            <p:nvSpPr>
              <p:cNvPr id="25" name="Right Arrow 7"/>
              <p:cNvSpPr>
                <a:spLocks noChangeArrowheads="1"/>
              </p:cNvSpPr>
              <p:nvPr/>
            </p:nvSpPr>
            <p:spPr bwMode="auto">
              <a:xfrm rot="5400000">
                <a:off x="2070102" y="3384549"/>
                <a:ext cx="228600" cy="228600"/>
              </a:xfrm>
              <a:prstGeom prst="rightArrow">
                <a:avLst>
                  <a:gd name="adj1" fmla="val 50000"/>
                  <a:gd name="adj2" fmla="val 50000"/>
                </a:avLst>
              </a:prstGeom>
              <a:gradFill rotWithShape="1">
                <a:gsLst>
                  <a:gs pos="0">
                    <a:srgbClr val="E1E8F5"/>
                  </a:gs>
                  <a:gs pos="50000">
                    <a:srgbClr val="C2D1ED"/>
                  </a:gs>
                  <a:gs pos="100000">
                    <a:srgbClr val="9AB5E4"/>
                  </a:gs>
                </a:gsLst>
                <a:lin ang="0" scaled="1"/>
              </a:gradFill>
              <a:ln w="19050">
                <a:solidFill>
                  <a:schemeClr val="tx2"/>
                </a:solidFill>
                <a:miter lim="800000"/>
                <a:headEnd/>
                <a:tailEnd/>
              </a:ln>
            </p:spPr>
            <p:txBody>
              <a:bodyPr rot="10800000" vert="eaVert"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en-US">
                  <a:solidFill>
                    <a:srgbClr val="FFFFFF"/>
                  </a:solidFill>
                  <a:latin typeface="Calibri" panose="020F0502020204030204" pitchFamily="34" charset="0"/>
                </a:endParaRPr>
              </a:p>
            </p:txBody>
          </p:sp>
          <p:sp>
            <p:nvSpPr>
              <p:cNvPr id="27" name="Rounded Rectangle 11"/>
              <p:cNvSpPr/>
              <p:nvPr/>
            </p:nvSpPr>
            <p:spPr bwMode="auto">
              <a:xfrm>
                <a:off x="1142469" y="4424105"/>
                <a:ext cx="2056342" cy="509664"/>
              </a:xfrm>
              <a:prstGeom prst="round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8100000" scaled="1"/>
                <a:tileRect/>
              </a:gradFill>
              <a:ln w="19050">
                <a:solidFill>
                  <a:schemeClr val="tx2"/>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zh-CN" sz="1600" dirty="0" smtClean="0">
                    <a:solidFill>
                      <a:schemeClr val="tx1"/>
                    </a:solidFill>
                  </a:rPr>
                  <a:t>Pooling</a:t>
                </a:r>
                <a:endParaRPr lang="en-US" altLang="zh-CN" sz="1600" dirty="0">
                  <a:solidFill>
                    <a:schemeClr val="tx1"/>
                  </a:solidFill>
                </a:endParaRPr>
              </a:p>
            </p:txBody>
          </p:sp>
          <p:sp>
            <p:nvSpPr>
              <p:cNvPr id="28" name="Right Arrow 7"/>
              <p:cNvSpPr>
                <a:spLocks noChangeArrowheads="1"/>
              </p:cNvSpPr>
              <p:nvPr/>
            </p:nvSpPr>
            <p:spPr bwMode="auto">
              <a:xfrm rot="5400000">
                <a:off x="2070102" y="4124325"/>
                <a:ext cx="228600" cy="228600"/>
              </a:xfrm>
              <a:prstGeom prst="rightArrow">
                <a:avLst>
                  <a:gd name="adj1" fmla="val 50000"/>
                  <a:gd name="adj2" fmla="val 50000"/>
                </a:avLst>
              </a:prstGeom>
              <a:gradFill rotWithShape="1">
                <a:gsLst>
                  <a:gs pos="0">
                    <a:srgbClr val="E1E8F5"/>
                  </a:gs>
                  <a:gs pos="50000">
                    <a:srgbClr val="C2D1ED"/>
                  </a:gs>
                  <a:gs pos="100000">
                    <a:srgbClr val="9AB5E4"/>
                  </a:gs>
                </a:gsLst>
                <a:lin ang="0" scaled="1"/>
              </a:gradFill>
              <a:ln w="19050">
                <a:solidFill>
                  <a:schemeClr val="tx2"/>
                </a:solidFill>
                <a:miter lim="800000"/>
                <a:headEnd/>
                <a:tailEnd/>
              </a:ln>
            </p:spPr>
            <p:txBody>
              <a:bodyPr rot="10800000" vert="eaVert"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en-US">
                  <a:solidFill>
                    <a:srgbClr val="FFFFFF"/>
                  </a:solidFill>
                  <a:latin typeface="Calibri" panose="020F0502020204030204" pitchFamily="34" charset="0"/>
                </a:endParaRPr>
              </a:p>
            </p:txBody>
          </p:sp>
          <p:sp>
            <p:nvSpPr>
              <p:cNvPr id="29" name="Rounded Rectangle 28"/>
              <p:cNvSpPr/>
              <p:nvPr/>
            </p:nvSpPr>
            <p:spPr bwMode="auto">
              <a:xfrm>
                <a:off x="1140881" y="5313240"/>
                <a:ext cx="2059519" cy="381058"/>
              </a:xfrm>
              <a:prstGeom prst="round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8100000" scaled="1"/>
                <a:tileRect/>
              </a:gradFill>
              <a:ln w="19050">
                <a:solidFill>
                  <a:schemeClr val="tx2"/>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1600" dirty="0" smtClean="0">
                    <a:cs typeface="Arial" panose="020B0604020202020204" pitchFamily="34" charset="0"/>
                  </a:rPr>
                  <a:t>Classifier</a:t>
                </a:r>
                <a:endParaRPr lang="en-US" altLang="zh-CN" sz="1600" dirty="0">
                  <a:latin typeface="Tahoma" panose="020B0604030504040204" pitchFamily="34" charset="0"/>
                  <a:cs typeface="Arial" panose="020B0604020202020204" pitchFamily="34" charset="0"/>
                </a:endParaRPr>
              </a:p>
            </p:txBody>
          </p:sp>
          <p:sp>
            <p:nvSpPr>
              <p:cNvPr id="30" name="Right Arrow 7"/>
              <p:cNvSpPr>
                <a:spLocks noChangeArrowheads="1"/>
              </p:cNvSpPr>
              <p:nvPr/>
            </p:nvSpPr>
            <p:spPr bwMode="auto">
              <a:xfrm rot="5400000">
                <a:off x="2070102" y="5056700"/>
                <a:ext cx="228600" cy="228600"/>
              </a:xfrm>
              <a:prstGeom prst="rightArrow">
                <a:avLst>
                  <a:gd name="adj1" fmla="val 50000"/>
                  <a:gd name="adj2" fmla="val 50000"/>
                </a:avLst>
              </a:prstGeom>
              <a:gradFill rotWithShape="1">
                <a:gsLst>
                  <a:gs pos="0">
                    <a:srgbClr val="E1E8F5"/>
                  </a:gs>
                  <a:gs pos="50000">
                    <a:srgbClr val="C2D1ED"/>
                  </a:gs>
                  <a:gs pos="100000">
                    <a:srgbClr val="9AB5E4"/>
                  </a:gs>
                </a:gsLst>
                <a:lin ang="0" scaled="1"/>
              </a:gradFill>
              <a:ln w="19050">
                <a:solidFill>
                  <a:schemeClr val="tx2"/>
                </a:solidFill>
                <a:miter lim="800000"/>
                <a:headEnd/>
                <a:tailEnd/>
              </a:ln>
            </p:spPr>
            <p:txBody>
              <a:bodyPr rot="10800000" vert="eaVert"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en-US">
                  <a:solidFill>
                    <a:srgbClr val="FFFFFF"/>
                  </a:solidFill>
                  <a:latin typeface="Calibri" panose="020F0502020204030204" pitchFamily="34" charset="0"/>
                </a:endParaRPr>
              </a:p>
            </p:txBody>
          </p:sp>
        </p:grpSp>
        <p:pic>
          <p:nvPicPr>
            <p:cNvPr id="20" name="Picture 2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1828800"/>
              <a:ext cx="108743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Right Arrow 7"/>
          <p:cNvSpPr>
            <a:spLocks noChangeArrowheads="1"/>
          </p:cNvSpPr>
          <p:nvPr/>
        </p:nvSpPr>
        <p:spPr bwMode="auto">
          <a:xfrm rot="8746930" flipH="1" flipV="1">
            <a:off x="3051566" y="4480780"/>
            <a:ext cx="2447174" cy="283063"/>
          </a:xfrm>
          <a:prstGeom prst="rightArrow">
            <a:avLst>
              <a:gd name="adj1" fmla="val 50000"/>
              <a:gd name="adj2" fmla="val 49995"/>
            </a:avLst>
          </a:prstGeom>
          <a:gradFill rotWithShape="1">
            <a:gsLst>
              <a:gs pos="0">
                <a:srgbClr val="E1E8F5"/>
              </a:gs>
              <a:gs pos="50000">
                <a:srgbClr val="C2D1ED"/>
              </a:gs>
              <a:gs pos="100000">
                <a:srgbClr val="9AB5E4"/>
              </a:gs>
            </a:gsLst>
            <a:lin ang="0" scaled="1"/>
          </a:gradFill>
          <a:ln w="19050">
            <a:solidFill>
              <a:schemeClr val="tx2"/>
            </a:solidFill>
            <a:miter lim="800000"/>
            <a:headEnd/>
            <a:tailEnd/>
          </a:ln>
        </p:spPr>
        <p:txBody>
          <a:bodyPr rot="10800000" vert="eaVert"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en-US">
              <a:solidFill>
                <a:srgbClr val="FFFFFF"/>
              </a:solidFill>
              <a:latin typeface="Calibri" panose="020F0502020204030204" pitchFamily="34" charset="0"/>
            </a:endParaRPr>
          </a:p>
        </p:txBody>
      </p:sp>
      <p:sp>
        <p:nvSpPr>
          <p:cNvPr id="5" name="TextBox 4"/>
          <p:cNvSpPr txBox="1"/>
          <p:nvPr/>
        </p:nvSpPr>
        <p:spPr>
          <a:xfrm>
            <a:off x="4073033" y="6525344"/>
            <a:ext cx="5107479" cy="338554"/>
          </a:xfrm>
          <a:prstGeom prst="rect">
            <a:avLst/>
          </a:prstGeom>
          <a:noFill/>
        </p:spPr>
        <p:txBody>
          <a:bodyPr wrap="square" rtlCol="0">
            <a:spAutoFit/>
          </a:bodyPr>
          <a:lstStyle/>
          <a:p>
            <a:r>
              <a:rPr lang="en-US" sz="1600" dirty="0"/>
              <a:t>Slide credit: http://ufldl.stanford.edu/eccv10-tutorial/</a:t>
            </a:r>
            <a:endParaRPr lang="en-CA" sz="1600" dirty="0"/>
          </a:p>
        </p:txBody>
      </p:sp>
    </p:spTree>
    <p:extLst>
      <p:ext uri="{BB962C8B-B14F-4D97-AF65-F5344CB8AC3E}">
        <p14:creationId xmlns:p14="http://schemas.microsoft.com/office/powerpoint/2010/main" val="3753658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dense sampling</a:t>
            </a:r>
            <a:endParaRPr lang="en-US" dirty="0"/>
          </a:p>
        </p:txBody>
      </p:sp>
      <p:pic>
        <p:nvPicPr>
          <p:cNvPr id="6" name="Picture 5" descr="c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86" y="1470778"/>
            <a:ext cx="4806670" cy="2595602"/>
          </a:xfrm>
          <a:prstGeom prst="rect">
            <a:avLst/>
          </a:prstGeom>
        </p:spPr>
      </p:pic>
      <p:pic>
        <p:nvPicPr>
          <p:cNvPr id="7" name="Picture 6" descr="hog.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2718" y="4130513"/>
            <a:ext cx="4735516" cy="2596896"/>
          </a:xfrm>
          <a:prstGeom prst="rect">
            <a:avLst/>
          </a:prstGeom>
        </p:spPr>
      </p:pic>
      <p:sp>
        <p:nvSpPr>
          <p:cNvPr id="8" name="TextBox 7"/>
          <p:cNvSpPr txBox="1"/>
          <p:nvPr/>
        </p:nvSpPr>
        <p:spPr>
          <a:xfrm>
            <a:off x="5349769" y="2206362"/>
            <a:ext cx="3121468" cy="461665"/>
          </a:xfrm>
          <a:prstGeom prst="rect">
            <a:avLst/>
          </a:prstGeom>
          <a:noFill/>
        </p:spPr>
        <p:txBody>
          <a:bodyPr wrap="none" rtlCol="0">
            <a:spAutoFit/>
          </a:bodyPr>
          <a:lstStyle/>
          <a:p>
            <a:r>
              <a:rPr lang="en-US" sz="2400" dirty="0" smtClean="0"/>
              <a:t>Or sample everywhere!</a:t>
            </a:r>
            <a:endParaRPr lang="en-US" sz="2400" dirty="0"/>
          </a:p>
        </p:txBody>
      </p:sp>
      <p:sp>
        <p:nvSpPr>
          <p:cNvPr id="9" name="Text Box 6"/>
          <p:cNvSpPr txBox="1">
            <a:spLocks noChangeArrowheads="1"/>
          </p:cNvSpPr>
          <p:nvPr/>
        </p:nvSpPr>
        <p:spPr bwMode="auto">
          <a:xfrm>
            <a:off x="35143" y="6453336"/>
            <a:ext cx="2088585" cy="369332"/>
          </a:xfrm>
          <a:prstGeom prst="rect">
            <a:avLst/>
          </a:prstGeom>
          <a:noFill/>
          <a:ln w="9525">
            <a:noFill/>
            <a:miter lim="800000"/>
            <a:headEnd/>
            <a:tailEnd/>
          </a:ln>
        </p:spPr>
        <p:txBody>
          <a:bodyPr wrap="none">
            <a:prstTxWarp prst="textNoShape">
              <a:avLst/>
            </a:prstTxWarp>
            <a:spAutoFit/>
          </a:bodyPr>
          <a:lstStyle/>
          <a:p>
            <a:pPr eaLnBrk="0" hangingPunct="0"/>
            <a:r>
              <a:rPr lang="en-US" dirty="0">
                <a:solidFill>
                  <a:srgbClr val="000000"/>
                </a:solidFill>
                <a:latin typeface="Calibri" charset="0"/>
                <a:ea typeface="Arial" charset="0"/>
                <a:cs typeface="Arial" charset="0"/>
              </a:rPr>
              <a:t>source: </a:t>
            </a:r>
            <a:r>
              <a:rPr lang="en-US" dirty="0" smtClean="0">
                <a:solidFill>
                  <a:srgbClr val="000000"/>
                </a:solidFill>
                <a:latin typeface="Calibri" charset="0"/>
                <a:ea typeface="Arial" charset="0"/>
                <a:cs typeface="Arial" charset="0"/>
              </a:rPr>
              <a:t>Tamara Berg</a:t>
            </a:r>
            <a:endParaRPr lang="en-US" dirty="0">
              <a:solidFill>
                <a:srgbClr val="000000"/>
              </a:solidFill>
              <a:latin typeface="Calibri" charset="0"/>
              <a:ea typeface="Arial" charset="0"/>
              <a:cs typeface="Arial" charset="0"/>
            </a:endParaRPr>
          </a:p>
        </p:txBody>
      </p:sp>
    </p:spTree>
    <p:extLst>
      <p:ext uri="{BB962C8B-B14F-4D97-AF65-F5344CB8AC3E}">
        <p14:creationId xmlns:p14="http://schemas.microsoft.com/office/powerpoint/2010/main" val="9966534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Feature </a:t>
            </a:r>
            <a:r>
              <a:rPr lang="en-US" altLang="ko-KR" dirty="0"/>
              <a:t>detection and representation</a:t>
            </a:r>
            <a:endParaRPr lang="ko-KR" altLang="en-US" dirty="0"/>
          </a:p>
        </p:txBody>
      </p:sp>
      <p:sp>
        <p:nvSpPr>
          <p:cNvPr id="56" name="Text Box 92"/>
          <p:cNvSpPr txBox="1">
            <a:spLocks noChangeArrowheads="1"/>
          </p:cNvSpPr>
          <p:nvPr/>
        </p:nvSpPr>
        <p:spPr bwMode="auto">
          <a:xfrm>
            <a:off x="6796088" y="6500813"/>
            <a:ext cx="2271712" cy="336550"/>
          </a:xfrm>
          <a:prstGeom prst="rect">
            <a:avLst/>
          </a:prstGeom>
          <a:noFill/>
          <a:ln w="9525">
            <a:noFill/>
            <a:miter lim="800000"/>
            <a:headEnd/>
            <a:tailEnd/>
          </a:ln>
          <a:effectLst/>
        </p:spPr>
        <p:txBody>
          <a:bodyPr wrap="none">
            <a:spAutoFit/>
          </a:bodyPr>
          <a:lstStyle/>
          <a:p>
            <a:r>
              <a:rPr lang="en-US" sz="1600" dirty="0"/>
              <a:t>Slide credit: Josef </a:t>
            </a:r>
            <a:r>
              <a:rPr lang="en-US" sz="1600" dirty="0" err="1"/>
              <a:t>Sivic</a:t>
            </a:r>
            <a:endParaRPr lang="en-US" sz="1600" dirty="0"/>
          </a:p>
        </p:txBody>
      </p:sp>
      <p:grpSp>
        <p:nvGrpSpPr>
          <p:cNvPr id="124" name="Group 123"/>
          <p:cNvGrpSpPr/>
          <p:nvPr/>
        </p:nvGrpSpPr>
        <p:grpSpPr>
          <a:xfrm>
            <a:off x="7740352" y="44624"/>
            <a:ext cx="1331640" cy="1313907"/>
            <a:chOff x="323528" y="1268760"/>
            <a:chExt cx="2319739" cy="1800200"/>
          </a:xfrm>
        </p:grpSpPr>
        <p:pic>
          <p:nvPicPr>
            <p:cNvPr id="55" name="Picture 54"/>
            <p:cNvPicPr>
              <a:picLocks noChangeAspect="1"/>
            </p:cNvPicPr>
            <p:nvPr/>
          </p:nvPicPr>
          <p:blipFill>
            <a:blip r:embed="rId2" cstate="print"/>
            <a:stretch>
              <a:fillRect/>
            </a:stretch>
          </p:blipFill>
          <p:spPr>
            <a:xfrm>
              <a:off x="323528" y="1268760"/>
              <a:ext cx="2285835" cy="1800200"/>
            </a:xfrm>
            <a:prstGeom prst="rect">
              <a:avLst/>
            </a:prstGeom>
          </p:spPr>
        </p:pic>
        <p:sp>
          <p:nvSpPr>
            <p:cNvPr id="57" name="Rectangle 56"/>
            <p:cNvSpPr/>
            <p:nvPr/>
          </p:nvSpPr>
          <p:spPr>
            <a:xfrm>
              <a:off x="323528" y="2060848"/>
              <a:ext cx="100811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ectangle 57"/>
            <p:cNvSpPr/>
            <p:nvPr/>
          </p:nvSpPr>
          <p:spPr>
            <a:xfrm>
              <a:off x="1635155" y="1787868"/>
              <a:ext cx="100811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25" name="Group 124"/>
          <p:cNvGrpSpPr/>
          <p:nvPr/>
        </p:nvGrpSpPr>
        <p:grpSpPr>
          <a:xfrm>
            <a:off x="809945" y="2276872"/>
            <a:ext cx="7867600" cy="2514600"/>
            <a:chOff x="743000" y="1057518"/>
            <a:chExt cx="7867600" cy="2514600"/>
          </a:xfrm>
        </p:grpSpPr>
        <p:sp>
          <p:nvSpPr>
            <p:cNvPr id="86" name="Text Box 16"/>
            <p:cNvSpPr txBox="1">
              <a:spLocks noChangeArrowheads="1"/>
            </p:cNvSpPr>
            <p:nvPr/>
          </p:nvSpPr>
          <p:spPr bwMode="auto">
            <a:xfrm>
              <a:off x="743000" y="2513678"/>
              <a:ext cx="2726652" cy="692497"/>
            </a:xfrm>
            <a:prstGeom prst="rect">
              <a:avLst/>
            </a:prstGeom>
            <a:noFill/>
            <a:ln w="12700" algn="ctr">
              <a:noFill/>
              <a:miter lim="800000"/>
              <a:headEnd/>
              <a:tailEnd/>
            </a:ln>
            <a:effectLst/>
          </p:spPr>
          <p:txBody>
            <a:bodyPr wrap="square">
              <a:spAutoFit/>
            </a:bodyPr>
            <a:lstStyle/>
            <a:p>
              <a:pPr algn="ctr" eaLnBrk="0" hangingPunct="0">
                <a:spcBef>
                  <a:spcPct val="50000"/>
                </a:spcBef>
              </a:pPr>
              <a:r>
                <a:rPr lang="cs-CZ" b="1" dirty="0">
                  <a:solidFill>
                    <a:srgbClr val="0000CC"/>
                  </a:solidFill>
                </a:rPr>
                <a:t>Compute </a:t>
              </a:r>
              <a:r>
                <a:rPr lang="cs-CZ" b="1" dirty="0" smtClean="0">
                  <a:solidFill>
                    <a:srgbClr val="0000CC"/>
                  </a:solidFill>
                </a:rPr>
                <a:t>descriptor</a:t>
              </a:r>
              <a:endParaRPr lang="en-GB" b="1" dirty="0">
                <a:solidFill>
                  <a:srgbClr val="0000CC"/>
                </a:solidFill>
              </a:endParaRPr>
            </a:p>
            <a:p>
              <a:pPr eaLnBrk="0" hangingPunct="0">
                <a:spcBef>
                  <a:spcPct val="50000"/>
                </a:spcBef>
              </a:pPr>
              <a:r>
                <a:rPr lang="en-GB" sz="1400" dirty="0">
                  <a:solidFill>
                    <a:srgbClr val="0000CC"/>
                  </a:solidFill>
                </a:rPr>
                <a:t>  </a:t>
              </a:r>
              <a:r>
                <a:rPr lang="en-GB" sz="1400" dirty="0" smtClean="0">
                  <a:solidFill>
                    <a:srgbClr val="0000CC"/>
                  </a:solidFill>
                </a:rPr>
                <a:t> e.g. </a:t>
              </a:r>
              <a:r>
                <a:rPr lang="en-GB" sz="1400" b="1" dirty="0" smtClean="0">
                  <a:solidFill>
                    <a:srgbClr val="0000CC"/>
                  </a:solidFill>
                </a:rPr>
                <a:t>SIFT </a:t>
              </a:r>
              <a:r>
                <a:rPr lang="en-GB" sz="1400" dirty="0" smtClean="0">
                  <a:solidFill>
                    <a:srgbClr val="0000CC"/>
                  </a:solidFill>
                </a:rPr>
                <a:t>[Lowe’99</a:t>
              </a:r>
              <a:r>
                <a:rPr lang="en-GB" sz="1400" dirty="0">
                  <a:solidFill>
                    <a:srgbClr val="0000CC"/>
                  </a:solidFill>
                </a:rPr>
                <a:t>]</a:t>
              </a:r>
              <a:endParaRPr lang="en-US" sz="1400" dirty="0">
                <a:solidFill>
                  <a:srgbClr val="0000CC"/>
                </a:solidFill>
              </a:endParaRPr>
            </a:p>
          </p:txBody>
        </p:sp>
        <p:sp>
          <p:nvSpPr>
            <p:cNvPr id="89" name="Rectangle 2"/>
            <p:cNvSpPr>
              <a:spLocks noChangeArrowheads="1"/>
            </p:cNvSpPr>
            <p:nvPr/>
          </p:nvSpPr>
          <p:spPr bwMode="auto">
            <a:xfrm>
              <a:off x="4876800" y="1057518"/>
              <a:ext cx="3733800" cy="2438400"/>
            </a:xfrm>
            <a:prstGeom prst="rect">
              <a:avLst/>
            </a:prstGeom>
            <a:solidFill>
              <a:schemeClr val="bg1"/>
            </a:solidFill>
            <a:ln w="28575">
              <a:solidFill>
                <a:schemeClr val="tx1"/>
              </a:solidFill>
              <a:miter lim="800000"/>
              <a:headEnd/>
              <a:tailEnd/>
            </a:ln>
            <a:effectLst/>
          </p:spPr>
          <p:txBody>
            <a:bodyPr wrap="none" anchor="ctr"/>
            <a:lstStyle/>
            <a:p>
              <a:endParaRPr lang="en-US"/>
            </a:p>
          </p:txBody>
        </p:sp>
        <p:grpSp>
          <p:nvGrpSpPr>
            <p:cNvPr id="90" name="Group 3"/>
            <p:cNvGrpSpPr>
              <a:grpSpLocks/>
            </p:cNvGrpSpPr>
            <p:nvPr/>
          </p:nvGrpSpPr>
          <p:grpSpPr bwMode="auto">
            <a:xfrm>
              <a:off x="762000" y="1428993"/>
              <a:ext cx="555625" cy="1000125"/>
              <a:chOff x="2532" y="1542"/>
              <a:chExt cx="184" cy="332"/>
            </a:xfrm>
          </p:grpSpPr>
          <p:sp>
            <p:nvSpPr>
              <p:cNvPr id="91" name="AutoShape 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p:spPr>
            <p:txBody>
              <a:bodyPr wrap="none" anchor="ctr"/>
              <a:lstStyle/>
              <a:p>
                <a:endParaRPr lang="en-US"/>
              </a:p>
            </p:txBody>
          </p:sp>
          <p:sp>
            <p:nvSpPr>
              <p:cNvPr id="92" name="Line 5"/>
              <p:cNvSpPr>
                <a:spLocks noChangeAspect="1" noChangeShapeType="1"/>
              </p:cNvSpPr>
              <p:nvPr/>
            </p:nvSpPr>
            <p:spPr bwMode="auto">
              <a:xfrm>
                <a:off x="2567" y="1607"/>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93" name="Line 6"/>
              <p:cNvSpPr>
                <a:spLocks noChangeAspect="1" noChangeShapeType="1"/>
              </p:cNvSpPr>
              <p:nvPr/>
            </p:nvSpPr>
            <p:spPr bwMode="auto">
              <a:xfrm>
                <a:off x="2567" y="1655"/>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94" name="Line 7"/>
              <p:cNvSpPr>
                <a:spLocks noChangeAspect="1" noChangeShapeType="1"/>
              </p:cNvSpPr>
              <p:nvPr/>
            </p:nvSpPr>
            <p:spPr bwMode="auto">
              <a:xfrm>
                <a:off x="2568" y="1703"/>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95" name="Line 8"/>
              <p:cNvSpPr>
                <a:spLocks noChangeAspect="1" noChangeShapeType="1"/>
              </p:cNvSpPr>
              <p:nvPr/>
            </p:nvSpPr>
            <p:spPr bwMode="auto">
              <a:xfrm>
                <a:off x="2568" y="1751"/>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96" name="Line 9"/>
              <p:cNvSpPr>
                <a:spLocks noChangeAspect="1" noChangeShapeType="1"/>
              </p:cNvSpPr>
              <p:nvPr/>
            </p:nvSpPr>
            <p:spPr bwMode="auto">
              <a:xfrm>
                <a:off x="2567" y="1803"/>
                <a:ext cx="119" cy="1"/>
              </a:xfrm>
              <a:prstGeom prst="line">
                <a:avLst/>
              </a:prstGeom>
              <a:noFill/>
              <a:ln w="38100">
                <a:solidFill>
                  <a:schemeClr val="tx1"/>
                </a:solidFill>
                <a:round/>
                <a:headEnd/>
                <a:tailEnd/>
              </a:ln>
              <a:effectLst/>
            </p:spPr>
            <p:txBody>
              <a:bodyPr wrap="none" anchor="ctr">
                <a:spAutoFit/>
              </a:bodyPr>
              <a:lstStyle/>
              <a:p>
                <a:endParaRPr lang="en-US"/>
              </a:p>
            </p:txBody>
          </p:sp>
        </p:grpSp>
        <p:grpSp>
          <p:nvGrpSpPr>
            <p:cNvPr id="97" name="Group 10"/>
            <p:cNvGrpSpPr>
              <a:grpSpLocks/>
            </p:cNvGrpSpPr>
            <p:nvPr/>
          </p:nvGrpSpPr>
          <p:grpSpPr bwMode="auto">
            <a:xfrm>
              <a:off x="1425575" y="1428993"/>
              <a:ext cx="2578100" cy="1009650"/>
              <a:chOff x="1042" y="858"/>
              <a:chExt cx="1624" cy="636"/>
            </a:xfrm>
          </p:grpSpPr>
          <p:grpSp>
            <p:nvGrpSpPr>
              <p:cNvPr id="98" name="Group 11"/>
              <p:cNvGrpSpPr>
                <a:grpSpLocks/>
              </p:cNvGrpSpPr>
              <p:nvPr/>
            </p:nvGrpSpPr>
            <p:grpSpPr bwMode="auto">
              <a:xfrm>
                <a:off x="1042" y="858"/>
                <a:ext cx="350" cy="630"/>
                <a:chOff x="2532" y="1542"/>
                <a:chExt cx="184" cy="332"/>
              </a:xfrm>
            </p:grpSpPr>
            <p:sp>
              <p:nvSpPr>
                <p:cNvPr id="114" name="AutoShape 12"/>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p:spPr>
              <p:txBody>
                <a:bodyPr wrap="none" anchor="ctr"/>
                <a:lstStyle/>
                <a:p>
                  <a:endParaRPr lang="en-US"/>
                </a:p>
              </p:txBody>
            </p:sp>
            <p:sp>
              <p:nvSpPr>
                <p:cNvPr id="115" name="Line 13"/>
                <p:cNvSpPr>
                  <a:spLocks noChangeAspect="1" noChangeShapeType="1"/>
                </p:cNvSpPr>
                <p:nvPr/>
              </p:nvSpPr>
              <p:spPr bwMode="auto">
                <a:xfrm>
                  <a:off x="2567" y="1607"/>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116" name="Line 14"/>
                <p:cNvSpPr>
                  <a:spLocks noChangeAspect="1" noChangeShapeType="1"/>
                </p:cNvSpPr>
                <p:nvPr/>
              </p:nvSpPr>
              <p:spPr bwMode="auto">
                <a:xfrm>
                  <a:off x="2567" y="1655"/>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117" name="Line 15"/>
                <p:cNvSpPr>
                  <a:spLocks noChangeAspect="1" noChangeShapeType="1"/>
                </p:cNvSpPr>
                <p:nvPr/>
              </p:nvSpPr>
              <p:spPr bwMode="auto">
                <a:xfrm>
                  <a:off x="2568" y="1703"/>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118" name="Line 16"/>
                <p:cNvSpPr>
                  <a:spLocks noChangeAspect="1" noChangeShapeType="1"/>
                </p:cNvSpPr>
                <p:nvPr/>
              </p:nvSpPr>
              <p:spPr bwMode="auto">
                <a:xfrm>
                  <a:off x="2568" y="1751"/>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119" name="Line 17"/>
                <p:cNvSpPr>
                  <a:spLocks noChangeAspect="1" noChangeShapeType="1"/>
                </p:cNvSpPr>
                <p:nvPr/>
              </p:nvSpPr>
              <p:spPr bwMode="auto">
                <a:xfrm>
                  <a:off x="2567" y="1803"/>
                  <a:ext cx="119" cy="1"/>
                </a:xfrm>
                <a:prstGeom prst="line">
                  <a:avLst/>
                </a:prstGeom>
                <a:noFill/>
                <a:ln w="38100">
                  <a:solidFill>
                    <a:schemeClr val="tx1"/>
                  </a:solidFill>
                  <a:round/>
                  <a:headEnd/>
                  <a:tailEnd/>
                </a:ln>
                <a:effectLst/>
              </p:spPr>
              <p:txBody>
                <a:bodyPr wrap="none" anchor="ctr">
                  <a:spAutoFit/>
                </a:bodyPr>
                <a:lstStyle/>
                <a:p>
                  <a:endParaRPr lang="en-US"/>
                </a:p>
              </p:txBody>
            </p:sp>
          </p:grpSp>
          <p:grpSp>
            <p:nvGrpSpPr>
              <p:cNvPr id="99" name="Group 18"/>
              <p:cNvGrpSpPr>
                <a:grpSpLocks/>
              </p:cNvGrpSpPr>
              <p:nvPr/>
            </p:nvGrpSpPr>
            <p:grpSpPr bwMode="auto">
              <a:xfrm>
                <a:off x="1474" y="864"/>
                <a:ext cx="350" cy="630"/>
                <a:chOff x="2532" y="1542"/>
                <a:chExt cx="184" cy="332"/>
              </a:xfrm>
            </p:grpSpPr>
            <p:sp>
              <p:nvSpPr>
                <p:cNvPr id="108" name="AutoShape 19"/>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p:spPr>
              <p:txBody>
                <a:bodyPr wrap="none" anchor="ctr"/>
                <a:lstStyle/>
                <a:p>
                  <a:endParaRPr lang="en-US"/>
                </a:p>
              </p:txBody>
            </p:sp>
            <p:sp>
              <p:nvSpPr>
                <p:cNvPr id="109" name="Line 20"/>
                <p:cNvSpPr>
                  <a:spLocks noChangeAspect="1" noChangeShapeType="1"/>
                </p:cNvSpPr>
                <p:nvPr/>
              </p:nvSpPr>
              <p:spPr bwMode="auto">
                <a:xfrm>
                  <a:off x="2567" y="1607"/>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110" name="Line 21"/>
                <p:cNvSpPr>
                  <a:spLocks noChangeAspect="1" noChangeShapeType="1"/>
                </p:cNvSpPr>
                <p:nvPr/>
              </p:nvSpPr>
              <p:spPr bwMode="auto">
                <a:xfrm>
                  <a:off x="2567" y="1655"/>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111" name="Line 22"/>
                <p:cNvSpPr>
                  <a:spLocks noChangeAspect="1" noChangeShapeType="1"/>
                </p:cNvSpPr>
                <p:nvPr/>
              </p:nvSpPr>
              <p:spPr bwMode="auto">
                <a:xfrm>
                  <a:off x="2568" y="1703"/>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112" name="Line 23"/>
                <p:cNvSpPr>
                  <a:spLocks noChangeAspect="1" noChangeShapeType="1"/>
                </p:cNvSpPr>
                <p:nvPr/>
              </p:nvSpPr>
              <p:spPr bwMode="auto">
                <a:xfrm>
                  <a:off x="2568" y="1751"/>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113" name="Line 24"/>
                <p:cNvSpPr>
                  <a:spLocks noChangeAspect="1" noChangeShapeType="1"/>
                </p:cNvSpPr>
                <p:nvPr/>
              </p:nvSpPr>
              <p:spPr bwMode="auto">
                <a:xfrm>
                  <a:off x="2567" y="1803"/>
                  <a:ext cx="119" cy="1"/>
                </a:xfrm>
                <a:prstGeom prst="line">
                  <a:avLst/>
                </a:prstGeom>
                <a:noFill/>
                <a:ln w="38100">
                  <a:solidFill>
                    <a:schemeClr val="tx1"/>
                  </a:solidFill>
                  <a:round/>
                  <a:headEnd/>
                  <a:tailEnd/>
                </a:ln>
                <a:effectLst/>
              </p:spPr>
              <p:txBody>
                <a:bodyPr wrap="none" anchor="ctr">
                  <a:spAutoFit/>
                </a:bodyPr>
                <a:lstStyle/>
                <a:p>
                  <a:endParaRPr lang="en-US"/>
                </a:p>
              </p:txBody>
            </p:sp>
          </p:grpSp>
          <p:grpSp>
            <p:nvGrpSpPr>
              <p:cNvPr id="100" name="Group 25"/>
              <p:cNvGrpSpPr>
                <a:grpSpLocks/>
              </p:cNvGrpSpPr>
              <p:nvPr/>
            </p:nvGrpSpPr>
            <p:grpSpPr bwMode="auto">
              <a:xfrm>
                <a:off x="1906" y="864"/>
                <a:ext cx="350" cy="630"/>
                <a:chOff x="2532" y="1542"/>
                <a:chExt cx="184" cy="332"/>
              </a:xfrm>
            </p:grpSpPr>
            <p:sp>
              <p:nvSpPr>
                <p:cNvPr id="102" name="AutoShape 26"/>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p:spPr>
              <p:txBody>
                <a:bodyPr wrap="none" anchor="ctr"/>
                <a:lstStyle/>
                <a:p>
                  <a:endParaRPr lang="en-US"/>
                </a:p>
              </p:txBody>
            </p:sp>
            <p:sp>
              <p:nvSpPr>
                <p:cNvPr id="103" name="Line 27"/>
                <p:cNvSpPr>
                  <a:spLocks noChangeAspect="1" noChangeShapeType="1"/>
                </p:cNvSpPr>
                <p:nvPr/>
              </p:nvSpPr>
              <p:spPr bwMode="auto">
                <a:xfrm>
                  <a:off x="2567" y="1607"/>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104" name="Line 28"/>
                <p:cNvSpPr>
                  <a:spLocks noChangeAspect="1" noChangeShapeType="1"/>
                </p:cNvSpPr>
                <p:nvPr/>
              </p:nvSpPr>
              <p:spPr bwMode="auto">
                <a:xfrm>
                  <a:off x="2567" y="1655"/>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105" name="Line 29"/>
                <p:cNvSpPr>
                  <a:spLocks noChangeAspect="1" noChangeShapeType="1"/>
                </p:cNvSpPr>
                <p:nvPr/>
              </p:nvSpPr>
              <p:spPr bwMode="auto">
                <a:xfrm>
                  <a:off x="2568" y="1703"/>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106" name="Line 30"/>
                <p:cNvSpPr>
                  <a:spLocks noChangeAspect="1" noChangeShapeType="1"/>
                </p:cNvSpPr>
                <p:nvPr/>
              </p:nvSpPr>
              <p:spPr bwMode="auto">
                <a:xfrm>
                  <a:off x="2568" y="1751"/>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107" name="Line 31"/>
                <p:cNvSpPr>
                  <a:spLocks noChangeAspect="1" noChangeShapeType="1"/>
                </p:cNvSpPr>
                <p:nvPr/>
              </p:nvSpPr>
              <p:spPr bwMode="auto">
                <a:xfrm>
                  <a:off x="2567" y="1803"/>
                  <a:ext cx="119" cy="1"/>
                </a:xfrm>
                <a:prstGeom prst="line">
                  <a:avLst/>
                </a:prstGeom>
                <a:noFill/>
                <a:ln w="38100">
                  <a:solidFill>
                    <a:schemeClr val="tx1"/>
                  </a:solidFill>
                  <a:round/>
                  <a:headEnd/>
                  <a:tailEnd/>
                </a:ln>
                <a:effectLst/>
              </p:spPr>
              <p:txBody>
                <a:bodyPr wrap="none" anchor="ctr">
                  <a:spAutoFit/>
                </a:bodyPr>
                <a:lstStyle/>
                <a:p>
                  <a:endParaRPr lang="en-US"/>
                </a:p>
              </p:txBody>
            </p:sp>
          </p:grpSp>
          <p:sp>
            <p:nvSpPr>
              <p:cNvPr id="101" name="Text Box 32"/>
              <p:cNvSpPr txBox="1">
                <a:spLocks noChangeArrowheads="1"/>
              </p:cNvSpPr>
              <p:nvPr/>
            </p:nvSpPr>
            <p:spPr bwMode="auto">
              <a:xfrm>
                <a:off x="2294" y="922"/>
                <a:ext cx="372" cy="365"/>
              </a:xfrm>
              <a:prstGeom prst="rect">
                <a:avLst/>
              </a:prstGeom>
              <a:noFill/>
              <a:ln w="9525">
                <a:noFill/>
                <a:miter lim="800000"/>
                <a:headEnd/>
                <a:tailEnd/>
              </a:ln>
              <a:effectLst/>
            </p:spPr>
            <p:txBody>
              <a:bodyPr wrap="none">
                <a:spAutoFit/>
              </a:bodyPr>
              <a:lstStyle/>
              <a:p>
                <a:r>
                  <a:rPr lang="en-US" sz="3200">
                    <a:solidFill>
                      <a:srgbClr val="000099"/>
                    </a:solidFill>
                  </a:rPr>
                  <a:t>…</a:t>
                </a:r>
              </a:p>
            </p:txBody>
          </p:sp>
        </p:grpSp>
        <p:sp>
          <p:nvSpPr>
            <p:cNvPr id="120" name="Rectangle 33"/>
            <p:cNvSpPr>
              <a:spLocks noChangeArrowheads="1"/>
            </p:cNvSpPr>
            <p:nvPr/>
          </p:nvSpPr>
          <p:spPr bwMode="auto">
            <a:xfrm>
              <a:off x="4724400" y="1133718"/>
              <a:ext cx="3733800" cy="2438400"/>
            </a:xfrm>
            <a:prstGeom prst="rect">
              <a:avLst/>
            </a:prstGeom>
            <a:solidFill>
              <a:schemeClr val="bg1"/>
            </a:solidFill>
            <a:ln w="28575">
              <a:solidFill>
                <a:schemeClr val="tx1"/>
              </a:solidFill>
              <a:miter lim="800000"/>
              <a:headEnd/>
              <a:tailEnd/>
            </a:ln>
            <a:effectLst/>
          </p:spPr>
          <p:txBody>
            <a:bodyPr wrap="none" anchor="ctr"/>
            <a:lstStyle/>
            <a:p>
              <a:endParaRPr lang="en-US"/>
            </a:p>
          </p:txBody>
        </p:sp>
        <p:sp>
          <p:nvSpPr>
            <p:cNvPr id="122" name="Line 35"/>
            <p:cNvSpPr>
              <a:spLocks noChangeShapeType="1"/>
            </p:cNvSpPr>
            <p:nvPr/>
          </p:nvSpPr>
          <p:spPr bwMode="auto">
            <a:xfrm flipH="1" flipV="1">
              <a:off x="3962400" y="1895718"/>
              <a:ext cx="609600" cy="0"/>
            </a:xfrm>
            <a:prstGeom prst="line">
              <a:avLst/>
            </a:prstGeom>
            <a:noFill/>
            <a:ln w="57150">
              <a:solidFill>
                <a:schemeClr val="hlink"/>
              </a:solidFill>
              <a:round/>
              <a:headEnd/>
              <a:tailEnd type="triangle" w="lg" len="lg"/>
            </a:ln>
            <a:effectLst/>
          </p:spPr>
          <p:txBody>
            <a:bodyPr/>
            <a:lstStyle/>
            <a:p>
              <a:endParaRPr lang="en-US"/>
            </a:p>
          </p:txBody>
        </p:sp>
      </p:grpSp>
      <p:pic>
        <p:nvPicPr>
          <p:cNvPr id="10242" name="Picture 2" descr="http://leapconf.com/wp-content/uploads/2013/09/rice-si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894" y="2438796"/>
            <a:ext cx="3699161" cy="2574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413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err="1" smtClean="0"/>
              <a:t>Codewords</a:t>
            </a:r>
            <a:r>
              <a:rPr lang="en-US" altLang="ko-KR" dirty="0" smtClean="0"/>
              <a:t> Dictionary Formation</a:t>
            </a:r>
            <a:endParaRPr lang="ko-KR" altLang="en-US" dirty="0"/>
          </a:p>
        </p:txBody>
      </p:sp>
      <p:sp>
        <p:nvSpPr>
          <p:cNvPr id="56" name="Text Box 92"/>
          <p:cNvSpPr txBox="1">
            <a:spLocks noChangeArrowheads="1"/>
          </p:cNvSpPr>
          <p:nvPr/>
        </p:nvSpPr>
        <p:spPr bwMode="auto">
          <a:xfrm>
            <a:off x="6796088" y="6500813"/>
            <a:ext cx="2271712" cy="336550"/>
          </a:xfrm>
          <a:prstGeom prst="rect">
            <a:avLst/>
          </a:prstGeom>
          <a:noFill/>
          <a:ln w="9525">
            <a:noFill/>
            <a:miter lim="800000"/>
            <a:headEnd/>
            <a:tailEnd/>
          </a:ln>
          <a:effectLst/>
        </p:spPr>
        <p:txBody>
          <a:bodyPr wrap="none">
            <a:spAutoFit/>
          </a:bodyPr>
          <a:lstStyle/>
          <a:p>
            <a:r>
              <a:rPr lang="en-US" sz="1600" dirty="0"/>
              <a:t>Slide credit: Josef </a:t>
            </a:r>
            <a:r>
              <a:rPr lang="en-US" sz="1600" dirty="0" err="1"/>
              <a:t>Sivic</a:t>
            </a:r>
            <a:endParaRPr lang="en-US" sz="1600" dirty="0"/>
          </a:p>
        </p:txBody>
      </p:sp>
      <p:grpSp>
        <p:nvGrpSpPr>
          <p:cNvPr id="3" name="Group 2"/>
          <p:cNvGrpSpPr/>
          <p:nvPr/>
        </p:nvGrpSpPr>
        <p:grpSpPr>
          <a:xfrm>
            <a:off x="7483624" y="62029"/>
            <a:ext cx="1584176" cy="1206731"/>
            <a:chOff x="251520" y="1070141"/>
            <a:chExt cx="2347119" cy="1800200"/>
          </a:xfrm>
        </p:grpSpPr>
        <p:pic>
          <p:nvPicPr>
            <p:cNvPr id="55" name="Picture 54"/>
            <p:cNvPicPr>
              <a:picLocks noChangeAspect="1"/>
            </p:cNvPicPr>
            <p:nvPr/>
          </p:nvPicPr>
          <p:blipFill>
            <a:blip r:embed="rId2" cstate="print"/>
            <a:stretch>
              <a:fillRect/>
            </a:stretch>
          </p:blipFill>
          <p:spPr>
            <a:xfrm>
              <a:off x="251520" y="1070141"/>
              <a:ext cx="2285835" cy="1800200"/>
            </a:xfrm>
            <a:prstGeom prst="rect">
              <a:avLst/>
            </a:prstGeom>
          </p:spPr>
        </p:pic>
        <p:sp>
          <p:nvSpPr>
            <p:cNvPr id="57" name="Rectangle 56"/>
            <p:cNvSpPr/>
            <p:nvPr/>
          </p:nvSpPr>
          <p:spPr>
            <a:xfrm>
              <a:off x="251520" y="2204864"/>
              <a:ext cx="1008112" cy="50405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ectangle 57"/>
            <p:cNvSpPr/>
            <p:nvPr/>
          </p:nvSpPr>
          <p:spPr>
            <a:xfrm>
              <a:off x="1590527" y="1916832"/>
              <a:ext cx="100811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34" name="Group 2"/>
          <p:cNvGrpSpPr>
            <a:grpSpLocks/>
          </p:cNvGrpSpPr>
          <p:nvPr/>
        </p:nvGrpSpPr>
        <p:grpSpPr bwMode="auto">
          <a:xfrm>
            <a:off x="675284" y="1356395"/>
            <a:ext cx="555625" cy="1000125"/>
            <a:chOff x="2532" y="1542"/>
            <a:chExt cx="184" cy="332"/>
          </a:xfrm>
        </p:grpSpPr>
        <p:sp>
          <p:nvSpPr>
            <p:cNvPr id="335"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p:spPr>
          <p:txBody>
            <a:bodyPr wrap="none" anchor="ctr"/>
            <a:lstStyle/>
            <a:p>
              <a:endParaRPr lang="en-US"/>
            </a:p>
          </p:txBody>
        </p:sp>
        <p:sp>
          <p:nvSpPr>
            <p:cNvPr id="336" name="Line 4"/>
            <p:cNvSpPr>
              <a:spLocks noChangeAspect="1" noChangeShapeType="1"/>
            </p:cNvSpPr>
            <p:nvPr/>
          </p:nvSpPr>
          <p:spPr bwMode="auto">
            <a:xfrm>
              <a:off x="2567" y="1607"/>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337" name="Line 5"/>
            <p:cNvSpPr>
              <a:spLocks noChangeAspect="1" noChangeShapeType="1"/>
            </p:cNvSpPr>
            <p:nvPr/>
          </p:nvSpPr>
          <p:spPr bwMode="auto">
            <a:xfrm>
              <a:off x="2567" y="1655"/>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338" name="Line 6"/>
            <p:cNvSpPr>
              <a:spLocks noChangeAspect="1" noChangeShapeType="1"/>
            </p:cNvSpPr>
            <p:nvPr/>
          </p:nvSpPr>
          <p:spPr bwMode="auto">
            <a:xfrm>
              <a:off x="2568" y="1703"/>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339" name="Line 7"/>
            <p:cNvSpPr>
              <a:spLocks noChangeAspect="1" noChangeShapeType="1"/>
            </p:cNvSpPr>
            <p:nvPr/>
          </p:nvSpPr>
          <p:spPr bwMode="auto">
            <a:xfrm>
              <a:off x="2568" y="1751"/>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340" name="Line 8"/>
            <p:cNvSpPr>
              <a:spLocks noChangeAspect="1" noChangeShapeType="1"/>
            </p:cNvSpPr>
            <p:nvPr/>
          </p:nvSpPr>
          <p:spPr bwMode="auto">
            <a:xfrm>
              <a:off x="2567" y="1803"/>
              <a:ext cx="119" cy="1"/>
            </a:xfrm>
            <a:prstGeom prst="line">
              <a:avLst/>
            </a:prstGeom>
            <a:noFill/>
            <a:ln w="38100">
              <a:solidFill>
                <a:schemeClr val="tx1"/>
              </a:solidFill>
              <a:round/>
              <a:headEnd/>
              <a:tailEnd/>
            </a:ln>
            <a:effectLst/>
          </p:spPr>
          <p:txBody>
            <a:bodyPr wrap="none" anchor="ctr">
              <a:spAutoFit/>
            </a:bodyPr>
            <a:lstStyle/>
            <a:p>
              <a:endParaRPr lang="en-US"/>
            </a:p>
          </p:txBody>
        </p:sp>
      </p:grpSp>
      <p:sp>
        <p:nvSpPr>
          <p:cNvPr id="341" name="Line 9"/>
          <p:cNvSpPr>
            <a:spLocks noChangeShapeType="1"/>
          </p:cNvSpPr>
          <p:nvPr/>
        </p:nvSpPr>
        <p:spPr bwMode="auto">
          <a:xfrm flipV="1">
            <a:off x="446684" y="3194720"/>
            <a:ext cx="0" cy="3041650"/>
          </a:xfrm>
          <a:prstGeom prst="line">
            <a:avLst/>
          </a:prstGeom>
          <a:noFill/>
          <a:ln w="19050">
            <a:solidFill>
              <a:srgbClr val="0000FF"/>
            </a:solidFill>
            <a:round/>
            <a:headEnd/>
            <a:tailEnd type="triangle" w="med" len="med"/>
          </a:ln>
          <a:effectLst/>
        </p:spPr>
        <p:txBody>
          <a:bodyPr wrap="none" anchor="ctr"/>
          <a:lstStyle/>
          <a:p>
            <a:endParaRPr lang="en-US"/>
          </a:p>
        </p:txBody>
      </p:sp>
      <p:sp>
        <p:nvSpPr>
          <p:cNvPr id="342" name="Line 10"/>
          <p:cNvSpPr>
            <a:spLocks noChangeShapeType="1"/>
          </p:cNvSpPr>
          <p:nvPr/>
        </p:nvSpPr>
        <p:spPr bwMode="auto">
          <a:xfrm>
            <a:off x="446684" y="6236370"/>
            <a:ext cx="3810000" cy="3175"/>
          </a:xfrm>
          <a:prstGeom prst="line">
            <a:avLst/>
          </a:prstGeom>
          <a:noFill/>
          <a:ln w="19050">
            <a:solidFill>
              <a:srgbClr val="0000FF"/>
            </a:solidFill>
            <a:round/>
            <a:headEnd/>
            <a:tailEnd type="triangle" w="med" len="med"/>
          </a:ln>
          <a:effectLst/>
        </p:spPr>
        <p:txBody>
          <a:bodyPr wrap="none" anchor="ctr"/>
          <a:lstStyle/>
          <a:p>
            <a:endParaRPr lang="en-US"/>
          </a:p>
        </p:txBody>
      </p:sp>
      <p:sp>
        <p:nvSpPr>
          <p:cNvPr id="343" name="Line 11"/>
          <p:cNvSpPr>
            <a:spLocks noChangeShapeType="1"/>
          </p:cNvSpPr>
          <p:nvPr/>
        </p:nvSpPr>
        <p:spPr bwMode="auto">
          <a:xfrm flipV="1">
            <a:off x="446684" y="4558383"/>
            <a:ext cx="2819400" cy="1677987"/>
          </a:xfrm>
          <a:prstGeom prst="line">
            <a:avLst/>
          </a:prstGeom>
          <a:noFill/>
          <a:ln w="19050">
            <a:solidFill>
              <a:srgbClr val="0000FF"/>
            </a:solidFill>
            <a:round/>
            <a:headEnd/>
            <a:tailEnd type="triangle" w="med" len="med"/>
          </a:ln>
          <a:effectLst/>
        </p:spPr>
        <p:txBody>
          <a:bodyPr wrap="none" anchor="ctr"/>
          <a:lstStyle/>
          <a:p>
            <a:endParaRPr lang="en-US"/>
          </a:p>
        </p:txBody>
      </p:sp>
      <p:sp>
        <p:nvSpPr>
          <p:cNvPr id="344" name="Oval 12"/>
          <p:cNvSpPr>
            <a:spLocks noChangeAspect="1" noChangeArrowheads="1"/>
          </p:cNvSpPr>
          <p:nvPr/>
        </p:nvSpPr>
        <p:spPr bwMode="auto">
          <a:xfrm>
            <a:off x="1397597" y="4791745"/>
            <a:ext cx="173037" cy="158750"/>
          </a:xfrm>
          <a:prstGeom prst="ellipse">
            <a:avLst/>
          </a:prstGeom>
          <a:solidFill>
            <a:schemeClr val="tx1"/>
          </a:solidFill>
          <a:ln w="19050">
            <a:solidFill>
              <a:schemeClr val="tx1"/>
            </a:solidFill>
            <a:round/>
            <a:headEnd/>
            <a:tailEnd/>
          </a:ln>
          <a:effectLst/>
        </p:spPr>
        <p:txBody>
          <a:bodyPr wrap="none" anchor="ctr"/>
          <a:lstStyle/>
          <a:p>
            <a:endParaRPr lang="en-US"/>
          </a:p>
        </p:txBody>
      </p:sp>
      <p:sp>
        <p:nvSpPr>
          <p:cNvPr id="345" name="Oval 13"/>
          <p:cNvSpPr>
            <a:spLocks noChangeAspect="1" noChangeArrowheads="1"/>
          </p:cNvSpPr>
          <p:nvPr/>
        </p:nvSpPr>
        <p:spPr bwMode="auto">
          <a:xfrm>
            <a:off x="1549997" y="4944145"/>
            <a:ext cx="173037" cy="158750"/>
          </a:xfrm>
          <a:prstGeom prst="ellipse">
            <a:avLst/>
          </a:prstGeom>
          <a:solidFill>
            <a:schemeClr val="tx1"/>
          </a:solidFill>
          <a:ln w="19050">
            <a:solidFill>
              <a:schemeClr val="tx1"/>
            </a:solidFill>
            <a:round/>
            <a:headEnd/>
            <a:tailEnd/>
          </a:ln>
          <a:effectLst/>
        </p:spPr>
        <p:txBody>
          <a:bodyPr wrap="none" anchor="ctr"/>
          <a:lstStyle/>
          <a:p>
            <a:endParaRPr lang="en-US"/>
          </a:p>
        </p:txBody>
      </p:sp>
      <p:sp>
        <p:nvSpPr>
          <p:cNvPr id="346" name="Oval 14"/>
          <p:cNvSpPr>
            <a:spLocks noChangeAspect="1" noChangeArrowheads="1"/>
          </p:cNvSpPr>
          <p:nvPr/>
        </p:nvSpPr>
        <p:spPr bwMode="auto">
          <a:xfrm>
            <a:off x="1056284" y="4794920"/>
            <a:ext cx="173038" cy="158750"/>
          </a:xfrm>
          <a:prstGeom prst="ellipse">
            <a:avLst/>
          </a:prstGeom>
          <a:solidFill>
            <a:schemeClr val="tx1"/>
          </a:solidFill>
          <a:ln w="19050">
            <a:solidFill>
              <a:schemeClr val="tx1"/>
            </a:solidFill>
            <a:round/>
            <a:headEnd/>
            <a:tailEnd/>
          </a:ln>
          <a:effectLst/>
        </p:spPr>
        <p:txBody>
          <a:bodyPr wrap="none" anchor="ctr"/>
          <a:lstStyle/>
          <a:p>
            <a:endParaRPr lang="en-US"/>
          </a:p>
        </p:txBody>
      </p:sp>
      <p:sp>
        <p:nvSpPr>
          <p:cNvPr id="347" name="Oval 15"/>
          <p:cNvSpPr>
            <a:spLocks noChangeAspect="1" noChangeArrowheads="1"/>
          </p:cNvSpPr>
          <p:nvPr/>
        </p:nvSpPr>
        <p:spPr bwMode="auto">
          <a:xfrm>
            <a:off x="1361084" y="5175920"/>
            <a:ext cx="173038" cy="158750"/>
          </a:xfrm>
          <a:prstGeom prst="ellipse">
            <a:avLst/>
          </a:prstGeom>
          <a:solidFill>
            <a:schemeClr val="tx1"/>
          </a:solidFill>
          <a:ln w="19050">
            <a:solidFill>
              <a:schemeClr val="tx1"/>
            </a:solidFill>
            <a:round/>
            <a:headEnd/>
            <a:tailEnd/>
          </a:ln>
          <a:effectLst/>
        </p:spPr>
        <p:txBody>
          <a:bodyPr wrap="none" anchor="ctr"/>
          <a:lstStyle/>
          <a:p>
            <a:endParaRPr lang="en-US"/>
          </a:p>
        </p:txBody>
      </p:sp>
      <p:sp>
        <p:nvSpPr>
          <p:cNvPr id="348" name="Oval 16"/>
          <p:cNvSpPr>
            <a:spLocks noChangeAspect="1" noChangeArrowheads="1"/>
          </p:cNvSpPr>
          <p:nvPr/>
        </p:nvSpPr>
        <p:spPr bwMode="auto">
          <a:xfrm>
            <a:off x="1132484" y="5099720"/>
            <a:ext cx="173038" cy="158750"/>
          </a:xfrm>
          <a:prstGeom prst="ellipse">
            <a:avLst/>
          </a:prstGeom>
          <a:solidFill>
            <a:schemeClr val="tx1"/>
          </a:solidFill>
          <a:ln w="19050">
            <a:solidFill>
              <a:schemeClr val="tx1"/>
            </a:solidFill>
            <a:round/>
            <a:headEnd/>
            <a:tailEnd/>
          </a:ln>
          <a:effectLst/>
        </p:spPr>
        <p:txBody>
          <a:bodyPr wrap="none" anchor="ctr"/>
          <a:lstStyle/>
          <a:p>
            <a:endParaRPr lang="en-US"/>
          </a:p>
        </p:txBody>
      </p:sp>
      <p:sp>
        <p:nvSpPr>
          <p:cNvPr id="349" name="Oval 17"/>
          <p:cNvSpPr>
            <a:spLocks noChangeAspect="1" noChangeArrowheads="1"/>
          </p:cNvSpPr>
          <p:nvPr/>
        </p:nvSpPr>
        <p:spPr bwMode="auto">
          <a:xfrm>
            <a:off x="2427884" y="3728120"/>
            <a:ext cx="173038" cy="158750"/>
          </a:xfrm>
          <a:prstGeom prst="ellipse">
            <a:avLst/>
          </a:prstGeom>
          <a:solidFill>
            <a:schemeClr val="tx1"/>
          </a:solidFill>
          <a:ln w="19050">
            <a:solidFill>
              <a:schemeClr val="tx1"/>
            </a:solidFill>
            <a:round/>
            <a:headEnd/>
            <a:tailEnd/>
          </a:ln>
          <a:effectLst/>
        </p:spPr>
        <p:txBody>
          <a:bodyPr wrap="none" anchor="ctr"/>
          <a:lstStyle/>
          <a:p>
            <a:endParaRPr lang="en-US"/>
          </a:p>
        </p:txBody>
      </p:sp>
      <p:sp>
        <p:nvSpPr>
          <p:cNvPr id="350" name="Oval 18"/>
          <p:cNvSpPr>
            <a:spLocks noChangeAspect="1" noChangeArrowheads="1"/>
          </p:cNvSpPr>
          <p:nvPr/>
        </p:nvSpPr>
        <p:spPr bwMode="auto">
          <a:xfrm>
            <a:off x="2351684" y="4337720"/>
            <a:ext cx="173038" cy="158750"/>
          </a:xfrm>
          <a:prstGeom prst="ellipse">
            <a:avLst/>
          </a:prstGeom>
          <a:solidFill>
            <a:schemeClr val="tx1"/>
          </a:solidFill>
          <a:ln w="19050">
            <a:solidFill>
              <a:schemeClr val="tx1"/>
            </a:solidFill>
            <a:round/>
            <a:headEnd/>
            <a:tailEnd/>
          </a:ln>
          <a:effectLst/>
        </p:spPr>
        <p:txBody>
          <a:bodyPr wrap="none" anchor="ctr"/>
          <a:lstStyle/>
          <a:p>
            <a:endParaRPr lang="en-US"/>
          </a:p>
        </p:txBody>
      </p:sp>
      <p:sp>
        <p:nvSpPr>
          <p:cNvPr id="351" name="Oval 19"/>
          <p:cNvSpPr>
            <a:spLocks noChangeAspect="1" noChangeArrowheads="1"/>
          </p:cNvSpPr>
          <p:nvPr/>
        </p:nvSpPr>
        <p:spPr bwMode="auto">
          <a:xfrm>
            <a:off x="2123084" y="4032920"/>
            <a:ext cx="173038" cy="158750"/>
          </a:xfrm>
          <a:prstGeom prst="ellipse">
            <a:avLst/>
          </a:prstGeom>
          <a:solidFill>
            <a:schemeClr val="tx1"/>
          </a:solidFill>
          <a:ln w="19050">
            <a:solidFill>
              <a:schemeClr val="tx1"/>
            </a:solidFill>
            <a:round/>
            <a:headEnd/>
            <a:tailEnd/>
          </a:ln>
          <a:effectLst/>
        </p:spPr>
        <p:txBody>
          <a:bodyPr wrap="none" anchor="ctr"/>
          <a:lstStyle/>
          <a:p>
            <a:endParaRPr lang="en-US"/>
          </a:p>
        </p:txBody>
      </p:sp>
      <p:sp>
        <p:nvSpPr>
          <p:cNvPr id="352" name="Oval 20"/>
          <p:cNvSpPr>
            <a:spLocks noChangeAspect="1" noChangeArrowheads="1"/>
          </p:cNvSpPr>
          <p:nvPr/>
        </p:nvSpPr>
        <p:spPr bwMode="auto">
          <a:xfrm>
            <a:off x="2427884" y="4032920"/>
            <a:ext cx="173038" cy="158750"/>
          </a:xfrm>
          <a:prstGeom prst="ellipse">
            <a:avLst/>
          </a:prstGeom>
          <a:solidFill>
            <a:schemeClr val="tx1"/>
          </a:solidFill>
          <a:ln w="19050">
            <a:solidFill>
              <a:schemeClr val="tx1"/>
            </a:solidFill>
            <a:round/>
            <a:headEnd/>
            <a:tailEnd/>
          </a:ln>
          <a:effectLst/>
        </p:spPr>
        <p:txBody>
          <a:bodyPr wrap="none" anchor="ctr"/>
          <a:lstStyle/>
          <a:p>
            <a:endParaRPr lang="en-US"/>
          </a:p>
        </p:txBody>
      </p:sp>
      <p:sp>
        <p:nvSpPr>
          <p:cNvPr id="353" name="Oval 21"/>
          <p:cNvSpPr>
            <a:spLocks noChangeAspect="1" noChangeArrowheads="1"/>
          </p:cNvSpPr>
          <p:nvPr/>
        </p:nvSpPr>
        <p:spPr bwMode="auto">
          <a:xfrm>
            <a:off x="1894484" y="4794920"/>
            <a:ext cx="173038" cy="158750"/>
          </a:xfrm>
          <a:prstGeom prst="ellipse">
            <a:avLst/>
          </a:prstGeom>
          <a:solidFill>
            <a:schemeClr val="tx1"/>
          </a:solidFill>
          <a:ln w="19050">
            <a:solidFill>
              <a:schemeClr val="tx1"/>
            </a:solidFill>
            <a:round/>
            <a:headEnd/>
            <a:tailEnd/>
          </a:ln>
          <a:effectLst/>
        </p:spPr>
        <p:txBody>
          <a:bodyPr wrap="none" anchor="ctr"/>
          <a:lstStyle/>
          <a:p>
            <a:endParaRPr lang="en-US"/>
          </a:p>
        </p:txBody>
      </p:sp>
      <p:sp>
        <p:nvSpPr>
          <p:cNvPr id="354" name="Oval 22"/>
          <p:cNvSpPr>
            <a:spLocks noChangeAspect="1" noChangeArrowheads="1"/>
          </p:cNvSpPr>
          <p:nvPr/>
        </p:nvSpPr>
        <p:spPr bwMode="auto">
          <a:xfrm>
            <a:off x="1208684" y="4490120"/>
            <a:ext cx="173038" cy="158750"/>
          </a:xfrm>
          <a:prstGeom prst="ellipse">
            <a:avLst/>
          </a:prstGeom>
          <a:solidFill>
            <a:schemeClr val="tx1"/>
          </a:solidFill>
          <a:ln w="19050">
            <a:solidFill>
              <a:schemeClr val="tx1"/>
            </a:solidFill>
            <a:round/>
            <a:headEnd/>
            <a:tailEnd/>
          </a:ln>
          <a:effectLst/>
        </p:spPr>
        <p:txBody>
          <a:bodyPr wrap="none" anchor="ctr"/>
          <a:lstStyle/>
          <a:p>
            <a:endParaRPr lang="en-US"/>
          </a:p>
        </p:txBody>
      </p:sp>
      <p:sp>
        <p:nvSpPr>
          <p:cNvPr id="355" name="Oval 23"/>
          <p:cNvSpPr>
            <a:spLocks noChangeAspect="1" noChangeArrowheads="1"/>
          </p:cNvSpPr>
          <p:nvPr/>
        </p:nvSpPr>
        <p:spPr bwMode="auto">
          <a:xfrm>
            <a:off x="3266084" y="5709320"/>
            <a:ext cx="173038" cy="158750"/>
          </a:xfrm>
          <a:prstGeom prst="ellipse">
            <a:avLst/>
          </a:prstGeom>
          <a:solidFill>
            <a:schemeClr val="tx1"/>
          </a:solidFill>
          <a:ln w="19050">
            <a:solidFill>
              <a:schemeClr val="tx1"/>
            </a:solidFill>
            <a:round/>
            <a:headEnd/>
            <a:tailEnd/>
          </a:ln>
          <a:effectLst/>
        </p:spPr>
        <p:txBody>
          <a:bodyPr wrap="none" anchor="ctr"/>
          <a:lstStyle/>
          <a:p>
            <a:endParaRPr lang="en-US"/>
          </a:p>
        </p:txBody>
      </p:sp>
      <p:sp>
        <p:nvSpPr>
          <p:cNvPr id="356" name="Oval 24"/>
          <p:cNvSpPr>
            <a:spLocks noChangeAspect="1" noChangeArrowheads="1"/>
          </p:cNvSpPr>
          <p:nvPr/>
        </p:nvSpPr>
        <p:spPr bwMode="auto">
          <a:xfrm>
            <a:off x="3113684" y="5480720"/>
            <a:ext cx="173038" cy="158750"/>
          </a:xfrm>
          <a:prstGeom prst="ellipse">
            <a:avLst/>
          </a:prstGeom>
          <a:solidFill>
            <a:schemeClr val="tx1"/>
          </a:solidFill>
          <a:ln w="19050">
            <a:solidFill>
              <a:schemeClr val="tx1"/>
            </a:solidFill>
            <a:round/>
            <a:headEnd/>
            <a:tailEnd/>
          </a:ln>
          <a:effectLst/>
        </p:spPr>
        <p:txBody>
          <a:bodyPr wrap="none" anchor="ctr"/>
          <a:lstStyle/>
          <a:p>
            <a:endParaRPr lang="en-US"/>
          </a:p>
        </p:txBody>
      </p:sp>
      <p:sp>
        <p:nvSpPr>
          <p:cNvPr id="357" name="Oval 25"/>
          <p:cNvSpPr>
            <a:spLocks noChangeAspect="1" noChangeArrowheads="1"/>
          </p:cNvSpPr>
          <p:nvPr/>
        </p:nvSpPr>
        <p:spPr bwMode="auto">
          <a:xfrm>
            <a:off x="2885084" y="5709320"/>
            <a:ext cx="173038" cy="158750"/>
          </a:xfrm>
          <a:prstGeom prst="ellipse">
            <a:avLst/>
          </a:prstGeom>
          <a:solidFill>
            <a:schemeClr val="tx1"/>
          </a:solidFill>
          <a:ln w="19050">
            <a:solidFill>
              <a:schemeClr val="tx1"/>
            </a:solidFill>
            <a:round/>
            <a:headEnd/>
            <a:tailEnd/>
          </a:ln>
          <a:effectLst/>
        </p:spPr>
        <p:txBody>
          <a:bodyPr wrap="none" anchor="ctr"/>
          <a:lstStyle/>
          <a:p>
            <a:endParaRPr lang="en-US"/>
          </a:p>
        </p:txBody>
      </p:sp>
      <p:grpSp>
        <p:nvGrpSpPr>
          <p:cNvPr id="358" name="Group 26"/>
          <p:cNvGrpSpPr>
            <a:grpSpLocks/>
          </p:cNvGrpSpPr>
          <p:nvPr/>
        </p:nvGrpSpPr>
        <p:grpSpPr bwMode="auto">
          <a:xfrm>
            <a:off x="1338859" y="1356395"/>
            <a:ext cx="555625" cy="1000125"/>
            <a:chOff x="2532" y="1542"/>
            <a:chExt cx="184" cy="332"/>
          </a:xfrm>
        </p:grpSpPr>
        <p:sp>
          <p:nvSpPr>
            <p:cNvPr id="359"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p:spPr>
          <p:txBody>
            <a:bodyPr wrap="none" anchor="ctr"/>
            <a:lstStyle/>
            <a:p>
              <a:endParaRPr lang="en-US"/>
            </a:p>
          </p:txBody>
        </p:sp>
        <p:sp>
          <p:nvSpPr>
            <p:cNvPr id="360" name="Line 28"/>
            <p:cNvSpPr>
              <a:spLocks noChangeAspect="1" noChangeShapeType="1"/>
            </p:cNvSpPr>
            <p:nvPr/>
          </p:nvSpPr>
          <p:spPr bwMode="auto">
            <a:xfrm>
              <a:off x="2567" y="1607"/>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361" name="Line 29"/>
            <p:cNvSpPr>
              <a:spLocks noChangeAspect="1" noChangeShapeType="1"/>
            </p:cNvSpPr>
            <p:nvPr/>
          </p:nvSpPr>
          <p:spPr bwMode="auto">
            <a:xfrm>
              <a:off x="2567" y="1655"/>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362" name="Line 30"/>
            <p:cNvSpPr>
              <a:spLocks noChangeAspect="1" noChangeShapeType="1"/>
            </p:cNvSpPr>
            <p:nvPr/>
          </p:nvSpPr>
          <p:spPr bwMode="auto">
            <a:xfrm>
              <a:off x="2568" y="1703"/>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363" name="Line 31"/>
            <p:cNvSpPr>
              <a:spLocks noChangeAspect="1" noChangeShapeType="1"/>
            </p:cNvSpPr>
            <p:nvPr/>
          </p:nvSpPr>
          <p:spPr bwMode="auto">
            <a:xfrm>
              <a:off x="2568" y="1751"/>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364" name="Line 32"/>
            <p:cNvSpPr>
              <a:spLocks noChangeAspect="1" noChangeShapeType="1"/>
            </p:cNvSpPr>
            <p:nvPr/>
          </p:nvSpPr>
          <p:spPr bwMode="auto">
            <a:xfrm>
              <a:off x="2567" y="1803"/>
              <a:ext cx="119" cy="1"/>
            </a:xfrm>
            <a:prstGeom prst="line">
              <a:avLst/>
            </a:prstGeom>
            <a:noFill/>
            <a:ln w="38100">
              <a:solidFill>
                <a:schemeClr val="tx1"/>
              </a:solidFill>
              <a:round/>
              <a:headEnd/>
              <a:tailEnd/>
            </a:ln>
            <a:effectLst/>
          </p:spPr>
          <p:txBody>
            <a:bodyPr wrap="none" anchor="ctr">
              <a:spAutoFit/>
            </a:bodyPr>
            <a:lstStyle/>
            <a:p>
              <a:endParaRPr lang="en-US"/>
            </a:p>
          </p:txBody>
        </p:sp>
      </p:grpSp>
      <p:grpSp>
        <p:nvGrpSpPr>
          <p:cNvPr id="365" name="Group 33"/>
          <p:cNvGrpSpPr>
            <a:grpSpLocks/>
          </p:cNvGrpSpPr>
          <p:nvPr/>
        </p:nvGrpSpPr>
        <p:grpSpPr bwMode="auto">
          <a:xfrm>
            <a:off x="2024659" y="1365920"/>
            <a:ext cx="555625" cy="1000125"/>
            <a:chOff x="2532" y="1542"/>
            <a:chExt cx="184" cy="332"/>
          </a:xfrm>
        </p:grpSpPr>
        <p:sp>
          <p:nvSpPr>
            <p:cNvPr id="366"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p:spPr>
          <p:txBody>
            <a:bodyPr wrap="none" anchor="ctr"/>
            <a:lstStyle/>
            <a:p>
              <a:endParaRPr lang="en-US"/>
            </a:p>
          </p:txBody>
        </p:sp>
        <p:sp>
          <p:nvSpPr>
            <p:cNvPr id="367" name="Line 35"/>
            <p:cNvSpPr>
              <a:spLocks noChangeAspect="1" noChangeShapeType="1"/>
            </p:cNvSpPr>
            <p:nvPr/>
          </p:nvSpPr>
          <p:spPr bwMode="auto">
            <a:xfrm>
              <a:off x="2567" y="1607"/>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368" name="Line 36"/>
            <p:cNvSpPr>
              <a:spLocks noChangeAspect="1" noChangeShapeType="1"/>
            </p:cNvSpPr>
            <p:nvPr/>
          </p:nvSpPr>
          <p:spPr bwMode="auto">
            <a:xfrm>
              <a:off x="2567" y="1655"/>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369" name="Line 37"/>
            <p:cNvSpPr>
              <a:spLocks noChangeAspect="1" noChangeShapeType="1"/>
            </p:cNvSpPr>
            <p:nvPr/>
          </p:nvSpPr>
          <p:spPr bwMode="auto">
            <a:xfrm>
              <a:off x="2568" y="1703"/>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370" name="Line 38"/>
            <p:cNvSpPr>
              <a:spLocks noChangeAspect="1" noChangeShapeType="1"/>
            </p:cNvSpPr>
            <p:nvPr/>
          </p:nvSpPr>
          <p:spPr bwMode="auto">
            <a:xfrm>
              <a:off x="2568" y="1751"/>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371" name="Line 39"/>
            <p:cNvSpPr>
              <a:spLocks noChangeAspect="1" noChangeShapeType="1"/>
            </p:cNvSpPr>
            <p:nvPr/>
          </p:nvSpPr>
          <p:spPr bwMode="auto">
            <a:xfrm>
              <a:off x="2567" y="1803"/>
              <a:ext cx="119" cy="1"/>
            </a:xfrm>
            <a:prstGeom prst="line">
              <a:avLst/>
            </a:prstGeom>
            <a:noFill/>
            <a:ln w="38100">
              <a:solidFill>
                <a:schemeClr val="tx1"/>
              </a:solidFill>
              <a:round/>
              <a:headEnd/>
              <a:tailEnd/>
            </a:ln>
            <a:effectLst/>
          </p:spPr>
          <p:txBody>
            <a:bodyPr wrap="none" anchor="ctr">
              <a:spAutoFit/>
            </a:bodyPr>
            <a:lstStyle/>
            <a:p>
              <a:endParaRPr lang="en-US"/>
            </a:p>
          </p:txBody>
        </p:sp>
      </p:grpSp>
      <p:grpSp>
        <p:nvGrpSpPr>
          <p:cNvPr id="372" name="Group 40"/>
          <p:cNvGrpSpPr>
            <a:grpSpLocks/>
          </p:cNvGrpSpPr>
          <p:nvPr/>
        </p:nvGrpSpPr>
        <p:grpSpPr bwMode="auto">
          <a:xfrm>
            <a:off x="2710459" y="1365920"/>
            <a:ext cx="555625" cy="1000125"/>
            <a:chOff x="2532" y="1542"/>
            <a:chExt cx="184" cy="332"/>
          </a:xfrm>
        </p:grpSpPr>
        <p:sp>
          <p:nvSpPr>
            <p:cNvPr id="373"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p:spPr>
          <p:txBody>
            <a:bodyPr wrap="none" anchor="ctr"/>
            <a:lstStyle/>
            <a:p>
              <a:endParaRPr lang="en-US"/>
            </a:p>
          </p:txBody>
        </p:sp>
        <p:sp>
          <p:nvSpPr>
            <p:cNvPr id="374" name="Line 42"/>
            <p:cNvSpPr>
              <a:spLocks noChangeAspect="1" noChangeShapeType="1"/>
            </p:cNvSpPr>
            <p:nvPr/>
          </p:nvSpPr>
          <p:spPr bwMode="auto">
            <a:xfrm>
              <a:off x="2567" y="1607"/>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375" name="Line 43"/>
            <p:cNvSpPr>
              <a:spLocks noChangeAspect="1" noChangeShapeType="1"/>
            </p:cNvSpPr>
            <p:nvPr/>
          </p:nvSpPr>
          <p:spPr bwMode="auto">
            <a:xfrm>
              <a:off x="2567" y="1655"/>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376" name="Line 44"/>
            <p:cNvSpPr>
              <a:spLocks noChangeAspect="1" noChangeShapeType="1"/>
            </p:cNvSpPr>
            <p:nvPr/>
          </p:nvSpPr>
          <p:spPr bwMode="auto">
            <a:xfrm>
              <a:off x="2568" y="1703"/>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377" name="Line 45"/>
            <p:cNvSpPr>
              <a:spLocks noChangeAspect="1" noChangeShapeType="1"/>
            </p:cNvSpPr>
            <p:nvPr/>
          </p:nvSpPr>
          <p:spPr bwMode="auto">
            <a:xfrm>
              <a:off x="2568" y="1751"/>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378" name="Line 46"/>
            <p:cNvSpPr>
              <a:spLocks noChangeAspect="1" noChangeShapeType="1"/>
            </p:cNvSpPr>
            <p:nvPr/>
          </p:nvSpPr>
          <p:spPr bwMode="auto">
            <a:xfrm>
              <a:off x="2567" y="1803"/>
              <a:ext cx="119" cy="1"/>
            </a:xfrm>
            <a:prstGeom prst="line">
              <a:avLst/>
            </a:prstGeom>
            <a:noFill/>
            <a:ln w="38100">
              <a:solidFill>
                <a:schemeClr val="tx1"/>
              </a:solidFill>
              <a:round/>
              <a:headEnd/>
              <a:tailEnd/>
            </a:ln>
            <a:effectLst/>
          </p:spPr>
          <p:txBody>
            <a:bodyPr wrap="none" anchor="ctr">
              <a:spAutoFit/>
            </a:bodyPr>
            <a:lstStyle/>
            <a:p>
              <a:endParaRPr lang="en-US"/>
            </a:p>
          </p:txBody>
        </p:sp>
      </p:grpSp>
      <p:sp>
        <p:nvSpPr>
          <p:cNvPr id="379" name="Line 47"/>
          <p:cNvSpPr>
            <a:spLocks noChangeShapeType="1"/>
          </p:cNvSpPr>
          <p:nvPr/>
        </p:nvSpPr>
        <p:spPr bwMode="auto">
          <a:xfrm flipV="1">
            <a:off x="4866284" y="908720"/>
            <a:ext cx="0" cy="3270250"/>
          </a:xfrm>
          <a:prstGeom prst="line">
            <a:avLst/>
          </a:prstGeom>
          <a:noFill/>
          <a:ln w="19050">
            <a:solidFill>
              <a:srgbClr val="0000FF"/>
            </a:solidFill>
            <a:round/>
            <a:headEnd/>
            <a:tailEnd type="triangle" w="med" len="med"/>
          </a:ln>
          <a:effectLst/>
        </p:spPr>
        <p:txBody>
          <a:bodyPr wrap="none" anchor="ctr"/>
          <a:lstStyle/>
          <a:p>
            <a:endParaRPr lang="en-US"/>
          </a:p>
        </p:txBody>
      </p:sp>
      <p:sp>
        <p:nvSpPr>
          <p:cNvPr id="380" name="Line 48"/>
          <p:cNvSpPr>
            <a:spLocks noChangeShapeType="1"/>
          </p:cNvSpPr>
          <p:nvPr/>
        </p:nvSpPr>
        <p:spPr bwMode="auto">
          <a:xfrm>
            <a:off x="4866284" y="4178970"/>
            <a:ext cx="3810000" cy="3175"/>
          </a:xfrm>
          <a:prstGeom prst="line">
            <a:avLst/>
          </a:prstGeom>
          <a:noFill/>
          <a:ln w="19050">
            <a:solidFill>
              <a:srgbClr val="0000FF"/>
            </a:solidFill>
            <a:round/>
            <a:headEnd/>
            <a:tailEnd type="triangle" w="med" len="med"/>
          </a:ln>
          <a:effectLst/>
        </p:spPr>
        <p:txBody>
          <a:bodyPr wrap="none" anchor="ctr"/>
          <a:lstStyle/>
          <a:p>
            <a:endParaRPr lang="en-US"/>
          </a:p>
        </p:txBody>
      </p:sp>
      <p:sp>
        <p:nvSpPr>
          <p:cNvPr id="381" name="Line 49"/>
          <p:cNvSpPr>
            <a:spLocks noChangeShapeType="1"/>
          </p:cNvSpPr>
          <p:nvPr/>
        </p:nvSpPr>
        <p:spPr bwMode="auto">
          <a:xfrm flipV="1">
            <a:off x="4866284" y="2500983"/>
            <a:ext cx="2819400" cy="1677987"/>
          </a:xfrm>
          <a:prstGeom prst="line">
            <a:avLst/>
          </a:prstGeom>
          <a:noFill/>
          <a:ln w="19050">
            <a:solidFill>
              <a:srgbClr val="0000FF"/>
            </a:solidFill>
            <a:round/>
            <a:headEnd/>
            <a:tailEnd type="triangle" w="med" len="med"/>
          </a:ln>
          <a:effectLst/>
        </p:spPr>
        <p:txBody>
          <a:bodyPr wrap="none" anchor="ctr"/>
          <a:lstStyle/>
          <a:p>
            <a:endParaRPr lang="en-US"/>
          </a:p>
        </p:txBody>
      </p:sp>
      <p:sp>
        <p:nvSpPr>
          <p:cNvPr id="382" name="Oval 50"/>
          <p:cNvSpPr>
            <a:spLocks noChangeAspect="1" noChangeArrowheads="1"/>
          </p:cNvSpPr>
          <p:nvPr/>
        </p:nvSpPr>
        <p:spPr bwMode="auto">
          <a:xfrm>
            <a:off x="5817197" y="2734345"/>
            <a:ext cx="173037" cy="158750"/>
          </a:xfrm>
          <a:prstGeom prst="ellipse">
            <a:avLst/>
          </a:prstGeom>
          <a:solidFill>
            <a:srgbClr val="FF0000"/>
          </a:solidFill>
          <a:ln w="19050">
            <a:noFill/>
            <a:round/>
            <a:headEnd/>
            <a:tailEnd/>
          </a:ln>
          <a:effectLst/>
        </p:spPr>
        <p:txBody>
          <a:bodyPr wrap="none" anchor="ctr"/>
          <a:lstStyle/>
          <a:p>
            <a:endParaRPr lang="en-US"/>
          </a:p>
        </p:txBody>
      </p:sp>
      <p:sp>
        <p:nvSpPr>
          <p:cNvPr id="383" name="Oval 51"/>
          <p:cNvSpPr>
            <a:spLocks noChangeAspect="1" noChangeArrowheads="1"/>
          </p:cNvSpPr>
          <p:nvPr/>
        </p:nvSpPr>
        <p:spPr bwMode="auto">
          <a:xfrm>
            <a:off x="5969597" y="2886745"/>
            <a:ext cx="173037" cy="158750"/>
          </a:xfrm>
          <a:prstGeom prst="ellipse">
            <a:avLst/>
          </a:prstGeom>
          <a:solidFill>
            <a:srgbClr val="FF0000"/>
          </a:solidFill>
          <a:ln w="19050">
            <a:noFill/>
            <a:round/>
            <a:headEnd/>
            <a:tailEnd/>
          </a:ln>
          <a:effectLst/>
        </p:spPr>
        <p:txBody>
          <a:bodyPr wrap="none" anchor="ctr"/>
          <a:lstStyle/>
          <a:p>
            <a:endParaRPr lang="en-US"/>
          </a:p>
        </p:txBody>
      </p:sp>
      <p:sp>
        <p:nvSpPr>
          <p:cNvPr id="384" name="Oval 52"/>
          <p:cNvSpPr>
            <a:spLocks noChangeAspect="1" noChangeArrowheads="1"/>
          </p:cNvSpPr>
          <p:nvPr/>
        </p:nvSpPr>
        <p:spPr bwMode="auto">
          <a:xfrm>
            <a:off x="5475884" y="2737520"/>
            <a:ext cx="173038" cy="158750"/>
          </a:xfrm>
          <a:prstGeom prst="ellipse">
            <a:avLst/>
          </a:prstGeom>
          <a:solidFill>
            <a:srgbClr val="FF0000"/>
          </a:solidFill>
          <a:ln w="19050">
            <a:noFill/>
            <a:round/>
            <a:headEnd/>
            <a:tailEnd/>
          </a:ln>
          <a:effectLst/>
        </p:spPr>
        <p:txBody>
          <a:bodyPr wrap="none" anchor="ctr"/>
          <a:lstStyle/>
          <a:p>
            <a:endParaRPr lang="en-US"/>
          </a:p>
        </p:txBody>
      </p:sp>
      <p:sp>
        <p:nvSpPr>
          <p:cNvPr id="385" name="Oval 53"/>
          <p:cNvSpPr>
            <a:spLocks noChangeAspect="1" noChangeArrowheads="1"/>
          </p:cNvSpPr>
          <p:nvPr/>
        </p:nvSpPr>
        <p:spPr bwMode="auto">
          <a:xfrm>
            <a:off x="5780684" y="3118520"/>
            <a:ext cx="173038" cy="158750"/>
          </a:xfrm>
          <a:prstGeom prst="ellipse">
            <a:avLst/>
          </a:prstGeom>
          <a:solidFill>
            <a:srgbClr val="FF0000"/>
          </a:solidFill>
          <a:ln w="19050">
            <a:noFill/>
            <a:round/>
            <a:headEnd/>
            <a:tailEnd/>
          </a:ln>
          <a:effectLst/>
        </p:spPr>
        <p:txBody>
          <a:bodyPr wrap="none" anchor="ctr"/>
          <a:lstStyle/>
          <a:p>
            <a:endParaRPr lang="en-US"/>
          </a:p>
        </p:txBody>
      </p:sp>
      <p:sp>
        <p:nvSpPr>
          <p:cNvPr id="386" name="Oval 54"/>
          <p:cNvSpPr>
            <a:spLocks noChangeAspect="1" noChangeArrowheads="1"/>
          </p:cNvSpPr>
          <p:nvPr/>
        </p:nvSpPr>
        <p:spPr bwMode="auto">
          <a:xfrm>
            <a:off x="5552084" y="3042320"/>
            <a:ext cx="173038" cy="158750"/>
          </a:xfrm>
          <a:prstGeom prst="ellipse">
            <a:avLst/>
          </a:prstGeom>
          <a:solidFill>
            <a:srgbClr val="FF0000"/>
          </a:solidFill>
          <a:ln w="19050">
            <a:noFill/>
            <a:round/>
            <a:headEnd/>
            <a:tailEnd/>
          </a:ln>
          <a:effectLst/>
        </p:spPr>
        <p:txBody>
          <a:bodyPr wrap="none" anchor="ctr"/>
          <a:lstStyle/>
          <a:p>
            <a:endParaRPr lang="en-US"/>
          </a:p>
        </p:txBody>
      </p:sp>
      <p:sp>
        <p:nvSpPr>
          <p:cNvPr id="387" name="Oval 55"/>
          <p:cNvSpPr>
            <a:spLocks noChangeAspect="1" noChangeArrowheads="1"/>
          </p:cNvSpPr>
          <p:nvPr/>
        </p:nvSpPr>
        <p:spPr bwMode="auto">
          <a:xfrm>
            <a:off x="6847484" y="1670720"/>
            <a:ext cx="173038" cy="158750"/>
          </a:xfrm>
          <a:prstGeom prst="ellipse">
            <a:avLst/>
          </a:prstGeom>
          <a:solidFill>
            <a:srgbClr val="008000"/>
          </a:solidFill>
          <a:ln w="19050">
            <a:noFill/>
            <a:round/>
            <a:headEnd/>
            <a:tailEnd/>
          </a:ln>
          <a:effectLst/>
        </p:spPr>
        <p:txBody>
          <a:bodyPr wrap="none" anchor="ctr"/>
          <a:lstStyle/>
          <a:p>
            <a:endParaRPr lang="en-US"/>
          </a:p>
        </p:txBody>
      </p:sp>
      <p:sp>
        <p:nvSpPr>
          <p:cNvPr id="388" name="Oval 56"/>
          <p:cNvSpPr>
            <a:spLocks noChangeAspect="1" noChangeArrowheads="1"/>
          </p:cNvSpPr>
          <p:nvPr/>
        </p:nvSpPr>
        <p:spPr bwMode="auto">
          <a:xfrm>
            <a:off x="6771284" y="2280320"/>
            <a:ext cx="173038" cy="158750"/>
          </a:xfrm>
          <a:prstGeom prst="ellipse">
            <a:avLst/>
          </a:prstGeom>
          <a:solidFill>
            <a:srgbClr val="008000"/>
          </a:solidFill>
          <a:ln w="19050">
            <a:noFill/>
            <a:round/>
            <a:headEnd/>
            <a:tailEnd/>
          </a:ln>
          <a:effectLst/>
        </p:spPr>
        <p:txBody>
          <a:bodyPr wrap="none" anchor="ctr"/>
          <a:lstStyle/>
          <a:p>
            <a:endParaRPr lang="en-US"/>
          </a:p>
        </p:txBody>
      </p:sp>
      <p:sp>
        <p:nvSpPr>
          <p:cNvPr id="389" name="Oval 57"/>
          <p:cNvSpPr>
            <a:spLocks noChangeAspect="1" noChangeArrowheads="1"/>
          </p:cNvSpPr>
          <p:nvPr/>
        </p:nvSpPr>
        <p:spPr bwMode="auto">
          <a:xfrm>
            <a:off x="6542684" y="1975520"/>
            <a:ext cx="173038" cy="158750"/>
          </a:xfrm>
          <a:prstGeom prst="ellipse">
            <a:avLst/>
          </a:prstGeom>
          <a:solidFill>
            <a:srgbClr val="008000"/>
          </a:solidFill>
          <a:ln w="19050">
            <a:noFill/>
            <a:round/>
            <a:headEnd/>
            <a:tailEnd/>
          </a:ln>
          <a:effectLst/>
        </p:spPr>
        <p:txBody>
          <a:bodyPr wrap="none" anchor="ctr"/>
          <a:lstStyle/>
          <a:p>
            <a:endParaRPr lang="en-US"/>
          </a:p>
        </p:txBody>
      </p:sp>
      <p:sp>
        <p:nvSpPr>
          <p:cNvPr id="390" name="Oval 58"/>
          <p:cNvSpPr>
            <a:spLocks noChangeAspect="1" noChangeArrowheads="1"/>
          </p:cNvSpPr>
          <p:nvPr/>
        </p:nvSpPr>
        <p:spPr bwMode="auto">
          <a:xfrm>
            <a:off x="6847484" y="1975520"/>
            <a:ext cx="173038" cy="158750"/>
          </a:xfrm>
          <a:prstGeom prst="ellipse">
            <a:avLst/>
          </a:prstGeom>
          <a:solidFill>
            <a:srgbClr val="008000"/>
          </a:solidFill>
          <a:ln w="19050">
            <a:noFill/>
            <a:round/>
            <a:headEnd/>
            <a:tailEnd/>
          </a:ln>
          <a:effectLst/>
        </p:spPr>
        <p:txBody>
          <a:bodyPr wrap="none" anchor="ctr"/>
          <a:lstStyle/>
          <a:p>
            <a:endParaRPr lang="en-US"/>
          </a:p>
        </p:txBody>
      </p:sp>
      <p:sp>
        <p:nvSpPr>
          <p:cNvPr id="391" name="Oval 59"/>
          <p:cNvSpPr>
            <a:spLocks noChangeAspect="1" noChangeArrowheads="1"/>
          </p:cNvSpPr>
          <p:nvPr/>
        </p:nvSpPr>
        <p:spPr bwMode="auto">
          <a:xfrm>
            <a:off x="6314084" y="2737520"/>
            <a:ext cx="173038" cy="158750"/>
          </a:xfrm>
          <a:prstGeom prst="ellipse">
            <a:avLst/>
          </a:prstGeom>
          <a:solidFill>
            <a:srgbClr val="FF0000"/>
          </a:solidFill>
          <a:ln w="19050">
            <a:noFill/>
            <a:round/>
            <a:headEnd/>
            <a:tailEnd/>
          </a:ln>
          <a:effectLst/>
        </p:spPr>
        <p:txBody>
          <a:bodyPr wrap="none" anchor="ctr"/>
          <a:lstStyle/>
          <a:p>
            <a:endParaRPr lang="en-US"/>
          </a:p>
        </p:txBody>
      </p:sp>
      <p:sp>
        <p:nvSpPr>
          <p:cNvPr id="392" name="Oval 60"/>
          <p:cNvSpPr>
            <a:spLocks noChangeAspect="1" noChangeArrowheads="1"/>
          </p:cNvSpPr>
          <p:nvPr/>
        </p:nvSpPr>
        <p:spPr bwMode="auto">
          <a:xfrm>
            <a:off x="5628284" y="2432720"/>
            <a:ext cx="173038" cy="158750"/>
          </a:xfrm>
          <a:prstGeom prst="ellipse">
            <a:avLst/>
          </a:prstGeom>
          <a:solidFill>
            <a:srgbClr val="FF0000"/>
          </a:solidFill>
          <a:ln w="19050">
            <a:noFill/>
            <a:round/>
            <a:headEnd/>
            <a:tailEnd/>
          </a:ln>
          <a:effectLst/>
        </p:spPr>
        <p:txBody>
          <a:bodyPr wrap="none" anchor="ctr"/>
          <a:lstStyle/>
          <a:p>
            <a:endParaRPr lang="en-US"/>
          </a:p>
        </p:txBody>
      </p:sp>
      <p:sp>
        <p:nvSpPr>
          <p:cNvPr id="393" name="Oval 61"/>
          <p:cNvSpPr>
            <a:spLocks noChangeAspect="1" noChangeArrowheads="1"/>
          </p:cNvSpPr>
          <p:nvPr/>
        </p:nvSpPr>
        <p:spPr bwMode="auto">
          <a:xfrm>
            <a:off x="7685684" y="3651920"/>
            <a:ext cx="173038" cy="158750"/>
          </a:xfrm>
          <a:prstGeom prst="ellipse">
            <a:avLst/>
          </a:prstGeom>
          <a:solidFill>
            <a:srgbClr val="00FFFF"/>
          </a:solidFill>
          <a:ln w="19050">
            <a:noFill/>
            <a:round/>
            <a:headEnd/>
            <a:tailEnd/>
          </a:ln>
          <a:effectLst/>
        </p:spPr>
        <p:txBody>
          <a:bodyPr wrap="none" anchor="ctr"/>
          <a:lstStyle/>
          <a:p>
            <a:endParaRPr lang="en-US"/>
          </a:p>
        </p:txBody>
      </p:sp>
      <p:sp>
        <p:nvSpPr>
          <p:cNvPr id="394" name="Oval 62"/>
          <p:cNvSpPr>
            <a:spLocks noChangeAspect="1" noChangeArrowheads="1"/>
          </p:cNvSpPr>
          <p:nvPr/>
        </p:nvSpPr>
        <p:spPr bwMode="auto">
          <a:xfrm>
            <a:off x="7533284" y="3423320"/>
            <a:ext cx="173038" cy="158750"/>
          </a:xfrm>
          <a:prstGeom prst="ellipse">
            <a:avLst/>
          </a:prstGeom>
          <a:solidFill>
            <a:srgbClr val="00FFFF"/>
          </a:solidFill>
          <a:ln w="19050">
            <a:noFill/>
            <a:round/>
            <a:headEnd/>
            <a:tailEnd/>
          </a:ln>
          <a:effectLst/>
        </p:spPr>
        <p:txBody>
          <a:bodyPr wrap="none" anchor="ctr"/>
          <a:lstStyle/>
          <a:p>
            <a:endParaRPr lang="en-US"/>
          </a:p>
        </p:txBody>
      </p:sp>
      <p:sp>
        <p:nvSpPr>
          <p:cNvPr id="395" name="Oval 63"/>
          <p:cNvSpPr>
            <a:spLocks noChangeAspect="1" noChangeArrowheads="1"/>
          </p:cNvSpPr>
          <p:nvPr/>
        </p:nvSpPr>
        <p:spPr bwMode="auto">
          <a:xfrm>
            <a:off x="7304684" y="3651920"/>
            <a:ext cx="173038" cy="158750"/>
          </a:xfrm>
          <a:prstGeom prst="ellipse">
            <a:avLst/>
          </a:prstGeom>
          <a:solidFill>
            <a:srgbClr val="00FFFF"/>
          </a:solidFill>
          <a:ln w="19050">
            <a:noFill/>
            <a:round/>
            <a:headEnd/>
            <a:tailEnd/>
          </a:ln>
          <a:effectLst/>
        </p:spPr>
        <p:txBody>
          <a:bodyPr wrap="none" anchor="ctr"/>
          <a:lstStyle/>
          <a:p>
            <a:endParaRPr lang="en-US"/>
          </a:p>
        </p:txBody>
      </p:sp>
      <p:sp>
        <p:nvSpPr>
          <p:cNvPr id="396" name="Line 65"/>
          <p:cNvSpPr>
            <a:spLocks noChangeShapeType="1"/>
          </p:cNvSpPr>
          <p:nvPr/>
        </p:nvSpPr>
        <p:spPr bwMode="auto">
          <a:xfrm>
            <a:off x="4485284" y="5633120"/>
            <a:ext cx="2057400" cy="0"/>
          </a:xfrm>
          <a:prstGeom prst="line">
            <a:avLst/>
          </a:prstGeom>
          <a:noFill/>
          <a:ln w="152400">
            <a:solidFill>
              <a:srgbClr val="FF9900"/>
            </a:solidFill>
            <a:round/>
            <a:headEnd/>
            <a:tailEnd/>
          </a:ln>
          <a:effectLst/>
        </p:spPr>
        <p:txBody>
          <a:bodyPr/>
          <a:lstStyle/>
          <a:p>
            <a:endParaRPr lang="en-US"/>
          </a:p>
        </p:txBody>
      </p:sp>
      <p:sp>
        <p:nvSpPr>
          <p:cNvPr id="397" name="Line 66"/>
          <p:cNvSpPr>
            <a:spLocks noChangeShapeType="1"/>
          </p:cNvSpPr>
          <p:nvPr/>
        </p:nvSpPr>
        <p:spPr bwMode="auto">
          <a:xfrm flipV="1">
            <a:off x="6847484" y="4413920"/>
            <a:ext cx="0" cy="1219200"/>
          </a:xfrm>
          <a:prstGeom prst="line">
            <a:avLst/>
          </a:prstGeom>
          <a:noFill/>
          <a:ln w="152400">
            <a:solidFill>
              <a:srgbClr val="FF9900"/>
            </a:solidFill>
            <a:round/>
            <a:headEnd/>
            <a:tailEnd type="triangle" w="med" len="med"/>
          </a:ln>
          <a:effectLst/>
        </p:spPr>
        <p:txBody>
          <a:bodyPr/>
          <a:lstStyle/>
          <a:p>
            <a:endParaRPr lang="en-US"/>
          </a:p>
        </p:txBody>
      </p:sp>
      <p:sp>
        <p:nvSpPr>
          <p:cNvPr id="398" name="Text Box 67"/>
          <p:cNvSpPr txBox="1">
            <a:spLocks noChangeArrowheads="1"/>
          </p:cNvSpPr>
          <p:nvPr/>
        </p:nvSpPr>
        <p:spPr bwMode="auto">
          <a:xfrm>
            <a:off x="5475884" y="5331495"/>
            <a:ext cx="2833688" cy="495300"/>
          </a:xfrm>
          <a:prstGeom prst="rect">
            <a:avLst/>
          </a:prstGeom>
          <a:solidFill>
            <a:schemeClr val="bg1"/>
          </a:solidFill>
          <a:ln w="38100">
            <a:solidFill>
              <a:srgbClr val="FF9900"/>
            </a:solidFill>
            <a:miter lim="800000"/>
            <a:headEnd/>
            <a:tailEnd/>
          </a:ln>
          <a:effectLst/>
        </p:spPr>
        <p:txBody>
          <a:bodyPr wrap="none">
            <a:spAutoFit/>
          </a:bodyPr>
          <a:lstStyle/>
          <a:p>
            <a:r>
              <a:rPr lang="en-US" sz="2400"/>
              <a:t>Vector quantization</a:t>
            </a:r>
          </a:p>
        </p:txBody>
      </p:sp>
      <p:grpSp>
        <p:nvGrpSpPr>
          <p:cNvPr id="399" name="Group 68"/>
          <p:cNvGrpSpPr>
            <a:grpSpLocks/>
          </p:cNvGrpSpPr>
          <p:nvPr/>
        </p:nvGrpSpPr>
        <p:grpSpPr bwMode="auto">
          <a:xfrm>
            <a:off x="1338859" y="1356395"/>
            <a:ext cx="2578100" cy="1009650"/>
            <a:chOff x="1042" y="858"/>
            <a:chExt cx="1624" cy="636"/>
          </a:xfrm>
        </p:grpSpPr>
        <p:grpSp>
          <p:nvGrpSpPr>
            <p:cNvPr id="400" name="Group 69"/>
            <p:cNvGrpSpPr>
              <a:grpSpLocks/>
            </p:cNvGrpSpPr>
            <p:nvPr/>
          </p:nvGrpSpPr>
          <p:grpSpPr bwMode="auto">
            <a:xfrm>
              <a:off x="1042" y="858"/>
              <a:ext cx="350" cy="630"/>
              <a:chOff x="2532" y="1542"/>
              <a:chExt cx="184" cy="332"/>
            </a:xfrm>
          </p:grpSpPr>
          <p:sp>
            <p:nvSpPr>
              <p:cNvPr id="416" name="AutoShape 70"/>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p:spPr>
            <p:txBody>
              <a:bodyPr wrap="none" anchor="ctr"/>
              <a:lstStyle/>
              <a:p>
                <a:endParaRPr lang="en-US"/>
              </a:p>
            </p:txBody>
          </p:sp>
          <p:sp>
            <p:nvSpPr>
              <p:cNvPr id="417" name="Line 71"/>
              <p:cNvSpPr>
                <a:spLocks noChangeAspect="1" noChangeShapeType="1"/>
              </p:cNvSpPr>
              <p:nvPr/>
            </p:nvSpPr>
            <p:spPr bwMode="auto">
              <a:xfrm>
                <a:off x="2567" y="1607"/>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418" name="Line 72"/>
              <p:cNvSpPr>
                <a:spLocks noChangeAspect="1" noChangeShapeType="1"/>
              </p:cNvSpPr>
              <p:nvPr/>
            </p:nvSpPr>
            <p:spPr bwMode="auto">
              <a:xfrm>
                <a:off x="2567" y="1655"/>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419" name="Line 73"/>
              <p:cNvSpPr>
                <a:spLocks noChangeAspect="1" noChangeShapeType="1"/>
              </p:cNvSpPr>
              <p:nvPr/>
            </p:nvSpPr>
            <p:spPr bwMode="auto">
              <a:xfrm>
                <a:off x="2568" y="1703"/>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420" name="Line 74"/>
              <p:cNvSpPr>
                <a:spLocks noChangeAspect="1" noChangeShapeType="1"/>
              </p:cNvSpPr>
              <p:nvPr/>
            </p:nvSpPr>
            <p:spPr bwMode="auto">
              <a:xfrm>
                <a:off x="2568" y="1751"/>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421" name="Line 75"/>
              <p:cNvSpPr>
                <a:spLocks noChangeAspect="1" noChangeShapeType="1"/>
              </p:cNvSpPr>
              <p:nvPr/>
            </p:nvSpPr>
            <p:spPr bwMode="auto">
              <a:xfrm>
                <a:off x="2567" y="1803"/>
                <a:ext cx="119" cy="1"/>
              </a:xfrm>
              <a:prstGeom prst="line">
                <a:avLst/>
              </a:prstGeom>
              <a:noFill/>
              <a:ln w="38100">
                <a:solidFill>
                  <a:schemeClr val="tx1"/>
                </a:solidFill>
                <a:round/>
                <a:headEnd/>
                <a:tailEnd/>
              </a:ln>
              <a:effectLst/>
            </p:spPr>
            <p:txBody>
              <a:bodyPr wrap="none" anchor="ctr">
                <a:spAutoFit/>
              </a:bodyPr>
              <a:lstStyle/>
              <a:p>
                <a:endParaRPr lang="en-US"/>
              </a:p>
            </p:txBody>
          </p:sp>
        </p:grpSp>
        <p:grpSp>
          <p:nvGrpSpPr>
            <p:cNvPr id="401" name="Group 76"/>
            <p:cNvGrpSpPr>
              <a:grpSpLocks/>
            </p:cNvGrpSpPr>
            <p:nvPr/>
          </p:nvGrpSpPr>
          <p:grpSpPr bwMode="auto">
            <a:xfrm>
              <a:off x="1474" y="864"/>
              <a:ext cx="350" cy="630"/>
              <a:chOff x="2532" y="1542"/>
              <a:chExt cx="184" cy="332"/>
            </a:xfrm>
          </p:grpSpPr>
          <p:sp>
            <p:nvSpPr>
              <p:cNvPr id="410" name="AutoShape 7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p:spPr>
            <p:txBody>
              <a:bodyPr wrap="none" anchor="ctr"/>
              <a:lstStyle/>
              <a:p>
                <a:endParaRPr lang="en-US"/>
              </a:p>
            </p:txBody>
          </p:sp>
          <p:sp>
            <p:nvSpPr>
              <p:cNvPr id="411" name="Line 78"/>
              <p:cNvSpPr>
                <a:spLocks noChangeAspect="1" noChangeShapeType="1"/>
              </p:cNvSpPr>
              <p:nvPr/>
            </p:nvSpPr>
            <p:spPr bwMode="auto">
              <a:xfrm>
                <a:off x="2567" y="1607"/>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412" name="Line 79"/>
              <p:cNvSpPr>
                <a:spLocks noChangeAspect="1" noChangeShapeType="1"/>
              </p:cNvSpPr>
              <p:nvPr/>
            </p:nvSpPr>
            <p:spPr bwMode="auto">
              <a:xfrm>
                <a:off x="2567" y="1655"/>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413" name="Line 80"/>
              <p:cNvSpPr>
                <a:spLocks noChangeAspect="1" noChangeShapeType="1"/>
              </p:cNvSpPr>
              <p:nvPr/>
            </p:nvSpPr>
            <p:spPr bwMode="auto">
              <a:xfrm>
                <a:off x="2568" y="1703"/>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414" name="Line 81"/>
              <p:cNvSpPr>
                <a:spLocks noChangeAspect="1" noChangeShapeType="1"/>
              </p:cNvSpPr>
              <p:nvPr/>
            </p:nvSpPr>
            <p:spPr bwMode="auto">
              <a:xfrm>
                <a:off x="2568" y="1751"/>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415" name="Line 82"/>
              <p:cNvSpPr>
                <a:spLocks noChangeAspect="1" noChangeShapeType="1"/>
              </p:cNvSpPr>
              <p:nvPr/>
            </p:nvSpPr>
            <p:spPr bwMode="auto">
              <a:xfrm>
                <a:off x="2567" y="1803"/>
                <a:ext cx="119" cy="1"/>
              </a:xfrm>
              <a:prstGeom prst="line">
                <a:avLst/>
              </a:prstGeom>
              <a:noFill/>
              <a:ln w="38100">
                <a:solidFill>
                  <a:schemeClr val="tx1"/>
                </a:solidFill>
                <a:round/>
                <a:headEnd/>
                <a:tailEnd/>
              </a:ln>
              <a:effectLst/>
            </p:spPr>
            <p:txBody>
              <a:bodyPr wrap="none" anchor="ctr">
                <a:spAutoFit/>
              </a:bodyPr>
              <a:lstStyle/>
              <a:p>
                <a:endParaRPr lang="en-US"/>
              </a:p>
            </p:txBody>
          </p:sp>
        </p:grpSp>
        <p:grpSp>
          <p:nvGrpSpPr>
            <p:cNvPr id="402" name="Group 83"/>
            <p:cNvGrpSpPr>
              <a:grpSpLocks/>
            </p:cNvGrpSpPr>
            <p:nvPr/>
          </p:nvGrpSpPr>
          <p:grpSpPr bwMode="auto">
            <a:xfrm>
              <a:off x="1906" y="864"/>
              <a:ext cx="350" cy="630"/>
              <a:chOff x="2532" y="1542"/>
              <a:chExt cx="184" cy="332"/>
            </a:xfrm>
          </p:grpSpPr>
          <p:sp>
            <p:nvSpPr>
              <p:cNvPr id="404" name="AutoShape 8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p:spPr>
            <p:txBody>
              <a:bodyPr wrap="none" anchor="ctr"/>
              <a:lstStyle/>
              <a:p>
                <a:endParaRPr lang="en-US"/>
              </a:p>
            </p:txBody>
          </p:sp>
          <p:sp>
            <p:nvSpPr>
              <p:cNvPr id="405" name="Line 85"/>
              <p:cNvSpPr>
                <a:spLocks noChangeAspect="1" noChangeShapeType="1"/>
              </p:cNvSpPr>
              <p:nvPr/>
            </p:nvSpPr>
            <p:spPr bwMode="auto">
              <a:xfrm>
                <a:off x="2567" y="1607"/>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406" name="Line 86"/>
              <p:cNvSpPr>
                <a:spLocks noChangeAspect="1" noChangeShapeType="1"/>
              </p:cNvSpPr>
              <p:nvPr/>
            </p:nvSpPr>
            <p:spPr bwMode="auto">
              <a:xfrm>
                <a:off x="2567" y="1655"/>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407" name="Line 87"/>
              <p:cNvSpPr>
                <a:spLocks noChangeAspect="1" noChangeShapeType="1"/>
              </p:cNvSpPr>
              <p:nvPr/>
            </p:nvSpPr>
            <p:spPr bwMode="auto">
              <a:xfrm>
                <a:off x="2568" y="1703"/>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408" name="Line 88"/>
              <p:cNvSpPr>
                <a:spLocks noChangeAspect="1" noChangeShapeType="1"/>
              </p:cNvSpPr>
              <p:nvPr/>
            </p:nvSpPr>
            <p:spPr bwMode="auto">
              <a:xfrm>
                <a:off x="2568" y="1751"/>
                <a:ext cx="119" cy="1"/>
              </a:xfrm>
              <a:prstGeom prst="line">
                <a:avLst/>
              </a:prstGeom>
              <a:noFill/>
              <a:ln w="38100">
                <a:solidFill>
                  <a:schemeClr val="tx1"/>
                </a:solidFill>
                <a:round/>
                <a:headEnd/>
                <a:tailEnd/>
              </a:ln>
              <a:effectLst/>
            </p:spPr>
            <p:txBody>
              <a:bodyPr wrap="none" anchor="ctr">
                <a:spAutoFit/>
              </a:bodyPr>
              <a:lstStyle/>
              <a:p>
                <a:endParaRPr lang="en-US"/>
              </a:p>
            </p:txBody>
          </p:sp>
          <p:sp>
            <p:nvSpPr>
              <p:cNvPr id="409" name="Line 89"/>
              <p:cNvSpPr>
                <a:spLocks noChangeAspect="1" noChangeShapeType="1"/>
              </p:cNvSpPr>
              <p:nvPr/>
            </p:nvSpPr>
            <p:spPr bwMode="auto">
              <a:xfrm>
                <a:off x="2567" y="1803"/>
                <a:ext cx="119" cy="1"/>
              </a:xfrm>
              <a:prstGeom prst="line">
                <a:avLst/>
              </a:prstGeom>
              <a:noFill/>
              <a:ln w="38100">
                <a:solidFill>
                  <a:schemeClr val="tx1"/>
                </a:solidFill>
                <a:round/>
                <a:headEnd/>
                <a:tailEnd/>
              </a:ln>
              <a:effectLst/>
            </p:spPr>
            <p:txBody>
              <a:bodyPr wrap="none" anchor="ctr">
                <a:spAutoFit/>
              </a:bodyPr>
              <a:lstStyle/>
              <a:p>
                <a:endParaRPr lang="en-US"/>
              </a:p>
            </p:txBody>
          </p:sp>
        </p:grpSp>
        <p:sp>
          <p:nvSpPr>
            <p:cNvPr id="403" name="Text Box 90"/>
            <p:cNvSpPr txBox="1">
              <a:spLocks noChangeArrowheads="1"/>
            </p:cNvSpPr>
            <p:nvPr/>
          </p:nvSpPr>
          <p:spPr bwMode="auto">
            <a:xfrm>
              <a:off x="2294" y="922"/>
              <a:ext cx="372" cy="365"/>
            </a:xfrm>
            <a:prstGeom prst="rect">
              <a:avLst/>
            </a:prstGeom>
            <a:noFill/>
            <a:ln w="9525">
              <a:noFill/>
              <a:miter lim="800000"/>
              <a:headEnd/>
              <a:tailEnd/>
            </a:ln>
            <a:effectLst/>
          </p:spPr>
          <p:txBody>
            <a:bodyPr wrap="none">
              <a:spAutoFit/>
            </a:bodyPr>
            <a:lstStyle/>
            <a:p>
              <a:r>
                <a:rPr lang="en-US" sz="3200">
                  <a:solidFill>
                    <a:srgbClr val="000099"/>
                  </a:solidFill>
                </a:rPr>
                <a:t>…</a:t>
              </a:r>
            </a:p>
          </p:txBody>
        </p:sp>
      </p:grpSp>
      <p:sp>
        <p:nvSpPr>
          <p:cNvPr id="422" name="Line 91"/>
          <p:cNvSpPr>
            <a:spLocks noChangeShapeType="1"/>
          </p:cNvSpPr>
          <p:nvPr/>
        </p:nvSpPr>
        <p:spPr bwMode="auto">
          <a:xfrm>
            <a:off x="1970684" y="2508920"/>
            <a:ext cx="0" cy="990600"/>
          </a:xfrm>
          <a:prstGeom prst="line">
            <a:avLst/>
          </a:prstGeom>
          <a:noFill/>
          <a:ln w="152400">
            <a:solidFill>
              <a:srgbClr val="FF9900"/>
            </a:solidFill>
            <a:round/>
            <a:headEnd/>
            <a:tailEnd type="triangle" w="med" len="med"/>
          </a:ln>
          <a:effectLst/>
        </p:spPr>
        <p:txBody>
          <a:bodyPr/>
          <a:lstStyle/>
          <a:p>
            <a:endParaRPr lang="en-US"/>
          </a:p>
        </p:txBody>
      </p:sp>
      <p:sp>
        <p:nvSpPr>
          <p:cNvPr id="424" name="TextBox 423"/>
          <p:cNvSpPr txBox="1"/>
          <p:nvPr/>
        </p:nvSpPr>
        <p:spPr>
          <a:xfrm>
            <a:off x="980084" y="6318920"/>
            <a:ext cx="2676567" cy="461665"/>
          </a:xfrm>
          <a:prstGeom prst="rect">
            <a:avLst/>
          </a:prstGeom>
          <a:noFill/>
        </p:spPr>
        <p:txBody>
          <a:bodyPr wrap="none" rtlCol="0">
            <a:spAutoFit/>
          </a:bodyPr>
          <a:lstStyle/>
          <a:p>
            <a:r>
              <a:rPr lang="en-US" sz="2400" dirty="0" smtClean="0"/>
              <a:t>128-D SIFT space</a:t>
            </a:r>
            <a:endParaRPr lang="en-US" sz="2400" dirty="0"/>
          </a:p>
        </p:txBody>
      </p:sp>
      <p:sp>
        <p:nvSpPr>
          <p:cNvPr id="425" name="TextBox 424"/>
          <p:cNvSpPr txBox="1"/>
          <p:nvPr/>
        </p:nvSpPr>
        <p:spPr>
          <a:xfrm>
            <a:off x="5552084" y="2508920"/>
            <a:ext cx="514885" cy="769441"/>
          </a:xfrm>
          <a:prstGeom prst="rect">
            <a:avLst/>
          </a:prstGeom>
          <a:noFill/>
        </p:spPr>
        <p:txBody>
          <a:bodyPr wrap="none" rtlCol="0">
            <a:spAutoFit/>
          </a:bodyPr>
          <a:lstStyle/>
          <a:p>
            <a:r>
              <a:rPr lang="en-US" sz="4400" dirty="0" smtClean="0"/>
              <a:t>+</a:t>
            </a:r>
            <a:endParaRPr lang="en-US" dirty="0"/>
          </a:p>
        </p:txBody>
      </p:sp>
      <p:sp>
        <p:nvSpPr>
          <p:cNvPr id="426" name="TextBox 425"/>
          <p:cNvSpPr txBox="1"/>
          <p:nvPr/>
        </p:nvSpPr>
        <p:spPr>
          <a:xfrm>
            <a:off x="6542684" y="1670720"/>
            <a:ext cx="514885" cy="769441"/>
          </a:xfrm>
          <a:prstGeom prst="rect">
            <a:avLst/>
          </a:prstGeom>
          <a:noFill/>
        </p:spPr>
        <p:txBody>
          <a:bodyPr wrap="none" rtlCol="0">
            <a:spAutoFit/>
          </a:bodyPr>
          <a:lstStyle/>
          <a:p>
            <a:r>
              <a:rPr lang="en-US" sz="4400" dirty="0" smtClean="0"/>
              <a:t>+</a:t>
            </a:r>
            <a:endParaRPr lang="en-US" dirty="0"/>
          </a:p>
        </p:txBody>
      </p:sp>
      <p:sp>
        <p:nvSpPr>
          <p:cNvPr id="427" name="TextBox 426"/>
          <p:cNvSpPr txBox="1"/>
          <p:nvPr/>
        </p:nvSpPr>
        <p:spPr>
          <a:xfrm>
            <a:off x="7304684" y="3270920"/>
            <a:ext cx="514885" cy="769441"/>
          </a:xfrm>
          <a:prstGeom prst="rect">
            <a:avLst/>
          </a:prstGeom>
          <a:noFill/>
        </p:spPr>
        <p:txBody>
          <a:bodyPr wrap="none" rtlCol="0">
            <a:spAutoFit/>
          </a:bodyPr>
          <a:lstStyle/>
          <a:p>
            <a:r>
              <a:rPr lang="en-US" sz="4400" dirty="0" smtClean="0"/>
              <a:t>+</a:t>
            </a:r>
            <a:endParaRPr lang="en-US" dirty="0"/>
          </a:p>
        </p:txBody>
      </p:sp>
      <p:sp>
        <p:nvSpPr>
          <p:cNvPr id="428" name="TextBox 427"/>
          <p:cNvSpPr txBox="1"/>
          <p:nvPr/>
        </p:nvSpPr>
        <p:spPr>
          <a:xfrm>
            <a:off x="4964052" y="996330"/>
            <a:ext cx="1744388" cy="461665"/>
          </a:xfrm>
          <a:prstGeom prst="rect">
            <a:avLst/>
          </a:prstGeom>
          <a:noFill/>
        </p:spPr>
        <p:txBody>
          <a:bodyPr wrap="none" rtlCol="0">
            <a:spAutoFit/>
          </a:bodyPr>
          <a:lstStyle/>
          <a:p>
            <a:r>
              <a:rPr lang="en-US" sz="2400" dirty="0" err="1" smtClean="0"/>
              <a:t>Codewords</a:t>
            </a:r>
            <a:endParaRPr lang="en-US" sz="2400" dirty="0"/>
          </a:p>
        </p:txBody>
      </p:sp>
      <p:cxnSp>
        <p:nvCxnSpPr>
          <p:cNvPr id="429" name="Straight Arrow Connector 428"/>
          <p:cNvCxnSpPr>
            <a:stCxn id="428" idx="2"/>
          </p:cNvCxnSpPr>
          <p:nvPr/>
        </p:nvCxnSpPr>
        <p:spPr>
          <a:xfrm>
            <a:off x="5836246" y="1457995"/>
            <a:ext cx="1849438" cy="18129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0" name="Straight Arrow Connector 429"/>
          <p:cNvCxnSpPr>
            <a:stCxn id="428" idx="2"/>
            <a:endCxn id="426" idx="3"/>
          </p:cNvCxnSpPr>
          <p:nvPr/>
        </p:nvCxnSpPr>
        <p:spPr>
          <a:xfrm>
            <a:off x="5836246" y="1457995"/>
            <a:ext cx="1221323" cy="5974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1" name="Straight Arrow Connector 430"/>
          <p:cNvCxnSpPr>
            <a:stCxn id="428" idx="2"/>
            <a:endCxn id="425" idx="3"/>
          </p:cNvCxnSpPr>
          <p:nvPr/>
        </p:nvCxnSpPr>
        <p:spPr>
          <a:xfrm>
            <a:off x="5836246" y="1457995"/>
            <a:ext cx="230723" cy="14356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9817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dirty="0" smtClean="0">
                <a:effectLst>
                  <a:outerShdw blurRad="38100" dist="38100" dir="2700000" algn="tl">
                    <a:srgbClr val="FFFFFF"/>
                  </a:outerShdw>
                </a:effectLst>
              </a:rPr>
              <a:t>Bag of Words Representation</a:t>
            </a:r>
            <a:endParaRPr lang="en-US" dirty="0">
              <a:effectLst>
                <a:outerShdw blurRad="38100" dist="38100" dir="2700000" algn="tl">
                  <a:srgbClr val="FFFFFF"/>
                </a:outerShdw>
              </a:effectLst>
            </a:endParaRPr>
          </a:p>
        </p:txBody>
      </p:sp>
      <p:sp>
        <p:nvSpPr>
          <p:cNvPr id="56" name="Text Box 92"/>
          <p:cNvSpPr txBox="1">
            <a:spLocks noChangeArrowheads="1"/>
          </p:cNvSpPr>
          <p:nvPr/>
        </p:nvSpPr>
        <p:spPr bwMode="auto">
          <a:xfrm>
            <a:off x="6796088" y="6500813"/>
            <a:ext cx="2271712" cy="336550"/>
          </a:xfrm>
          <a:prstGeom prst="rect">
            <a:avLst/>
          </a:prstGeom>
          <a:noFill/>
          <a:ln w="9525">
            <a:noFill/>
            <a:miter lim="800000"/>
            <a:headEnd/>
            <a:tailEnd/>
          </a:ln>
          <a:effectLst/>
        </p:spPr>
        <p:txBody>
          <a:bodyPr wrap="none">
            <a:spAutoFit/>
          </a:bodyPr>
          <a:lstStyle/>
          <a:p>
            <a:r>
              <a:rPr lang="en-US" sz="1600"/>
              <a:t>Slide credit: Josef Sivic</a:t>
            </a:r>
          </a:p>
        </p:txBody>
      </p:sp>
      <p:grpSp>
        <p:nvGrpSpPr>
          <p:cNvPr id="4" name="Group 3"/>
          <p:cNvGrpSpPr/>
          <p:nvPr/>
        </p:nvGrpSpPr>
        <p:grpSpPr>
          <a:xfrm>
            <a:off x="7524328" y="103791"/>
            <a:ext cx="1526669" cy="1236977"/>
            <a:chOff x="1971675" y="1381125"/>
            <a:chExt cx="5200650" cy="4095750"/>
          </a:xfrm>
        </p:grpSpPr>
        <p:pic>
          <p:nvPicPr>
            <p:cNvPr id="3" name="Picture 2"/>
            <p:cNvPicPr>
              <a:picLocks noChangeAspect="1"/>
            </p:cNvPicPr>
            <p:nvPr/>
          </p:nvPicPr>
          <p:blipFill>
            <a:blip r:embed="rId2" cstate="print"/>
            <a:stretch>
              <a:fillRect/>
            </a:stretch>
          </p:blipFill>
          <p:spPr>
            <a:xfrm>
              <a:off x="1971675" y="1381125"/>
              <a:ext cx="5200650" cy="4095750"/>
            </a:xfrm>
            <a:prstGeom prst="rect">
              <a:avLst/>
            </a:prstGeom>
          </p:spPr>
        </p:pic>
        <p:sp>
          <p:nvSpPr>
            <p:cNvPr id="13" name="Rectangle 12"/>
            <p:cNvSpPr/>
            <p:nvPr/>
          </p:nvSpPr>
          <p:spPr>
            <a:xfrm>
              <a:off x="5076056" y="3331046"/>
              <a:ext cx="2096269" cy="139409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5" name="Picture 4"/>
          <p:cNvPicPr>
            <a:picLocks noChangeAspect="1"/>
          </p:cNvPicPr>
          <p:nvPr/>
        </p:nvPicPr>
        <p:blipFill>
          <a:blip r:embed="rId3" cstate="print"/>
          <a:stretch>
            <a:fillRect/>
          </a:stretch>
        </p:blipFill>
        <p:spPr>
          <a:xfrm>
            <a:off x="1475656" y="1322675"/>
            <a:ext cx="6664769" cy="5103338"/>
          </a:xfrm>
          <a:prstGeom prst="rect">
            <a:avLst/>
          </a:prstGeom>
        </p:spPr>
      </p:pic>
    </p:spTree>
    <p:extLst>
      <p:ext uri="{BB962C8B-B14F-4D97-AF65-F5344CB8AC3E}">
        <p14:creationId xmlns:p14="http://schemas.microsoft.com/office/powerpoint/2010/main" val="12255575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dirty="0" smtClean="0">
                <a:effectLst>
                  <a:outerShdw blurRad="38100" dist="38100" dir="2700000" algn="tl">
                    <a:srgbClr val="FFFFFF"/>
                  </a:outerShdw>
                </a:effectLst>
              </a:rPr>
              <a:t>Bag of Words Representation</a:t>
            </a:r>
            <a:endParaRPr lang="en-US" dirty="0">
              <a:effectLst>
                <a:outerShdw blurRad="38100" dist="38100" dir="2700000" algn="tl">
                  <a:srgbClr val="FFFFFF"/>
                </a:outerShdw>
              </a:effectLst>
            </a:endParaRPr>
          </a:p>
        </p:txBody>
      </p:sp>
      <p:sp>
        <p:nvSpPr>
          <p:cNvPr id="56" name="Text Box 92"/>
          <p:cNvSpPr txBox="1">
            <a:spLocks noChangeArrowheads="1"/>
          </p:cNvSpPr>
          <p:nvPr/>
        </p:nvSpPr>
        <p:spPr bwMode="auto">
          <a:xfrm>
            <a:off x="6796088" y="6500813"/>
            <a:ext cx="2271712" cy="336550"/>
          </a:xfrm>
          <a:prstGeom prst="rect">
            <a:avLst/>
          </a:prstGeom>
          <a:noFill/>
          <a:ln w="9525">
            <a:noFill/>
            <a:miter lim="800000"/>
            <a:headEnd/>
            <a:tailEnd/>
          </a:ln>
          <a:effectLst/>
        </p:spPr>
        <p:txBody>
          <a:bodyPr wrap="none">
            <a:spAutoFit/>
          </a:bodyPr>
          <a:lstStyle/>
          <a:p>
            <a:r>
              <a:rPr lang="en-US" sz="1600"/>
              <a:t>Slide credit: Josef Sivic</a:t>
            </a:r>
          </a:p>
        </p:txBody>
      </p:sp>
      <p:grpSp>
        <p:nvGrpSpPr>
          <p:cNvPr id="4" name="Group 3"/>
          <p:cNvGrpSpPr/>
          <p:nvPr/>
        </p:nvGrpSpPr>
        <p:grpSpPr>
          <a:xfrm>
            <a:off x="7524328" y="103791"/>
            <a:ext cx="1526669" cy="1236977"/>
            <a:chOff x="1971675" y="1381125"/>
            <a:chExt cx="5200650" cy="4095750"/>
          </a:xfrm>
        </p:grpSpPr>
        <p:pic>
          <p:nvPicPr>
            <p:cNvPr id="3" name="Picture 2"/>
            <p:cNvPicPr>
              <a:picLocks noChangeAspect="1"/>
            </p:cNvPicPr>
            <p:nvPr/>
          </p:nvPicPr>
          <p:blipFill>
            <a:blip r:embed="rId2" cstate="print"/>
            <a:stretch>
              <a:fillRect/>
            </a:stretch>
          </p:blipFill>
          <p:spPr>
            <a:xfrm>
              <a:off x="1971675" y="1381125"/>
              <a:ext cx="5200650" cy="4095750"/>
            </a:xfrm>
            <a:prstGeom prst="rect">
              <a:avLst/>
            </a:prstGeom>
          </p:spPr>
        </p:pic>
        <p:sp>
          <p:nvSpPr>
            <p:cNvPr id="13" name="Rectangle 12"/>
            <p:cNvSpPr/>
            <p:nvPr/>
          </p:nvSpPr>
          <p:spPr>
            <a:xfrm>
              <a:off x="5076056" y="3331046"/>
              <a:ext cx="2096269" cy="139409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29" name="Picture 2" descr="tmp"/>
          <p:cNvPicPr>
            <a:picLocks noChangeAspect="1" noChangeArrowheads="1"/>
          </p:cNvPicPr>
          <p:nvPr/>
        </p:nvPicPr>
        <p:blipFill>
          <a:blip r:embed="rId3" cstate="print">
            <a:grayscl/>
          </a:blip>
          <a:srcRect/>
          <a:stretch>
            <a:fillRect/>
          </a:stretch>
        </p:blipFill>
        <p:spPr bwMode="auto">
          <a:xfrm>
            <a:off x="4928265" y="1362963"/>
            <a:ext cx="2025352" cy="1519014"/>
          </a:xfrm>
          <a:prstGeom prst="rect">
            <a:avLst/>
          </a:prstGeom>
          <a:noFill/>
        </p:spPr>
      </p:pic>
      <p:grpSp>
        <p:nvGrpSpPr>
          <p:cNvPr id="30" name="Group 4"/>
          <p:cNvGrpSpPr>
            <a:grpSpLocks/>
          </p:cNvGrpSpPr>
          <p:nvPr/>
        </p:nvGrpSpPr>
        <p:grpSpPr bwMode="auto">
          <a:xfrm>
            <a:off x="1317625" y="5111750"/>
            <a:ext cx="6835775" cy="755650"/>
            <a:chOff x="2256" y="2544"/>
            <a:chExt cx="3202" cy="354"/>
          </a:xfrm>
        </p:grpSpPr>
        <p:pic>
          <p:nvPicPr>
            <p:cNvPr id="31" name="Picture 5"/>
            <p:cNvPicPr>
              <a:picLocks noChangeAspect="1" noChangeArrowheads="1"/>
            </p:cNvPicPr>
            <p:nvPr/>
          </p:nvPicPr>
          <p:blipFill>
            <a:blip r:embed="rId4" cstate="print"/>
            <a:srcRect/>
            <a:stretch>
              <a:fillRect/>
            </a:stretch>
          </p:blipFill>
          <p:spPr bwMode="auto">
            <a:xfrm>
              <a:off x="2256" y="2688"/>
              <a:ext cx="2640" cy="210"/>
            </a:xfrm>
            <a:prstGeom prst="rect">
              <a:avLst/>
            </a:prstGeom>
            <a:noFill/>
            <a:ln w="9525">
              <a:noFill/>
              <a:miter lim="800000"/>
              <a:headEnd/>
              <a:tailEnd/>
            </a:ln>
            <a:effectLst/>
          </p:spPr>
        </p:pic>
        <p:sp>
          <p:nvSpPr>
            <p:cNvPr id="32" name="Text Box 6"/>
            <p:cNvSpPr txBox="1">
              <a:spLocks noChangeArrowheads="1"/>
            </p:cNvSpPr>
            <p:nvPr/>
          </p:nvSpPr>
          <p:spPr bwMode="auto">
            <a:xfrm>
              <a:off x="4944" y="2544"/>
              <a:ext cx="514" cy="271"/>
            </a:xfrm>
            <a:prstGeom prst="rect">
              <a:avLst/>
            </a:prstGeom>
            <a:noFill/>
            <a:ln w="9525">
              <a:noFill/>
              <a:miter lim="800000"/>
              <a:headEnd/>
              <a:tailEnd/>
            </a:ln>
            <a:effectLst/>
          </p:spPr>
          <p:txBody>
            <a:bodyPr>
              <a:spAutoFit/>
            </a:bodyPr>
            <a:lstStyle/>
            <a:p>
              <a:r>
                <a:rPr lang="en-US" sz="3200" b="1"/>
                <a:t>…..</a:t>
              </a:r>
            </a:p>
          </p:txBody>
        </p:sp>
      </p:grpSp>
      <p:sp>
        <p:nvSpPr>
          <p:cNvPr id="33" name="Line 7"/>
          <p:cNvSpPr>
            <a:spLocks noChangeShapeType="1"/>
          </p:cNvSpPr>
          <p:nvPr/>
        </p:nvSpPr>
        <p:spPr bwMode="auto">
          <a:xfrm>
            <a:off x="1066800" y="5105400"/>
            <a:ext cx="7239000" cy="0"/>
          </a:xfrm>
          <a:prstGeom prst="line">
            <a:avLst/>
          </a:prstGeom>
          <a:noFill/>
          <a:ln w="9525">
            <a:solidFill>
              <a:schemeClr val="tx1"/>
            </a:solidFill>
            <a:round/>
            <a:headEnd/>
            <a:tailEnd type="triangle" w="med" len="med"/>
          </a:ln>
          <a:effectLst/>
        </p:spPr>
        <p:txBody>
          <a:bodyPr/>
          <a:lstStyle/>
          <a:p>
            <a:endParaRPr lang="en-US"/>
          </a:p>
        </p:txBody>
      </p:sp>
      <p:sp>
        <p:nvSpPr>
          <p:cNvPr id="34" name="Line 8"/>
          <p:cNvSpPr>
            <a:spLocks noChangeShapeType="1"/>
          </p:cNvSpPr>
          <p:nvPr/>
        </p:nvSpPr>
        <p:spPr bwMode="auto">
          <a:xfrm flipV="1">
            <a:off x="1066800" y="2286000"/>
            <a:ext cx="0" cy="2819400"/>
          </a:xfrm>
          <a:prstGeom prst="line">
            <a:avLst/>
          </a:prstGeom>
          <a:noFill/>
          <a:ln w="9525">
            <a:solidFill>
              <a:schemeClr val="tx1"/>
            </a:solidFill>
            <a:round/>
            <a:headEnd/>
            <a:tailEnd type="triangle" w="med" len="med"/>
          </a:ln>
          <a:effectLst/>
        </p:spPr>
        <p:txBody>
          <a:bodyPr/>
          <a:lstStyle/>
          <a:p>
            <a:endParaRPr lang="en-US"/>
          </a:p>
        </p:txBody>
      </p:sp>
      <p:sp>
        <p:nvSpPr>
          <p:cNvPr id="35" name="Rectangle 9"/>
          <p:cNvSpPr>
            <a:spLocks noChangeArrowheads="1"/>
          </p:cNvSpPr>
          <p:nvPr/>
        </p:nvSpPr>
        <p:spPr bwMode="auto">
          <a:xfrm>
            <a:off x="1447800" y="4495800"/>
            <a:ext cx="228600" cy="609600"/>
          </a:xfrm>
          <a:prstGeom prst="rect">
            <a:avLst/>
          </a:prstGeom>
          <a:solidFill>
            <a:srgbClr val="FF99CC"/>
          </a:solidFill>
          <a:ln w="9525">
            <a:solidFill>
              <a:schemeClr val="tx1"/>
            </a:solidFill>
            <a:miter lim="800000"/>
            <a:headEnd/>
            <a:tailEnd/>
          </a:ln>
          <a:effectLst/>
        </p:spPr>
        <p:txBody>
          <a:bodyPr wrap="none" anchor="ctr"/>
          <a:lstStyle/>
          <a:p>
            <a:endParaRPr lang="en-US"/>
          </a:p>
        </p:txBody>
      </p:sp>
      <p:sp>
        <p:nvSpPr>
          <p:cNvPr id="36" name="Rectangle 10"/>
          <p:cNvSpPr>
            <a:spLocks noChangeArrowheads="1"/>
          </p:cNvSpPr>
          <p:nvPr/>
        </p:nvSpPr>
        <p:spPr bwMode="auto">
          <a:xfrm>
            <a:off x="1905000" y="3352800"/>
            <a:ext cx="228600" cy="1752600"/>
          </a:xfrm>
          <a:prstGeom prst="rect">
            <a:avLst/>
          </a:prstGeom>
          <a:solidFill>
            <a:srgbClr val="FF99CC"/>
          </a:solidFill>
          <a:ln w="9525">
            <a:solidFill>
              <a:schemeClr val="tx1"/>
            </a:solidFill>
            <a:miter lim="800000"/>
            <a:headEnd/>
            <a:tailEnd/>
          </a:ln>
          <a:effectLst/>
        </p:spPr>
        <p:txBody>
          <a:bodyPr wrap="none" anchor="ctr"/>
          <a:lstStyle/>
          <a:p>
            <a:endParaRPr lang="en-US"/>
          </a:p>
        </p:txBody>
      </p:sp>
      <p:sp>
        <p:nvSpPr>
          <p:cNvPr id="37" name="Rectangle 11"/>
          <p:cNvSpPr>
            <a:spLocks noChangeArrowheads="1"/>
          </p:cNvSpPr>
          <p:nvPr/>
        </p:nvSpPr>
        <p:spPr bwMode="auto">
          <a:xfrm>
            <a:off x="2438400" y="3657600"/>
            <a:ext cx="228600" cy="1447800"/>
          </a:xfrm>
          <a:prstGeom prst="rect">
            <a:avLst/>
          </a:prstGeom>
          <a:solidFill>
            <a:srgbClr val="FF99CC"/>
          </a:solidFill>
          <a:ln w="9525">
            <a:solidFill>
              <a:schemeClr val="tx1"/>
            </a:solidFill>
            <a:miter lim="800000"/>
            <a:headEnd/>
            <a:tailEnd/>
          </a:ln>
          <a:effectLst/>
        </p:spPr>
        <p:txBody>
          <a:bodyPr wrap="none" anchor="ctr"/>
          <a:lstStyle/>
          <a:p>
            <a:endParaRPr lang="en-US"/>
          </a:p>
        </p:txBody>
      </p:sp>
      <p:sp>
        <p:nvSpPr>
          <p:cNvPr id="38" name="Rectangle 12"/>
          <p:cNvSpPr>
            <a:spLocks noChangeArrowheads="1"/>
          </p:cNvSpPr>
          <p:nvPr/>
        </p:nvSpPr>
        <p:spPr bwMode="auto">
          <a:xfrm>
            <a:off x="2971800" y="4800600"/>
            <a:ext cx="228600" cy="304800"/>
          </a:xfrm>
          <a:prstGeom prst="rect">
            <a:avLst/>
          </a:prstGeom>
          <a:solidFill>
            <a:srgbClr val="FF99CC"/>
          </a:solidFill>
          <a:ln w="9525">
            <a:solidFill>
              <a:schemeClr val="tx1"/>
            </a:solidFill>
            <a:miter lim="800000"/>
            <a:headEnd/>
            <a:tailEnd/>
          </a:ln>
          <a:effectLst/>
        </p:spPr>
        <p:txBody>
          <a:bodyPr wrap="none" anchor="ctr"/>
          <a:lstStyle/>
          <a:p>
            <a:endParaRPr lang="en-US"/>
          </a:p>
        </p:txBody>
      </p:sp>
      <p:sp>
        <p:nvSpPr>
          <p:cNvPr id="39" name="Rectangle 13"/>
          <p:cNvSpPr>
            <a:spLocks noChangeArrowheads="1"/>
          </p:cNvSpPr>
          <p:nvPr/>
        </p:nvSpPr>
        <p:spPr bwMode="auto">
          <a:xfrm>
            <a:off x="3505200" y="2819400"/>
            <a:ext cx="228600" cy="2286000"/>
          </a:xfrm>
          <a:prstGeom prst="rect">
            <a:avLst/>
          </a:prstGeom>
          <a:solidFill>
            <a:srgbClr val="FF99CC"/>
          </a:solidFill>
          <a:ln w="9525">
            <a:solidFill>
              <a:schemeClr val="tx1"/>
            </a:solidFill>
            <a:miter lim="800000"/>
            <a:headEnd/>
            <a:tailEnd/>
          </a:ln>
          <a:effectLst/>
        </p:spPr>
        <p:txBody>
          <a:bodyPr wrap="none" anchor="ctr"/>
          <a:lstStyle/>
          <a:p>
            <a:endParaRPr lang="en-US"/>
          </a:p>
        </p:txBody>
      </p:sp>
      <p:sp>
        <p:nvSpPr>
          <p:cNvPr id="40" name="Rectangle 14"/>
          <p:cNvSpPr>
            <a:spLocks noChangeArrowheads="1"/>
          </p:cNvSpPr>
          <p:nvPr/>
        </p:nvSpPr>
        <p:spPr bwMode="auto">
          <a:xfrm>
            <a:off x="4038600" y="3962400"/>
            <a:ext cx="228600" cy="1143000"/>
          </a:xfrm>
          <a:prstGeom prst="rect">
            <a:avLst/>
          </a:prstGeom>
          <a:solidFill>
            <a:srgbClr val="FF99CC"/>
          </a:solidFill>
          <a:ln w="9525">
            <a:solidFill>
              <a:schemeClr val="tx1"/>
            </a:solidFill>
            <a:miter lim="800000"/>
            <a:headEnd/>
            <a:tailEnd/>
          </a:ln>
          <a:effectLst/>
        </p:spPr>
        <p:txBody>
          <a:bodyPr wrap="none" anchor="ctr"/>
          <a:lstStyle/>
          <a:p>
            <a:endParaRPr lang="en-US"/>
          </a:p>
        </p:txBody>
      </p:sp>
      <p:sp>
        <p:nvSpPr>
          <p:cNvPr id="41" name="Rectangle 15"/>
          <p:cNvSpPr>
            <a:spLocks noChangeArrowheads="1"/>
          </p:cNvSpPr>
          <p:nvPr/>
        </p:nvSpPr>
        <p:spPr bwMode="auto">
          <a:xfrm>
            <a:off x="4572000" y="3505200"/>
            <a:ext cx="228600" cy="1600200"/>
          </a:xfrm>
          <a:prstGeom prst="rect">
            <a:avLst/>
          </a:prstGeom>
          <a:solidFill>
            <a:srgbClr val="FF99CC"/>
          </a:solidFill>
          <a:ln w="9525">
            <a:solidFill>
              <a:schemeClr val="tx1"/>
            </a:solidFill>
            <a:miter lim="800000"/>
            <a:headEnd/>
            <a:tailEnd/>
          </a:ln>
          <a:effectLst/>
        </p:spPr>
        <p:txBody>
          <a:bodyPr wrap="none" anchor="ctr"/>
          <a:lstStyle/>
          <a:p>
            <a:endParaRPr lang="en-US"/>
          </a:p>
        </p:txBody>
      </p:sp>
      <p:sp>
        <p:nvSpPr>
          <p:cNvPr id="42" name="Rectangle 16"/>
          <p:cNvSpPr>
            <a:spLocks noChangeArrowheads="1"/>
          </p:cNvSpPr>
          <p:nvPr/>
        </p:nvSpPr>
        <p:spPr bwMode="auto">
          <a:xfrm>
            <a:off x="5029200" y="4267200"/>
            <a:ext cx="228600" cy="838200"/>
          </a:xfrm>
          <a:prstGeom prst="rect">
            <a:avLst/>
          </a:prstGeom>
          <a:solidFill>
            <a:srgbClr val="FF99CC"/>
          </a:solidFill>
          <a:ln w="9525">
            <a:solidFill>
              <a:schemeClr val="tx1"/>
            </a:solidFill>
            <a:miter lim="800000"/>
            <a:headEnd/>
            <a:tailEnd/>
          </a:ln>
          <a:effectLst/>
        </p:spPr>
        <p:txBody>
          <a:bodyPr wrap="none" anchor="ctr"/>
          <a:lstStyle/>
          <a:p>
            <a:endParaRPr lang="en-US"/>
          </a:p>
        </p:txBody>
      </p:sp>
      <p:sp>
        <p:nvSpPr>
          <p:cNvPr id="43" name="Rectangle 17"/>
          <p:cNvSpPr>
            <a:spLocks noChangeArrowheads="1"/>
          </p:cNvSpPr>
          <p:nvPr/>
        </p:nvSpPr>
        <p:spPr bwMode="auto">
          <a:xfrm>
            <a:off x="5562600" y="3352800"/>
            <a:ext cx="228600" cy="1752600"/>
          </a:xfrm>
          <a:prstGeom prst="rect">
            <a:avLst/>
          </a:prstGeom>
          <a:solidFill>
            <a:srgbClr val="FF99CC"/>
          </a:solidFill>
          <a:ln w="9525">
            <a:solidFill>
              <a:schemeClr val="tx1"/>
            </a:solidFill>
            <a:miter lim="800000"/>
            <a:headEnd/>
            <a:tailEnd/>
          </a:ln>
          <a:effectLst/>
        </p:spPr>
        <p:txBody>
          <a:bodyPr wrap="none" anchor="ctr"/>
          <a:lstStyle/>
          <a:p>
            <a:endParaRPr lang="en-US"/>
          </a:p>
        </p:txBody>
      </p:sp>
      <p:sp>
        <p:nvSpPr>
          <p:cNvPr id="44" name="Rectangle 18"/>
          <p:cNvSpPr>
            <a:spLocks noChangeArrowheads="1"/>
          </p:cNvSpPr>
          <p:nvPr/>
        </p:nvSpPr>
        <p:spPr bwMode="auto">
          <a:xfrm>
            <a:off x="6096000" y="4648200"/>
            <a:ext cx="228600" cy="457200"/>
          </a:xfrm>
          <a:prstGeom prst="rect">
            <a:avLst/>
          </a:prstGeom>
          <a:solidFill>
            <a:srgbClr val="FF99CC"/>
          </a:solidFill>
          <a:ln w="9525">
            <a:solidFill>
              <a:schemeClr val="tx1"/>
            </a:solidFill>
            <a:miter lim="800000"/>
            <a:headEnd/>
            <a:tailEnd/>
          </a:ln>
          <a:effectLst/>
        </p:spPr>
        <p:txBody>
          <a:bodyPr wrap="none" anchor="ctr"/>
          <a:lstStyle/>
          <a:p>
            <a:endParaRPr lang="en-US"/>
          </a:p>
        </p:txBody>
      </p:sp>
      <p:sp>
        <p:nvSpPr>
          <p:cNvPr id="45" name="Rectangle 19"/>
          <p:cNvSpPr>
            <a:spLocks noChangeArrowheads="1"/>
          </p:cNvSpPr>
          <p:nvPr/>
        </p:nvSpPr>
        <p:spPr bwMode="auto">
          <a:xfrm>
            <a:off x="6553200" y="3810000"/>
            <a:ext cx="228600" cy="1295400"/>
          </a:xfrm>
          <a:prstGeom prst="rect">
            <a:avLst/>
          </a:prstGeom>
          <a:solidFill>
            <a:srgbClr val="FF99CC"/>
          </a:solidFill>
          <a:ln w="9525">
            <a:solidFill>
              <a:schemeClr val="tx1"/>
            </a:solidFill>
            <a:miter lim="800000"/>
            <a:headEnd/>
            <a:tailEnd/>
          </a:ln>
          <a:effectLst/>
        </p:spPr>
        <p:txBody>
          <a:bodyPr wrap="none" anchor="ctr"/>
          <a:lstStyle/>
          <a:p>
            <a:endParaRPr lang="en-US"/>
          </a:p>
        </p:txBody>
      </p:sp>
      <p:sp>
        <p:nvSpPr>
          <p:cNvPr id="46" name="Text Box 20"/>
          <p:cNvSpPr txBox="1">
            <a:spLocks noChangeArrowheads="1"/>
          </p:cNvSpPr>
          <p:nvPr/>
        </p:nvSpPr>
        <p:spPr bwMode="auto">
          <a:xfrm rot="16200000">
            <a:off x="6350" y="3651250"/>
            <a:ext cx="1298575" cy="396875"/>
          </a:xfrm>
          <a:prstGeom prst="rect">
            <a:avLst/>
          </a:prstGeom>
          <a:noFill/>
          <a:ln w="9525">
            <a:noFill/>
            <a:miter lim="800000"/>
            <a:headEnd/>
            <a:tailEnd/>
          </a:ln>
          <a:effectLst/>
        </p:spPr>
        <p:txBody>
          <a:bodyPr wrap="none">
            <a:spAutoFit/>
          </a:bodyPr>
          <a:lstStyle/>
          <a:p>
            <a:r>
              <a:rPr lang="en-US" sz="2000"/>
              <a:t>frequency</a:t>
            </a:r>
          </a:p>
        </p:txBody>
      </p:sp>
      <p:sp>
        <p:nvSpPr>
          <p:cNvPr id="47" name="Text Box 21"/>
          <p:cNvSpPr txBox="1">
            <a:spLocks noChangeArrowheads="1"/>
          </p:cNvSpPr>
          <p:nvPr/>
        </p:nvSpPr>
        <p:spPr bwMode="auto">
          <a:xfrm>
            <a:off x="3657600" y="5943600"/>
            <a:ext cx="1660525" cy="457200"/>
          </a:xfrm>
          <a:prstGeom prst="rect">
            <a:avLst/>
          </a:prstGeom>
          <a:noFill/>
          <a:ln w="9525">
            <a:noFill/>
            <a:miter lim="800000"/>
            <a:headEnd/>
            <a:tailEnd/>
          </a:ln>
          <a:effectLst/>
        </p:spPr>
        <p:txBody>
          <a:bodyPr wrap="none">
            <a:spAutoFit/>
          </a:bodyPr>
          <a:lstStyle/>
          <a:p>
            <a:r>
              <a:rPr lang="en-US" sz="2400"/>
              <a:t>codewords</a:t>
            </a:r>
          </a:p>
        </p:txBody>
      </p:sp>
      <p:sp>
        <p:nvSpPr>
          <p:cNvPr id="48" name="TextBox 47"/>
          <p:cNvSpPr txBox="1"/>
          <p:nvPr/>
        </p:nvSpPr>
        <p:spPr>
          <a:xfrm>
            <a:off x="685800" y="1143000"/>
            <a:ext cx="3591048" cy="830997"/>
          </a:xfrm>
          <a:prstGeom prst="rect">
            <a:avLst/>
          </a:prstGeom>
          <a:noFill/>
        </p:spPr>
        <p:txBody>
          <a:bodyPr wrap="none" rtlCol="0">
            <a:spAutoFit/>
          </a:bodyPr>
          <a:lstStyle/>
          <a:p>
            <a:r>
              <a:rPr lang="en-US" sz="2400" dirty="0" smtClean="0"/>
              <a:t>Histogram of features </a:t>
            </a:r>
            <a:br>
              <a:rPr lang="en-US" sz="2400" dirty="0" smtClean="0"/>
            </a:br>
            <a:r>
              <a:rPr lang="en-US" sz="2400" dirty="0" smtClean="0"/>
              <a:t>assigned to each cluster </a:t>
            </a:r>
            <a:endParaRPr lang="en-US" sz="2400" dirty="0"/>
          </a:p>
        </p:txBody>
      </p:sp>
    </p:spTree>
    <p:extLst>
      <p:ext uri="{BB962C8B-B14F-4D97-AF65-F5344CB8AC3E}">
        <p14:creationId xmlns:p14="http://schemas.microsoft.com/office/powerpoint/2010/main" val="27430958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dirty="0" smtClean="0">
                <a:effectLst>
                  <a:outerShdw blurRad="38100" dist="38100" dir="2700000" algn="tl">
                    <a:srgbClr val="FFFFFF"/>
                  </a:outerShdw>
                </a:effectLst>
              </a:rPr>
              <a:t>Issues in </a:t>
            </a:r>
            <a:r>
              <a:rPr lang="en-US" dirty="0" err="1" smtClean="0">
                <a:effectLst>
                  <a:outerShdw blurRad="38100" dist="38100" dir="2700000" algn="tl">
                    <a:srgbClr val="FFFFFF"/>
                  </a:outerShdw>
                </a:effectLst>
              </a:rPr>
              <a:t>BoW</a:t>
            </a:r>
            <a:endParaRPr lang="en-US" dirty="0">
              <a:effectLst>
                <a:outerShdw blurRad="38100" dist="38100" dir="2700000" algn="tl">
                  <a:srgbClr val="FFFFFF"/>
                </a:outerShdw>
              </a:effectLst>
            </a:endParaRPr>
          </a:p>
        </p:txBody>
      </p:sp>
      <p:sp>
        <p:nvSpPr>
          <p:cNvPr id="56" name="Text Box 92"/>
          <p:cNvSpPr txBox="1">
            <a:spLocks noChangeArrowheads="1"/>
          </p:cNvSpPr>
          <p:nvPr/>
        </p:nvSpPr>
        <p:spPr bwMode="auto">
          <a:xfrm>
            <a:off x="6616475" y="6500813"/>
            <a:ext cx="2492029" cy="338554"/>
          </a:xfrm>
          <a:prstGeom prst="rect">
            <a:avLst/>
          </a:prstGeom>
          <a:noFill/>
          <a:ln w="9525">
            <a:noFill/>
            <a:miter lim="800000"/>
            <a:headEnd/>
            <a:tailEnd/>
          </a:ln>
          <a:effectLst/>
        </p:spPr>
        <p:txBody>
          <a:bodyPr wrap="none">
            <a:spAutoFit/>
          </a:bodyPr>
          <a:lstStyle/>
          <a:p>
            <a:r>
              <a:rPr lang="en-US" sz="1600" dirty="0"/>
              <a:t>Slide credit: </a:t>
            </a:r>
            <a:r>
              <a:rPr lang="en-US" altLang="en-US" sz="1600" dirty="0"/>
              <a:t>Bill Freeman</a:t>
            </a:r>
            <a:endParaRPr lang="en-US" sz="1600" dirty="0"/>
          </a:p>
        </p:txBody>
      </p:sp>
      <p:grpSp>
        <p:nvGrpSpPr>
          <p:cNvPr id="4" name="Group 3"/>
          <p:cNvGrpSpPr/>
          <p:nvPr/>
        </p:nvGrpSpPr>
        <p:grpSpPr>
          <a:xfrm>
            <a:off x="7524328" y="103791"/>
            <a:ext cx="1526669" cy="1236977"/>
            <a:chOff x="1971675" y="1381125"/>
            <a:chExt cx="5200650" cy="4095750"/>
          </a:xfrm>
        </p:grpSpPr>
        <p:pic>
          <p:nvPicPr>
            <p:cNvPr id="3" name="Picture 2"/>
            <p:cNvPicPr>
              <a:picLocks noChangeAspect="1"/>
            </p:cNvPicPr>
            <p:nvPr/>
          </p:nvPicPr>
          <p:blipFill>
            <a:blip r:embed="rId2" cstate="print"/>
            <a:stretch>
              <a:fillRect/>
            </a:stretch>
          </p:blipFill>
          <p:spPr>
            <a:xfrm>
              <a:off x="1971675" y="1381125"/>
              <a:ext cx="5200650" cy="4095750"/>
            </a:xfrm>
            <a:prstGeom prst="rect">
              <a:avLst/>
            </a:prstGeom>
          </p:spPr>
        </p:pic>
        <p:sp>
          <p:nvSpPr>
            <p:cNvPr id="13" name="Rectangle 12"/>
            <p:cNvSpPr/>
            <p:nvPr/>
          </p:nvSpPr>
          <p:spPr>
            <a:xfrm>
              <a:off x="5076056" y="3331046"/>
              <a:ext cx="2096269" cy="139409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9007" y="1847502"/>
            <a:ext cx="3867467" cy="42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내용 개체 틀 2"/>
          <p:cNvSpPr>
            <a:spLocks noGrp="1"/>
          </p:cNvSpPr>
          <p:nvPr>
            <p:ph idx="1"/>
          </p:nvPr>
        </p:nvSpPr>
        <p:spPr>
          <a:xfrm>
            <a:off x="457200" y="1196753"/>
            <a:ext cx="8229600" cy="1080120"/>
          </a:xfrm>
        </p:spPr>
        <p:txBody>
          <a:bodyPr>
            <a:normAutofit/>
          </a:bodyPr>
          <a:lstStyle/>
          <a:p>
            <a:r>
              <a:rPr lang="en-US" altLang="en-US" sz="2800" dirty="0"/>
              <a:t>The </a:t>
            </a:r>
            <a:r>
              <a:rPr lang="en-US" altLang="en-US" sz="2800" dirty="0" err="1"/>
              <a:t>BoW</a:t>
            </a:r>
            <a:r>
              <a:rPr lang="en-US" altLang="en-US" sz="2800" dirty="0"/>
              <a:t> removes spatial </a:t>
            </a:r>
            <a:r>
              <a:rPr lang="en-US" altLang="en-US" sz="2800" dirty="0" smtClean="0"/>
              <a:t>layout</a:t>
            </a:r>
            <a:endParaRPr lang="en-US" altLang="ko-KR" sz="2400" dirty="0" smtClean="0"/>
          </a:p>
        </p:txBody>
      </p:sp>
    </p:spTree>
    <p:extLst>
      <p:ext uri="{BB962C8B-B14F-4D97-AF65-F5344CB8AC3E}">
        <p14:creationId xmlns:p14="http://schemas.microsoft.com/office/powerpoint/2010/main" val="31037504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en-US" dirty="0"/>
              <a:t>Spatial </a:t>
            </a:r>
            <a:r>
              <a:rPr lang="en-US" altLang="en-US" dirty="0" smtClean="0"/>
              <a:t>Pyramid Pooling</a:t>
            </a:r>
            <a:endParaRPr lang="en-US" dirty="0">
              <a:effectLst>
                <a:outerShdw blurRad="38100" dist="38100" dir="2700000" algn="tl">
                  <a:srgbClr val="FFFFFF"/>
                </a:outerShdw>
              </a:effectLst>
            </a:endParaRPr>
          </a:p>
        </p:txBody>
      </p:sp>
      <p:grpSp>
        <p:nvGrpSpPr>
          <p:cNvPr id="4" name="Group 3"/>
          <p:cNvGrpSpPr/>
          <p:nvPr/>
        </p:nvGrpSpPr>
        <p:grpSpPr>
          <a:xfrm>
            <a:off x="7524328" y="103791"/>
            <a:ext cx="1526669" cy="1236977"/>
            <a:chOff x="1971675" y="1381125"/>
            <a:chExt cx="5200650" cy="4095750"/>
          </a:xfrm>
        </p:grpSpPr>
        <p:pic>
          <p:nvPicPr>
            <p:cNvPr id="3" name="Picture 2"/>
            <p:cNvPicPr>
              <a:picLocks noChangeAspect="1"/>
            </p:cNvPicPr>
            <p:nvPr/>
          </p:nvPicPr>
          <p:blipFill>
            <a:blip r:embed="rId2" cstate="print"/>
            <a:stretch>
              <a:fillRect/>
            </a:stretch>
          </p:blipFill>
          <p:spPr>
            <a:xfrm>
              <a:off x="1971675" y="1381125"/>
              <a:ext cx="5200650" cy="4095750"/>
            </a:xfrm>
            <a:prstGeom prst="rect">
              <a:avLst/>
            </a:prstGeom>
          </p:spPr>
        </p:pic>
        <p:sp>
          <p:nvSpPr>
            <p:cNvPr id="13" name="Rectangle 12"/>
            <p:cNvSpPr/>
            <p:nvPr/>
          </p:nvSpPr>
          <p:spPr>
            <a:xfrm>
              <a:off x="5076056" y="3331046"/>
              <a:ext cx="2096269" cy="139409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8" name="TextBox 7"/>
          <p:cNvSpPr txBox="1"/>
          <p:nvPr/>
        </p:nvSpPr>
        <p:spPr>
          <a:xfrm>
            <a:off x="6089257" y="6519446"/>
            <a:ext cx="3091255" cy="338554"/>
          </a:xfrm>
          <a:prstGeom prst="rect">
            <a:avLst/>
          </a:prstGeom>
          <a:noFill/>
        </p:spPr>
        <p:txBody>
          <a:bodyPr wrap="square" rtlCol="0">
            <a:spAutoFit/>
          </a:bodyPr>
          <a:lstStyle/>
          <a:p>
            <a:r>
              <a:rPr lang="en-US" sz="1600" dirty="0"/>
              <a:t>Slide credit: </a:t>
            </a:r>
            <a:r>
              <a:rPr lang="en-US" altLang="en-US" sz="1600" dirty="0"/>
              <a:t>Svetlana </a:t>
            </a:r>
            <a:r>
              <a:rPr lang="en-US" altLang="en-US" sz="1600" dirty="0" err="1" smtClean="0"/>
              <a:t>Lazebnik</a:t>
            </a:r>
            <a:endParaRPr lang="en-CA" sz="1600"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066800"/>
            <a:ext cx="31242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3429000"/>
            <a:ext cx="772477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457200" y="5334000"/>
            <a:ext cx="8382000" cy="685800"/>
          </a:xfrm>
          <a:prstGeom prst="rect">
            <a:avLst/>
          </a:prstGeom>
          <a:solidFill>
            <a:srgbClr val="C2FFF0"/>
          </a:solidFill>
          <a:ln>
            <a:noFill/>
          </a:ln>
          <a:effectLst>
            <a:outerShdw dist="152400" dir="2640007" algn="tl"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defTabSz="912813"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defTabSz="912813"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2000"/>
              <a:t> Compute BoW for image regions at different locations in various scales</a:t>
            </a:r>
            <a:endParaRPr lang="en-US" altLang="en-US" sz="2000">
              <a:solidFill>
                <a:srgbClr val="FF0000"/>
              </a:solidFill>
            </a:endParaRPr>
          </a:p>
        </p:txBody>
      </p:sp>
    </p:spTree>
    <p:extLst>
      <p:ext uri="{BB962C8B-B14F-4D97-AF65-F5344CB8AC3E}">
        <p14:creationId xmlns:p14="http://schemas.microsoft.com/office/powerpoint/2010/main" val="23428977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en-US" dirty="0" smtClean="0">
                <a:latin typeface="Comic Sans MS" pitchFamily="66" charset="0"/>
              </a:rPr>
              <a:t>Classifiers</a:t>
            </a:r>
            <a:endParaRPr lang="en-US" dirty="0">
              <a:effectLst>
                <a:outerShdw blurRad="38100" dist="38100" dir="2700000" algn="tl">
                  <a:srgbClr val="FFFFFF"/>
                </a:outerShdw>
              </a:effectLst>
              <a:latin typeface="Comic Sans MS" pitchFamily="66" charset="0"/>
            </a:endParaRPr>
          </a:p>
        </p:txBody>
      </p:sp>
      <p:grpSp>
        <p:nvGrpSpPr>
          <p:cNvPr id="4" name="Group 3"/>
          <p:cNvGrpSpPr/>
          <p:nvPr/>
        </p:nvGrpSpPr>
        <p:grpSpPr>
          <a:xfrm>
            <a:off x="7524328" y="103791"/>
            <a:ext cx="1526669" cy="1236977"/>
            <a:chOff x="1971675" y="1381125"/>
            <a:chExt cx="5200650" cy="4095750"/>
          </a:xfrm>
        </p:grpSpPr>
        <p:pic>
          <p:nvPicPr>
            <p:cNvPr id="3" name="Picture 2"/>
            <p:cNvPicPr>
              <a:picLocks noChangeAspect="1"/>
            </p:cNvPicPr>
            <p:nvPr/>
          </p:nvPicPr>
          <p:blipFill>
            <a:blip r:embed="rId2" cstate="print"/>
            <a:stretch>
              <a:fillRect/>
            </a:stretch>
          </p:blipFill>
          <p:spPr>
            <a:xfrm>
              <a:off x="1971675" y="1381125"/>
              <a:ext cx="5200650" cy="4095750"/>
            </a:xfrm>
            <a:prstGeom prst="rect">
              <a:avLst/>
            </a:prstGeom>
          </p:spPr>
        </p:pic>
        <p:sp>
          <p:nvSpPr>
            <p:cNvPr id="13" name="Rectangle 12"/>
            <p:cNvSpPr/>
            <p:nvPr/>
          </p:nvSpPr>
          <p:spPr>
            <a:xfrm>
              <a:off x="5076056" y="4890321"/>
              <a:ext cx="2096269" cy="5865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omic Sans MS" pitchFamily="66" charset="0"/>
              </a:endParaRPr>
            </a:p>
          </p:txBody>
        </p:sp>
      </p:grpSp>
      <p:sp>
        <p:nvSpPr>
          <p:cNvPr id="8" name="TextBox 7"/>
          <p:cNvSpPr txBox="1"/>
          <p:nvPr/>
        </p:nvSpPr>
        <p:spPr>
          <a:xfrm>
            <a:off x="5868145" y="6519446"/>
            <a:ext cx="3312368" cy="338554"/>
          </a:xfrm>
          <a:prstGeom prst="rect">
            <a:avLst/>
          </a:prstGeom>
          <a:noFill/>
        </p:spPr>
        <p:txBody>
          <a:bodyPr wrap="square" rtlCol="0">
            <a:spAutoFit/>
          </a:bodyPr>
          <a:lstStyle/>
          <a:p>
            <a:r>
              <a:rPr lang="en-US" sz="1600" dirty="0">
                <a:latin typeface="Comic Sans MS" pitchFamily="66" charset="0"/>
              </a:rPr>
              <a:t>Slide credit: </a:t>
            </a:r>
            <a:r>
              <a:rPr lang="en-US" altLang="en-US" sz="1600" dirty="0">
                <a:latin typeface="Comic Sans MS" pitchFamily="66" charset="0"/>
              </a:rPr>
              <a:t>Svetlana </a:t>
            </a:r>
            <a:r>
              <a:rPr lang="en-US" altLang="en-US" sz="1600" dirty="0" err="1" smtClean="0">
                <a:latin typeface="Comic Sans MS" pitchFamily="66" charset="0"/>
              </a:rPr>
              <a:t>Lazebnik</a:t>
            </a:r>
            <a:endParaRPr lang="en-CA" sz="1600" dirty="0">
              <a:latin typeface="Comic Sans MS" pitchFamily="66" charset="0"/>
            </a:endParaRPr>
          </a:p>
        </p:txBody>
      </p:sp>
      <p:sp>
        <p:nvSpPr>
          <p:cNvPr id="12" name="내용 개체 틀 2"/>
          <p:cNvSpPr>
            <a:spLocks noGrp="1"/>
          </p:cNvSpPr>
          <p:nvPr>
            <p:ph idx="1"/>
          </p:nvPr>
        </p:nvSpPr>
        <p:spPr>
          <a:xfrm>
            <a:off x="457200" y="1196752"/>
            <a:ext cx="8229600" cy="1872207"/>
          </a:xfrm>
        </p:spPr>
        <p:txBody>
          <a:bodyPr>
            <a:normAutofit lnSpcReduction="10000"/>
          </a:bodyPr>
          <a:lstStyle/>
          <a:p>
            <a:r>
              <a:rPr lang="en-US" altLang="en-US" sz="2800" b="0" dirty="0" smtClean="0">
                <a:latin typeface="Comic Sans MS" pitchFamily="66" charset="0"/>
              </a:rPr>
              <a:t>Now, we have fixed length high-</a:t>
            </a:r>
            <a:r>
              <a:rPr lang="en-US" altLang="en-US" sz="2800" b="0" dirty="0" err="1" smtClean="0">
                <a:latin typeface="Comic Sans MS" pitchFamily="66" charset="0"/>
              </a:rPr>
              <a:t>dimentional</a:t>
            </a:r>
            <a:r>
              <a:rPr lang="en-US" altLang="en-US" sz="2800" b="0" dirty="0" smtClean="0">
                <a:latin typeface="Comic Sans MS" pitchFamily="66" charset="0"/>
              </a:rPr>
              <a:t> vector representations of images</a:t>
            </a:r>
          </a:p>
          <a:p>
            <a:r>
              <a:rPr lang="en-US" altLang="en-US" sz="2800" b="0" dirty="0" smtClean="0">
                <a:latin typeface="Comic Sans MS" pitchFamily="66" charset="0"/>
              </a:rPr>
              <a:t>Time to learn a decision rule assigning representations of images to different classes</a:t>
            </a:r>
          </a:p>
          <a:p>
            <a:endParaRPr lang="en-US" altLang="ko-KR" sz="2400" b="0" dirty="0" smtClean="0">
              <a:latin typeface="Comic Sans MS" pitchFamily="66" charset="0"/>
            </a:endParaRPr>
          </a:p>
        </p:txBody>
      </p:sp>
      <p:pic>
        <p:nvPicPr>
          <p:cNvPr id="5" name="Picture 4"/>
          <p:cNvPicPr>
            <a:picLocks noChangeAspect="1"/>
          </p:cNvPicPr>
          <p:nvPr/>
        </p:nvPicPr>
        <p:blipFill>
          <a:blip r:embed="rId3" cstate="print"/>
          <a:stretch>
            <a:fillRect/>
          </a:stretch>
        </p:blipFill>
        <p:spPr>
          <a:xfrm>
            <a:off x="672048" y="2924944"/>
            <a:ext cx="7763582" cy="3379054"/>
          </a:xfrm>
          <a:prstGeom prst="rect">
            <a:avLst/>
          </a:prstGeom>
        </p:spPr>
      </p:pic>
    </p:spTree>
    <p:extLst>
      <p:ext uri="{BB962C8B-B14F-4D97-AF65-F5344CB8AC3E}">
        <p14:creationId xmlns:p14="http://schemas.microsoft.com/office/powerpoint/2010/main" val="4186446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mtClean="0">
                <a:latin typeface="Comic Sans MS" pitchFamily="66" charset="0"/>
              </a:rPr>
              <a:t>Linear classifiers</a:t>
            </a:r>
          </a:p>
        </p:txBody>
      </p:sp>
      <p:graphicFrame>
        <p:nvGraphicFramePr>
          <p:cNvPr id="4098" name="Object 6"/>
          <p:cNvGraphicFramePr>
            <a:graphicFrameLocks noGrp="1" noChangeAspect="1"/>
          </p:cNvGraphicFramePr>
          <p:nvPr>
            <p:ph sz="half" idx="4294967295"/>
          </p:nvPr>
        </p:nvGraphicFramePr>
        <p:xfrm>
          <a:off x="5181600" y="2286000"/>
          <a:ext cx="3351213" cy="900113"/>
        </p:xfrm>
        <a:graphic>
          <a:graphicData uri="http://schemas.openxmlformats.org/presentationml/2006/ole">
            <mc:AlternateContent xmlns:mc="http://schemas.openxmlformats.org/markup-compatibility/2006">
              <mc:Choice xmlns:v="urn:schemas-microsoft-com:vml" Requires="v">
                <p:oleObj spid="_x0000_s3119" name="Equation" r:id="rId4" imgW="1701800" imgH="457200" progId="Equation.3">
                  <p:embed/>
                </p:oleObj>
              </mc:Choice>
              <mc:Fallback>
                <p:oleObj name="Equation" r:id="rId4" imgW="1701800" imgH="457200" progId="Equation.3">
                  <p:embed/>
                  <p:pic>
                    <p:nvPicPr>
                      <p:cNvPr id="0" name="Picture 2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286000"/>
                        <a:ext cx="3351213"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1" name="Oval 8"/>
          <p:cNvSpPr>
            <a:spLocks noChangeArrowheads="1"/>
          </p:cNvSpPr>
          <p:nvPr/>
        </p:nvSpPr>
        <p:spPr bwMode="auto">
          <a:xfrm>
            <a:off x="838200" y="3962400"/>
            <a:ext cx="152400" cy="15240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4102" name="Oval 9"/>
          <p:cNvSpPr>
            <a:spLocks noChangeArrowheads="1"/>
          </p:cNvSpPr>
          <p:nvPr/>
        </p:nvSpPr>
        <p:spPr bwMode="auto">
          <a:xfrm>
            <a:off x="1524000" y="4038600"/>
            <a:ext cx="152400" cy="15240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4103" name="Oval 10"/>
          <p:cNvSpPr>
            <a:spLocks noChangeArrowheads="1"/>
          </p:cNvSpPr>
          <p:nvPr/>
        </p:nvSpPr>
        <p:spPr bwMode="auto">
          <a:xfrm>
            <a:off x="1524000" y="4724400"/>
            <a:ext cx="152400" cy="15240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4104" name="Oval 11"/>
          <p:cNvSpPr>
            <a:spLocks noChangeArrowheads="1"/>
          </p:cNvSpPr>
          <p:nvPr/>
        </p:nvSpPr>
        <p:spPr bwMode="auto">
          <a:xfrm>
            <a:off x="762000" y="4267200"/>
            <a:ext cx="152400" cy="15240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4105" name="Oval 12"/>
          <p:cNvSpPr>
            <a:spLocks noChangeArrowheads="1"/>
          </p:cNvSpPr>
          <p:nvPr/>
        </p:nvSpPr>
        <p:spPr bwMode="auto">
          <a:xfrm>
            <a:off x="2286000" y="4114800"/>
            <a:ext cx="152400" cy="15240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4106" name="Oval 13"/>
          <p:cNvSpPr>
            <a:spLocks noChangeArrowheads="1"/>
          </p:cNvSpPr>
          <p:nvPr/>
        </p:nvSpPr>
        <p:spPr bwMode="auto">
          <a:xfrm>
            <a:off x="2895600" y="4953000"/>
            <a:ext cx="152400" cy="15240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4107" name="Oval 14"/>
          <p:cNvSpPr>
            <a:spLocks noChangeArrowheads="1"/>
          </p:cNvSpPr>
          <p:nvPr/>
        </p:nvSpPr>
        <p:spPr bwMode="auto">
          <a:xfrm>
            <a:off x="3124200" y="3048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108" name="Oval 15"/>
          <p:cNvSpPr>
            <a:spLocks noChangeArrowheads="1"/>
          </p:cNvSpPr>
          <p:nvPr/>
        </p:nvSpPr>
        <p:spPr bwMode="auto">
          <a:xfrm>
            <a:off x="3886200" y="33528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109" name="Oval 16"/>
          <p:cNvSpPr>
            <a:spLocks noChangeArrowheads="1"/>
          </p:cNvSpPr>
          <p:nvPr/>
        </p:nvSpPr>
        <p:spPr bwMode="auto">
          <a:xfrm>
            <a:off x="4114800" y="4038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110" name="Oval 17"/>
          <p:cNvSpPr>
            <a:spLocks noChangeArrowheads="1"/>
          </p:cNvSpPr>
          <p:nvPr/>
        </p:nvSpPr>
        <p:spPr bwMode="auto">
          <a:xfrm>
            <a:off x="3429000" y="4038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111" name="Oval 18"/>
          <p:cNvSpPr>
            <a:spLocks noChangeArrowheads="1"/>
          </p:cNvSpPr>
          <p:nvPr/>
        </p:nvSpPr>
        <p:spPr bwMode="auto">
          <a:xfrm>
            <a:off x="2667000" y="27432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112" name="Oval 19"/>
          <p:cNvSpPr>
            <a:spLocks noChangeArrowheads="1"/>
          </p:cNvSpPr>
          <p:nvPr/>
        </p:nvSpPr>
        <p:spPr bwMode="auto">
          <a:xfrm>
            <a:off x="4724400" y="4800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113" name="Oval 20"/>
          <p:cNvSpPr>
            <a:spLocks noChangeArrowheads="1"/>
          </p:cNvSpPr>
          <p:nvPr/>
        </p:nvSpPr>
        <p:spPr bwMode="auto">
          <a:xfrm>
            <a:off x="4953000" y="3657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114" name="Oval 21"/>
          <p:cNvSpPr>
            <a:spLocks noChangeArrowheads="1"/>
          </p:cNvSpPr>
          <p:nvPr/>
        </p:nvSpPr>
        <p:spPr bwMode="auto">
          <a:xfrm>
            <a:off x="2286000" y="5715000"/>
            <a:ext cx="152400" cy="15240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4115" name="Oval 22"/>
          <p:cNvSpPr>
            <a:spLocks noChangeArrowheads="1"/>
          </p:cNvSpPr>
          <p:nvPr/>
        </p:nvSpPr>
        <p:spPr bwMode="auto">
          <a:xfrm>
            <a:off x="4114800" y="2514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116" name="Oval 23"/>
          <p:cNvSpPr>
            <a:spLocks noChangeArrowheads="1"/>
          </p:cNvSpPr>
          <p:nvPr/>
        </p:nvSpPr>
        <p:spPr bwMode="auto">
          <a:xfrm>
            <a:off x="5410200" y="4572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966680" name="Line 24"/>
          <p:cNvSpPr>
            <a:spLocks noChangeShapeType="1"/>
          </p:cNvSpPr>
          <p:nvPr/>
        </p:nvSpPr>
        <p:spPr bwMode="auto">
          <a:xfrm>
            <a:off x="1371600" y="2743200"/>
            <a:ext cx="3581400" cy="3581400"/>
          </a:xfrm>
          <a:prstGeom prst="line">
            <a:avLst/>
          </a:prstGeom>
          <a:noFill/>
          <a:ln w="38100">
            <a:solidFill>
              <a:schemeClr val="tx1"/>
            </a:solidFill>
            <a:round/>
            <a:headEnd/>
            <a:tailEnd/>
          </a:ln>
        </p:spPr>
        <p:txBody>
          <a:bodyPr/>
          <a:lstStyle/>
          <a:p>
            <a:endParaRPr lang="en-US">
              <a:latin typeface="Comic Sans MS" pitchFamily="66" charset="0"/>
            </a:endParaRPr>
          </a:p>
        </p:txBody>
      </p:sp>
      <p:sp>
        <p:nvSpPr>
          <p:cNvPr id="4118" name="Oval 25"/>
          <p:cNvSpPr>
            <a:spLocks noChangeArrowheads="1"/>
          </p:cNvSpPr>
          <p:nvPr/>
        </p:nvSpPr>
        <p:spPr bwMode="auto">
          <a:xfrm>
            <a:off x="2971800" y="2133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119" name="Oval 26"/>
          <p:cNvSpPr>
            <a:spLocks noChangeArrowheads="1"/>
          </p:cNvSpPr>
          <p:nvPr/>
        </p:nvSpPr>
        <p:spPr bwMode="auto">
          <a:xfrm>
            <a:off x="3124200" y="6172200"/>
            <a:ext cx="152400" cy="15240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30" name="내용 개체 틀 2"/>
          <p:cNvSpPr txBox="1">
            <a:spLocks/>
          </p:cNvSpPr>
          <p:nvPr/>
        </p:nvSpPr>
        <p:spPr>
          <a:xfrm>
            <a:off x="457200" y="1196753"/>
            <a:ext cx="8229600" cy="1080120"/>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2400" b="1" kern="1200">
                <a:solidFill>
                  <a:schemeClr val="tx2"/>
                </a:solidFill>
                <a:latin typeface="Calibri" pitchFamily="34" charset="0"/>
                <a:ea typeface="+mn-ea"/>
                <a:cs typeface="Calibri" pitchFamily="34" charset="0"/>
              </a:defRPr>
            </a:lvl1pPr>
            <a:lvl2pPr marL="742950" indent="-285750" algn="l" defTabSz="914400" rtl="0" eaLnBrk="1" latinLnBrk="1" hangingPunct="1">
              <a:spcBef>
                <a:spcPct val="20000"/>
              </a:spcBef>
              <a:buFont typeface="Arial" pitchFamily="34" charset="0"/>
              <a:buChar char="•"/>
              <a:defRPr sz="2200" kern="1200">
                <a:solidFill>
                  <a:schemeClr val="tx2">
                    <a:lumMod val="75000"/>
                  </a:schemeClr>
                </a:solidFill>
                <a:latin typeface="Calibri" pitchFamily="34" charset="0"/>
                <a:ea typeface="+mn-ea"/>
                <a:cs typeface="Calibri" pitchFamily="34" charset="0"/>
              </a:defRPr>
            </a:lvl2pPr>
            <a:lvl3pPr marL="1143000" indent="-228600" algn="l" defTabSz="914400" rtl="0" eaLnBrk="1" latinLnBrk="1" hangingPunct="1">
              <a:spcBef>
                <a:spcPct val="20000"/>
              </a:spcBef>
              <a:buFont typeface="Arial" pitchFamily="34" charset="0"/>
              <a:buChar char="•"/>
              <a:defRPr sz="2000" kern="1200">
                <a:solidFill>
                  <a:schemeClr val="tx1"/>
                </a:solidFill>
                <a:latin typeface="Calibri" pitchFamily="34" charset="0"/>
                <a:ea typeface="+mn-ea"/>
                <a:cs typeface="Calibri" pitchFamily="34" charset="0"/>
              </a:defRPr>
            </a:lvl3pPr>
            <a:lvl4pPr marL="1600200" indent="-228600" algn="l" defTabSz="914400" rtl="0" eaLnBrk="1" latinLnBrk="1" hangingPunct="1">
              <a:spcBef>
                <a:spcPct val="20000"/>
              </a:spcBef>
              <a:buFont typeface="Arial" pitchFamily="34" charset="0"/>
              <a:buChar char="•"/>
              <a:defRPr sz="2000" kern="1200">
                <a:solidFill>
                  <a:srgbClr val="FF0000"/>
                </a:solidFill>
                <a:latin typeface="Calibri" pitchFamily="34" charset="0"/>
                <a:ea typeface="+mn-ea"/>
                <a:cs typeface="Calibri" pitchFamily="34" charset="0"/>
              </a:defRPr>
            </a:lvl4pPr>
            <a:lvl5pPr marL="2057400" indent="-228600" algn="l" defTabSz="914400" rtl="0" eaLnBrk="1" latinLnBrk="1" hangingPunct="1">
              <a:spcBef>
                <a:spcPct val="20000"/>
              </a:spcBef>
              <a:buFont typeface="Arial" pitchFamily="34" charset="0"/>
              <a:buChar char="•"/>
              <a:defRPr sz="2000" kern="1200">
                <a:solidFill>
                  <a:schemeClr val="tx2"/>
                </a:solidFill>
                <a:latin typeface="Calibri" pitchFamily="34" charset="0"/>
                <a:ea typeface="+mn-ea"/>
                <a:cs typeface="Calibri"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sz="2800" b="0" dirty="0">
                <a:latin typeface="Comic Sans MS" pitchFamily="66" charset="0"/>
              </a:rPr>
              <a:t>Find linear function (</a:t>
            </a:r>
            <a:r>
              <a:rPr lang="en-US" sz="2800" b="0" i="1" dirty="0" err="1">
                <a:latin typeface="Comic Sans MS" pitchFamily="66" charset="0"/>
              </a:rPr>
              <a:t>hyperplane</a:t>
            </a:r>
            <a:r>
              <a:rPr lang="en-US" sz="2800" b="0" dirty="0">
                <a:latin typeface="Comic Sans MS" pitchFamily="66" charset="0"/>
              </a:rPr>
              <a:t>) to separate positive and negative examples</a:t>
            </a:r>
          </a:p>
        </p:txBody>
      </p:sp>
      <p:sp>
        <p:nvSpPr>
          <p:cNvPr id="31" name="TextBox 30"/>
          <p:cNvSpPr txBox="1"/>
          <p:nvPr/>
        </p:nvSpPr>
        <p:spPr>
          <a:xfrm>
            <a:off x="5868145" y="6519446"/>
            <a:ext cx="3312368" cy="338554"/>
          </a:xfrm>
          <a:prstGeom prst="rect">
            <a:avLst/>
          </a:prstGeom>
          <a:noFill/>
        </p:spPr>
        <p:txBody>
          <a:bodyPr wrap="square" rtlCol="0">
            <a:spAutoFit/>
          </a:bodyPr>
          <a:lstStyle/>
          <a:p>
            <a:r>
              <a:rPr lang="en-US" sz="1600" dirty="0">
                <a:latin typeface="Comic Sans MS" pitchFamily="66" charset="0"/>
              </a:rPr>
              <a:t>Slide credit: </a:t>
            </a:r>
            <a:r>
              <a:rPr lang="en-US" altLang="en-US" sz="1600" dirty="0">
                <a:latin typeface="Comic Sans MS" pitchFamily="66" charset="0"/>
              </a:rPr>
              <a:t>Svetlana </a:t>
            </a:r>
            <a:r>
              <a:rPr lang="en-US" altLang="en-US" sz="1600" dirty="0" err="1" smtClean="0">
                <a:latin typeface="Comic Sans MS" pitchFamily="66" charset="0"/>
              </a:rPr>
              <a:t>Lazebnik</a:t>
            </a:r>
            <a:endParaRPr lang="en-CA" sz="1600" dirty="0">
              <a:latin typeface="Comic Sans MS" pitchFamily="66" charset="0"/>
            </a:endParaRPr>
          </a:p>
        </p:txBody>
      </p:sp>
      <p:grpSp>
        <p:nvGrpSpPr>
          <p:cNvPr id="32" name="Group 31"/>
          <p:cNvGrpSpPr/>
          <p:nvPr/>
        </p:nvGrpSpPr>
        <p:grpSpPr>
          <a:xfrm>
            <a:off x="7524328" y="103791"/>
            <a:ext cx="1526669" cy="1236977"/>
            <a:chOff x="1971675" y="1381125"/>
            <a:chExt cx="5200650" cy="4095750"/>
          </a:xfrm>
        </p:grpSpPr>
        <p:pic>
          <p:nvPicPr>
            <p:cNvPr id="33" name="Picture 32"/>
            <p:cNvPicPr>
              <a:picLocks noChangeAspect="1"/>
            </p:cNvPicPr>
            <p:nvPr/>
          </p:nvPicPr>
          <p:blipFill>
            <a:blip r:embed="rId6" cstate="print"/>
            <a:stretch>
              <a:fillRect/>
            </a:stretch>
          </p:blipFill>
          <p:spPr>
            <a:xfrm>
              <a:off x="1971675" y="1381125"/>
              <a:ext cx="5200650" cy="4095750"/>
            </a:xfrm>
            <a:prstGeom prst="rect">
              <a:avLst/>
            </a:prstGeom>
          </p:spPr>
        </p:pic>
        <p:sp>
          <p:nvSpPr>
            <p:cNvPr id="34" name="Rectangle 33"/>
            <p:cNvSpPr/>
            <p:nvPr/>
          </p:nvSpPr>
          <p:spPr>
            <a:xfrm>
              <a:off x="5076056" y="4890321"/>
              <a:ext cx="2096269" cy="5865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omic Sans MS" pitchFamily="66" charset="0"/>
              </a:endParaRPr>
            </a:p>
          </p:txBody>
        </p:sp>
      </p:grpSp>
    </p:spTree>
    <p:extLst>
      <p:ext uri="{BB962C8B-B14F-4D97-AF65-F5344CB8AC3E}">
        <p14:creationId xmlns:p14="http://schemas.microsoft.com/office/powerpoint/2010/main" val="23004270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mtClean="0">
                <a:latin typeface="Comic Sans MS" pitchFamily="66" charset="0"/>
              </a:rPr>
              <a:t>Linear classifiers</a:t>
            </a:r>
          </a:p>
        </p:txBody>
      </p:sp>
      <p:sp>
        <p:nvSpPr>
          <p:cNvPr id="31" name="TextBox 30"/>
          <p:cNvSpPr txBox="1"/>
          <p:nvPr/>
        </p:nvSpPr>
        <p:spPr>
          <a:xfrm>
            <a:off x="5940153" y="6519446"/>
            <a:ext cx="3240360" cy="338554"/>
          </a:xfrm>
          <a:prstGeom prst="rect">
            <a:avLst/>
          </a:prstGeom>
          <a:noFill/>
        </p:spPr>
        <p:txBody>
          <a:bodyPr wrap="square" rtlCol="0">
            <a:spAutoFit/>
          </a:bodyPr>
          <a:lstStyle/>
          <a:p>
            <a:r>
              <a:rPr lang="en-US" sz="1600" dirty="0">
                <a:latin typeface="Comic Sans MS" pitchFamily="66" charset="0"/>
              </a:rPr>
              <a:t>Slide credit: </a:t>
            </a:r>
            <a:r>
              <a:rPr lang="en-US" altLang="en-US" sz="1600" dirty="0">
                <a:latin typeface="Comic Sans MS" pitchFamily="66" charset="0"/>
              </a:rPr>
              <a:t>Svetlana </a:t>
            </a:r>
            <a:r>
              <a:rPr lang="en-US" altLang="en-US" sz="1600" dirty="0" err="1" smtClean="0">
                <a:latin typeface="Comic Sans MS" pitchFamily="66" charset="0"/>
              </a:rPr>
              <a:t>Lazebnik</a:t>
            </a:r>
            <a:endParaRPr lang="en-CA" sz="1600" dirty="0">
              <a:latin typeface="Comic Sans MS" pitchFamily="66" charset="0"/>
            </a:endParaRPr>
          </a:p>
        </p:txBody>
      </p:sp>
      <p:grpSp>
        <p:nvGrpSpPr>
          <p:cNvPr id="32" name="Group 31"/>
          <p:cNvGrpSpPr/>
          <p:nvPr/>
        </p:nvGrpSpPr>
        <p:grpSpPr>
          <a:xfrm>
            <a:off x="7524328" y="103791"/>
            <a:ext cx="1526669" cy="1236977"/>
            <a:chOff x="1971675" y="1381125"/>
            <a:chExt cx="5200650" cy="4095750"/>
          </a:xfrm>
        </p:grpSpPr>
        <p:pic>
          <p:nvPicPr>
            <p:cNvPr id="33" name="Picture 32"/>
            <p:cNvPicPr>
              <a:picLocks noChangeAspect="1"/>
            </p:cNvPicPr>
            <p:nvPr/>
          </p:nvPicPr>
          <p:blipFill>
            <a:blip r:embed="rId4" cstate="print"/>
            <a:stretch>
              <a:fillRect/>
            </a:stretch>
          </p:blipFill>
          <p:spPr>
            <a:xfrm>
              <a:off x="1971675" y="1381125"/>
              <a:ext cx="5200650" cy="4095750"/>
            </a:xfrm>
            <a:prstGeom prst="rect">
              <a:avLst/>
            </a:prstGeom>
          </p:spPr>
        </p:pic>
        <p:sp>
          <p:nvSpPr>
            <p:cNvPr id="34" name="Rectangle 33"/>
            <p:cNvSpPr/>
            <p:nvPr/>
          </p:nvSpPr>
          <p:spPr>
            <a:xfrm>
              <a:off x="5076056" y="4890321"/>
              <a:ext cx="2096269" cy="5865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omic Sans MS" pitchFamily="66" charset="0"/>
              </a:endParaRPr>
            </a:p>
          </p:txBody>
        </p:sp>
      </p:grpSp>
      <p:graphicFrame>
        <p:nvGraphicFramePr>
          <p:cNvPr id="28" name="Object 6"/>
          <p:cNvGraphicFramePr>
            <a:graphicFrameLocks noGrp="1" noChangeAspect="1"/>
          </p:cNvGraphicFramePr>
          <p:nvPr>
            <p:ph sz="half" idx="4294967295"/>
            <p:extLst>
              <p:ext uri="{D42A27DB-BD31-4B8C-83A1-F6EECF244321}">
                <p14:modId xmlns:p14="http://schemas.microsoft.com/office/powerpoint/2010/main" val="3295246255"/>
              </p:ext>
            </p:extLst>
          </p:nvPr>
        </p:nvGraphicFramePr>
        <p:xfrm>
          <a:off x="5181600" y="1853208"/>
          <a:ext cx="3351213" cy="900113"/>
        </p:xfrm>
        <a:graphic>
          <a:graphicData uri="http://schemas.openxmlformats.org/presentationml/2006/ole">
            <mc:AlternateContent xmlns:mc="http://schemas.openxmlformats.org/markup-compatibility/2006">
              <mc:Choice xmlns:v="urn:schemas-microsoft-com:vml" Requires="v">
                <p:oleObj spid="_x0000_s4140" name="Equation" r:id="rId5" imgW="1701800" imgH="457200" progId="Equation.3">
                  <p:embed/>
                </p:oleObj>
              </mc:Choice>
              <mc:Fallback>
                <p:oleObj name="Equation" r:id="rId5" imgW="1701800" imgH="457200" progId="Equation.3">
                  <p:embed/>
                  <p:pic>
                    <p:nvPicPr>
                      <p:cNvPr id="0" name="Picture 2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853208"/>
                        <a:ext cx="3351213"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Oval 8"/>
          <p:cNvSpPr>
            <a:spLocks noChangeArrowheads="1"/>
          </p:cNvSpPr>
          <p:nvPr/>
        </p:nvSpPr>
        <p:spPr bwMode="auto">
          <a:xfrm>
            <a:off x="838200" y="3529608"/>
            <a:ext cx="152400" cy="15240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35" name="Oval 9"/>
          <p:cNvSpPr>
            <a:spLocks noChangeArrowheads="1"/>
          </p:cNvSpPr>
          <p:nvPr/>
        </p:nvSpPr>
        <p:spPr bwMode="auto">
          <a:xfrm>
            <a:off x="1524000" y="3605808"/>
            <a:ext cx="152400" cy="15240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36" name="Oval 10"/>
          <p:cNvSpPr>
            <a:spLocks noChangeArrowheads="1"/>
          </p:cNvSpPr>
          <p:nvPr/>
        </p:nvSpPr>
        <p:spPr bwMode="auto">
          <a:xfrm>
            <a:off x="1524000" y="4291608"/>
            <a:ext cx="152400" cy="15240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37" name="Oval 11"/>
          <p:cNvSpPr>
            <a:spLocks noChangeArrowheads="1"/>
          </p:cNvSpPr>
          <p:nvPr/>
        </p:nvSpPr>
        <p:spPr bwMode="auto">
          <a:xfrm>
            <a:off x="762000" y="3834408"/>
            <a:ext cx="152400" cy="15240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38" name="Oval 12"/>
          <p:cNvSpPr>
            <a:spLocks noChangeArrowheads="1"/>
          </p:cNvSpPr>
          <p:nvPr/>
        </p:nvSpPr>
        <p:spPr bwMode="auto">
          <a:xfrm>
            <a:off x="2286000" y="3682008"/>
            <a:ext cx="152400" cy="15240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39" name="Oval 13"/>
          <p:cNvSpPr>
            <a:spLocks noChangeArrowheads="1"/>
          </p:cNvSpPr>
          <p:nvPr/>
        </p:nvSpPr>
        <p:spPr bwMode="auto">
          <a:xfrm>
            <a:off x="2895600" y="4520208"/>
            <a:ext cx="152400" cy="15240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40" name="Oval 14"/>
          <p:cNvSpPr>
            <a:spLocks noChangeArrowheads="1"/>
          </p:cNvSpPr>
          <p:nvPr/>
        </p:nvSpPr>
        <p:spPr bwMode="auto">
          <a:xfrm>
            <a:off x="3124200" y="2615208"/>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1" name="Oval 15"/>
          <p:cNvSpPr>
            <a:spLocks noChangeArrowheads="1"/>
          </p:cNvSpPr>
          <p:nvPr/>
        </p:nvSpPr>
        <p:spPr bwMode="auto">
          <a:xfrm>
            <a:off x="3886200" y="2920008"/>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2" name="Oval 16"/>
          <p:cNvSpPr>
            <a:spLocks noChangeArrowheads="1"/>
          </p:cNvSpPr>
          <p:nvPr/>
        </p:nvSpPr>
        <p:spPr bwMode="auto">
          <a:xfrm>
            <a:off x="4114800" y="3605808"/>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3" name="Oval 17"/>
          <p:cNvSpPr>
            <a:spLocks noChangeArrowheads="1"/>
          </p:cNvSpPr>
          <p:nvPr/>
        </p:nvSpPr>
        <p:spPr bwMode="auto">
          <a:xfrm>
            <a:off x="3429000" y="3605808"/>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4" name="Oval 18"/>
          <p:cNvSpPr>
            <a:spLocks noChangeArrowheads="1"/>
          </p:cNvSpPr>
          <p:nvPr/>
        </p:nvSpPr>
        <p:spPr bwMode="auto">
          <a:xfrm>
            <a:off x="2667000" y="2310408"/>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5" name="Oval 19"/>
          <p:cNvSpPr>
            <a:spLocks noChangeArrowheads="1"/>
          </p:cNvSpPr>
          <p:nvPr/>
        </p:nvSpPr>
        <p:spPr bwMode="auto">
          <a:xfrm>
            <a:off x="4724400" y="4367808"/>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6" name="Oval 20"/>
          <p:cNvSpPr>
            <a:spLocks noChangeArrowheads="1"/>
          </p:cNvSpPr>
          <p:nvPr/>
        </p:nvSpPr>
        <p:spPr bwMode="auto">
          <a:xfrm>
            <a:off x="4953000" y="3224808"/>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7" name="Oval 21"/>
          <p:cNvSpPr>
            <a:spLocks noChangeArrowheads="1"/>
          </p:cNvSpPr>
          <p:nvPr/>
        </p:nvSpPr>
        <p:spPr bwMode="auto">
          <a:xfrm>
            <a:off x="2286000" y="5282208"/>
            <a:ext cx="152400" cy="15240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48" name="Oval 22"/>
          <p:cNvSpPr>
            <a:spLocks noChangeArrowheads="1"/>
          </p:cNvSpPr>
          <p:nvPr/>
        </p:nvSpPr>
        <p:spPr bwMode="auto">
          <a:xfrm>
            <a:off x="4114800" y="2081808"/>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49" name="Oval 23"/>
          <p:cNvSpPr>
            <a:spLocks noChangeArrowheads="1"/>
          </p:cNvSpPr>
          <p:nvPr/>
        </p:nvSpPr>
        <p:spPr bwMode="auto">
          <a:xfrm>
            <a:off x="5410200" y="4139208"/>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50" name="Line 24"/>
          <p:cNvSpPr>
            <a:spLocks noChangeShapeType="1"/>
          </p:cNvSpPr>
          <p:nvPr/>
        </p:nvSpPr>
        <p:spPr bwMode="auto">
          <a:xfrm>
            <a:off x="1371600" y="2310408"/>
            <a:ext cx="3581400" cy="3581400"/>
          </a:xfrm>
          <a:prstGeom prst="line">
            <a:avLst/>
          </a:prstGeom>
          <a:noFill/>
          <a:ln w="38100">
            <a:solidFill>
              <a:schemeClr val="tx1"/>
            </a:solidFill>
            <a:round/>
            <a:headEnd/>
            <a:tailEnd/>
          </a:ln>
        </p:spPr>
        <p:txBody>
          <a:bodyPr/>
          <a:lstStyle/>
          <a:p>
            <a:endParaRPr lang="en-US">
              <a:latin typeface="Comic Sans MS" pitchFamily="66" charset="0"/>
            </a:endParaRPr>
          </a:p>
        </p:txBody>
      </p:sp>
      <p:sp>
        <p:nvSpPr>
          <p:cNvPr id="51" name="Oval 25"/>
          <p:cNvSpPr>
            <a:spLocks noChangeArrowheads="1"/>
          </p:cNvSpPr>
          <p:nvPr/>
        </p:nvSpPr>
        <p:spPr bwMode="auto">
          <a:xfrm>
            <a:off x="2971800" y="1700808"/>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52" name="Oval 26"/>
          <p:cNvSpPr>
            <a:spLocks noChangeArrowheads="1"/>
          </p:cNvSpPr>
          <p:nvPr/>
        </p:nvSpPr>
        <p:spPr bwMode="auto">
          <a:xfrm>
            <a:off x="3124200" y="5739408"/>
            <a:ext cx="152400" cy="152400"/>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53" name="Text Box 27"/>
          <p:cNvSpPr txBox="1">
            <a:spLocks noChangeArrowheads="1"/>
          </p:cNvSpPr>
          <p:nvPr/>
        </p:nvSpPr>
        <p:spPr bwMode="auto">
          <a:xfrm>
            <a:off x="5958647" y="4864696"/>
            <a:ext cx="2108269" cy="646331"/>
          </a:xfrm>
          <a:prstGeom prst="rect">
            <a:avLst/>
          </a:prstGeom>
          <a:noFill/>
          <a:ln w="9525">
            <a:noFill/>
            <a:miter lim="800000"/>
            <a:headEnd/>
            <a:tailEnd/>
          </a:ln>
        </p:spPr>
        <p:txBody>
          <a:bodyPr wrap="none">
            <a:spAutoFit/>
          </a:bodyPr>
          <a:lstStyle/>
          <a:p>
            <a:pPr algn="ctr"/>
            <a:r>
              <a:rPr lang="en-US">
                <a:latin typeface="Comic Sans MS" pitchFamily="66" charset="0"/>
              </a:rPr>
              <a:t>Which hyperplane</a:t>
            </a:r>
            <a:br>
              <a:rPr lang="en-US">
                <a:latin typeface="Comic Sans MS" pitchFamily="66" charset="0"/>
              </a:rPr>
            </a:br>
            <a:r>
              <a:rPr lang="en-US">
                <a:latin typeface="Comic Sans MS" pitchFamily="66" charset="0"/>
              </a:rPr>
              <a:t>is best?</a:t>
            </a:r>
          </a:p>
        </p:txBody>
      </p:sp>
      <p:sp>
        <p:nvSpPr>
          <p:cNvPr id="54" name="Line 28"/>
          <p:cNvSpPr>
            <a:spLocks noChangeShapeType="1"/>
          </p:cNvSpPr>
          <p:nvPr/>
        </p:nvSpPr>
        <p:spPr bwMode="auto">
          <a:xfrm>
            <a:off x="1752600" y="1929408"/>
            <a:ext cx="2438400" cy="4038600"/>
          </a:xfrm>
          <a:prstGeom prst="line">
            <a:avLst/>
          </a:prstGeom>
          <a:noFill/>
          <a:ln w="38100">
            <a:solidFill>
              <a:schemeClr val="tx1"/>
            </a:solidFill>
            <a:round/>
            <a:headEnd/>
            <a:tailEnd/>
          </a:ln>
        </p:spPr>
        <p:txBody>
          <a:bodyPr/>
          <a:lstStyle/>
          <a:p>
            <a:endParaRPr lang="en-US">
              <a:latin typeface="Comic Sans MS" pitchFamily="66" charset="0"/>
            </a:endParaRPr>
          </a:p>
        </p:txBody>
      </p:sp>
      <p:sp>
        <p:nvSpPr>
          <p:cNvPr id="55" name="Line 29"/>
          <p:cNvSpPr>
            <a:spLocks noChangeShapeType="1"/>
          </p:cNvSpPr>
          <p:nvPr/>
        </p:nvSpPr>
        <p:spPr bwMode="auto">
          <a:xfrm>
            <a:off x="2286000" y="1981200"/>
            <a:ext cx="1447800" cy="4648200"/>
          </a:xfrm>
          <a:prstGeom prst="line">
            <a:avLst/>
          </a:prstGeom>
          <a:noFill/>
          <a:ln w="38100">
            <a:solidFill>
              <a:schemeClr val="tx1"/>
            </a:solidFill>
            <a:round/>
            <a:headEnd/>
            <a:tailEnd/>
          </a:ln>
        </p:spPr>
        <p:txBody>
          <a:bodyPr/>
          <a:lstStyle/>
          <a:p>
            <a:endParaRPr lang="en-US">
              <a:latin typeface="Comic Sans MS" pitchFamily="66" charset="0"/>
            </a:endParaRPr>
          </a:p>
        </p:txBody>
      </p:sp>
      <p:sp>
        <p:nvSpPr>
          <p:cNvPr id="56" name="Line 30"/>
          <p:cNvSpPr>
            <a:spLocks noChangeShapeType="1"/>
          </p:cNvSpPr>
          <p:nvPr/>
        </p:nvSpPr>
        <p:spPr bwMode="auto">
          <a:xfrm>
            <a:off x="1066800" y="2843808"/>
            <a:ext cx="4495800" cy="2362200"/>
          </a:xfrm>
          <a:prstGeom prst="line">
            <a:avLst/>
          </a:prstGeom>
          <a:noFill/>
          <a:ln w="38100">
            <a:solidFill>
              <a:schemeClr val="tx1"/>
            </a:solidFill>
            <a:round/>
            <a:headEnd/>
            <a:tailEnd/>
          </a:ln>
        </p:spPr>
        <p:txBody>
          <a:bodyPr/>
          <a:lstStyle/>
          <a:p>
            <a:endParaRPr lang="en-US">
              <a:latin typeface="Comic Sans MS" pitchFamily="66" charset="0"/>
            </a:endParaRPr>
          </a:p>
        </p:txBody>
      </p:sp>
    </p:spTree>
    <p:extLst>
      <p:ext uri="{BB962C8B-B14F-4D97-AF65-F5344CB8AC3E}">
        <p14:creationId xmlns:p14="http://schemas.microsoft.com/office/powerpoint/2010/main" val="22586807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dirty="0"/>
              <a:t>Where to put features? </a:t>
            </a:r>
            <a:endParaRPr lang="ko-KR" altLang="en-US" dirty="0"/>
          </a:p>
        </p:txBody>
      </p:sp>
      <p:grpSp>
        <p:nvGrpSpPr>
          <p:cNvPr id="124" name="Group 123"/>
          <p:cNvGrpSpPr/>
          <p:nvPr/>
        </p:nvGrpSpPr>
        <p:grpSpPr>
          <a:xfrm>
            <a:off x="7740352" y="44624"/>
            <a:ext cx="1331640" cy="1313907"/>
            <a:chOff x="323528" y="1268760"/>
            <a:chExt cx="2319739" cy="1800200"/>
          </a:xfrm>
        </p:grpSpPr>
        <p:pic>
          <p:nvPicPr>
            <p:cNvPr id="55" name="Picture 54"/>
            <p:cNvPicPr>
              <a:picLocks noChangeAspect="1"/>
            </p:cNvPicPr>
            <p:nvPr/>
          </p:nvPicPr>
          <p:blipFill>
            <a:blip r:embed="rId2" cstate="print"/>
            <a:stretch>
              <a:fillRect/>
            </a:stretch>
          </p:blipFill>
          <p:spPr>
            <a:xfrm>
              <a:off x="323528" y="1268760"/>
              <a:ext cx="2285835" cy="1800200"/>
            </a:xfrm>
            <a:prstGeom prst="rect">
              <a:avLst/>
            </a:prstGeom>
          </p:spPr>
        </p:pic>
        <p:sp>
          <p:nvSpPr>
            <p:cNvPr id="57" name="Rectangle 56"/>
            <p:cNvSpPr/>
            <p:nvPr/>
          </p:nvSpPr>
          <p:spPr>
            <a:xfrm>
              <a:off x="323528" y="2060848"/>
              <a:ext cx="100811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ectangle 57"/>
            <p:cNvSpPr/>
            <p:nvPr/>
          </p:nvSpPr>
          <p:spPr>
            <a:xfrm>
              <a:off x="1635155" y="1787868"/>
              <a:ext cx="100811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7" name="Picture 6"/>
          <p:cNvPicPr>
            <a:picLocks noChangeAspect="1"/>
          </p:cNvPicPr>
          <p:nvPr/>
        </p:nvPicPr>
        <p:blipFill>
          <a:blip r:embed="rId3"/>
          <a:stretch>
            <a:fillRect/>
          </a:stretch>
        </p:blipFill>
        <p:spPr>
          <a:xfrm>
            <a:off x="457200" y="1391068"/>
            <a:ext cx="8169760" cy="5003016"/>
          </a:xfrm>
          <a:prstGeom prst="rect">
            <a:avLst/>
          </a:prstGeom>
        </p:spPr>
      </p:pic>
      <p:sp>
        <p:nvSpPr>
          <p:cNvPr id="15" name="Text Box 92"/>
          <p:cNvSpPr txBox="1">
            <a:spLocks noChangeArrowheads="1"/>
          </p:cNvSpPr>
          <p:nvPr/>
        </p:nvSpPr>
        <p:spPr bwMode="auto">
          <a:xfrm>
            <a:off x="6523694" y="6500813"/>
            <a:ext cx="2656818" cy="338554"/>
          </a:xfrm>
          <a:prstGeom prst="rect">
            <a:avLst/>
          </a:prstGeom>
          <a:noFill/>
          <a:ln w="9525">
            <a:noFill/>
            <a:miter lim="800000"/>
            <a:headEnd/>
            <a:tailEnd/>
          </a:ln>
          <a:effectLst/>
        </p:spPr>
        <p:txBody>
          <a:bodyPr wrap="none">
            <a:spAutoFit/>
          </a:bodyPr>
          <a:lstStyle/>
          <a:p>
            <a:r>
              <a:rPr lang="en-US" sz="1600" dirty="0"/>
              <a:t>Slide </a:t>
            </a:r>
            <a:r>
              <a:rPr lang="en-US" sz="1600" dirty="0" smtClean="0"/>
              <a:t>credit: Robert Collins</a:t>
            </a:r>
            <a:endParaRPr lang="en-US" sz="1600" dirty="0"/>
          </a:p>
        </p:txBody>
      </p:sp>
    </p:spTree>
    <p:extLst>
      <p:ext uri="{BB962C8B-B14F-4D97-AF65-F5344CB8AC3E}">
        <p14:creationId xmlns:p14="http://schemas.microsoft.com/office/powerpoint/2010/main" val="25778608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r>
              <a:rPr lang="en-US" dirty="0" smtClean="0">
                <a:latin typeface="Comic Sans MS" pitchFamily="66" charset="0"/>
              </a:rPr>
              <a:t>Support Vector </a:t>
            </a:r>
            <a:r>
              <a:rPr lang="en-US" dirty="0">
                <a:latin typeface="Comic Sans MS" pitchFamily="66" charset="0"/>
              </a:rPr>
              <a:t>M</a:t>
            </a:r>
            <a:r>
              <a:rPr lang="en-US" dirty="0" smtClean="0">
                <a:latin typeface="Comic Sans MS" pitchFamily="66" charset="0"/>
              </a:rPr>
              <a:t>achines</a:t>
            </a:r>
          </a:p>
        </p:txBody>
      </p:sp>
      <p:graphicFrame>
        <p:nvGraphicFramePr>
          <p:cNvPr id="1104900" name="Object 4"/>
          <p:cNvGraphicFramePr>
            <a:graphicFrameLocks noGrp="1" noChangeAspect="1"/>
          </p:cNvGraphicFramePr>
          <p:nvPr>
            <p:ph sz="half" idx="4294967295"/>
          </p:nvPr>
        </p:nvGraphicFramePr>
        <p:xfrm>
          <a:off x="4776788" y="2355304"/>
          <a:ext cx="4367212" cy="854075"/>
        </p:xfrm>
        <a:graphic>
          <a:graphicData uri="http://schemas.openxmlformats.org/presentationml/2006/ole">
            <mc:AlternateContent xmlns:mc="http://schemas.openxmlformats.org/markup-compatibility/2006">
              <mc:Choice xmlns:v="urn:schemas-microsoft-com:vml" Requires="v">
                <p:oleObj spid="_x0000_s5245" name="Equation" r:id="rId4" imgW="2336800" imgH="457200" progId="Equation.3">
                  <p:embed/>
                </p:oleObj>
              </mc:Choice>
              <mc:Fallback>
                <p:oleObj name="Equation" r:id="rId4" imgW="2336800" imgH="457200" progId="Equation.3">
                  <p:embed/>
                  <p:pic>
                    <p:nvPicPr>
                      <p:cNvPr id="0" name="Picture 5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355304"/>
                        <a:ext cx="4367212" cy="854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4901" name="Rectangle 5"/>
          <p:cNvSpPr>
            <a:spLocks noChangeArrowheads="1"/>
          </p:cNvSpPr>
          <p:nvPr/>
        </p:nvSpPr>
        <p:spPr bwMode="auto">
          <a:xfrm>
            <a:off x="3657600" y="5768429"/>
            <a:ext cx="1008609" cy="400110"/>
          </a:xfrm>
          <a:prstGeom prst="rect">
            <a:avLst/>
          </a:prstGeom>
          <a:noFill/>
          <a:ln w="9525">
            <a:noFill/>
            <a:miter lim="800000"/>
            <a:headEnd/>
            <a:tailEnd/>
          </a:ln>
        </p:spPr>
        <p:txBody>
          <a:bodyPr wrap="none">
            <a:spAutoFit/>
          </a:bodyPr>
          <a:lstStyle/>
          <a:p>
            <a:r>
              <a:rPr lang="en-US" sz="2000">
                <a:latin typeface="Comic Sans MS" pitchFamily="66" charset="0"/>
              </a:rPr>
              <a:t>Margin</a:t>
            </a:r>
          </a:p>
        </p:txBody>
      </p:sp>
      <p:sp>
        <p:nvSpPr>
          <p:cNvPr id="5128" name="Oval 6"/>
          <p:cNvSpPr>
            <a:spLocks noChangeArrowheads="1"/>
          </p:cNvSpPr>
          <p:nvPr/>
        </p:nvSpPr>
        <p:spPr bwMode="auto">
          <a:xfrm>
            <a:off x="658813" y="3912642"/>
            <a:ext cx="125412" cy="123825"/>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5129" name="Oval 7"/>
          <p:cNvSpPr>
            <a:spLocks noChangeArrowheads="1"/>
          </p:cNvSpPr>
          <p:nvPr/>
        </p:nvSpPr>
        <p:spPr bwMode="auto">
          <a:xfrm>
            <a:off x="1227138" y="3974554"/>
            <a:ext cx="127000" cy="122238"/>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5130" name="Oval 8"/>
          <p:cNvSpPr>
            <a:spLocks noChangeArrowheads="1"/>
          </p:cNvSpPr>
          <p:nvPr/>
        </p:nvSpPr>
        <p:spPr bwMode="auto">
          <a:xfrm>
            <a:off x="1227138" y="4530179"/>
            <a:ext cx="127000" cy="122238"/>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5131" name="Oval 9"/>
          <p:cNvSpPr>
            <a:spLocks noChangeArrowheads="1"/>
          </p:cNvSpPr>
          <p:nvPr/>
        </p:nvSpPr>
        <p:spPr bwMode="auto">
          <a:xfrm>
            <a:off x="595313" y="4158704"/>
            <a:ext cx="127000" cy="123825"/>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5132" name="Oval 10"/>
          <p:cNvSpPr>
            <a:spLocks noChangeArrowheads="1"/>
          </p:cNvSpPr>
          <p:nvPr/>
        </p:nvSpPr>
        <p:spPr bwMode="auto">
          <a:xfrm>
            <a:off x="2555875" y="3171279"/>
            <a:ext cx="125413" cy="123825"/>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5133" name="Oval 11"/>
          <p:cNvSpPr>
            <a:spLocks noChangeArrowheads="1"/>
          </p:cNvSpPr>
          <p:nvPr/>
        </p:nvSpPr>
        <p:spPr bwMode="auto">
          <a:xfrm>
            <a:off x="3187700" y="3418929"/>
            <a:ext cx="127000" cy="123825"/>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5134" name="Oval 12"/>
          <p:cNvSpPr>
            <a:spLocks noChangeArrowheads="1"/>
          </p:cNvSpPr>
          <p:nvPr/>
        </p:nvSpPr>
        <p:spPr bwMode="auto">
          <a:xfrm>
            <a:off x="3378200" y="3974554"/>
            <a:ext cx="125413" cy="122238"/>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5135" name="Oval 13"/>
          <p:cNvSpPr>
            <a:spLocks noChangeArrowheads="1"/>
          </p:cNvSpPr>
          <p:nvPr/>
        </p:nvSpPr>
        <p:spPr bwMode="auto">
          <a:xfrm>
            <a:off x="2176463" y="2925217"/>
            <a:ext cx="125412" cy="123825"/>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5136" name="Oval 14"/>
          <p:cNvSpPr>
            <a:spLocks noChangeArrowheads="1"/>
          </p:cNvSpPr>
          <p:nvPr/>
        </p:nvSpPr>
        <p:spPr bwMode="auto">
          <a:xfrm>
            <a:off x="3883025" y="4590504"/>
            <a:ext cx="127000" cy="123825"/>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5137" name="Oval 15"/>
          <p:cNvSpPr>
            <a:spLocks noChangeArrowheads="1"/>
          </p:cNvSpPr>
          <p:nvPr/>
        </p:nvSpPr>
        <p:spPr bwMode="auto">
          <a:xfrm>
            <a:off x="4073525" y="3664992"/>
            <a:ext cx="125413" cy="123825"/>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5138" name="Oval 16"/>
          <p:cNvSpPr>
            <a:spLocks noChangeArrowheads="1"/>
          </p:cNvSpPr>
          <p:nvPr/>
        </p:nvSpPr>
        <p:spPr bwMode="auto">
          <a:xfrm>
            <a:off x="1860550" y="5331867"/>
            <a:ext cx="125413" cy="123825"/>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5139" name="Oval 17"/>
          <p:cNvSpPr>
            <a:spLocks noChangeArrowheads="1"/>
          </p:cNvSpPr>
          <p:nvPr/>
        </p:nvSpPr>
        <p:spPr bwMode="auto">
          <a:xfrm>
            <a:off x="3378200" y="2739479"/>
            <a:ext cx="125413" cy="123825"/>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5140" name="Oval 18"/>
          <p:cNvSpPr>
            <a:spLocks noChangeArrowheads="1"/>
          </p:cNvSpPr>
          <p:nvPr/>
        </p:nvSpPr>
        <p:spPr bwMode="auto">
          <a:xfrm>
            <a:off x="4452938" y="4406354"/>
            <a:ext cx="125412" cy="123825"/>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5141" name="Line 19"/>
          <p:cNvSpPr>
            <a:spLocks noChangeShapeType="1"/>
          </p:cNvSpPr>
          <p:nvPr/>
        </p:nvSpPr>
        <p:spPr bwMode="auto">
          <a:xfrm>
            <a:off x="1417638" y="2739479"/>
            <a:ext cx="2276475" cy="2962275"/>
          </a:xfrm>
          <a:prstGeom prst="line">
            <a:avLst/>
          </a:prstGeom>
          <a:noFill/>
          <a:ln w="38100">
            <a:solidFill>
              <a:schemeClr val="tx1"/>
            </a:solidFill>
            <a:round/>
            <a:headEnd/>
            <a:tailEnd/>
          </a:ln>
        </p:spPr>
        <p:txBody>
          <a:bodyPr/>
          <a:lstStyle/>
          <a:p>
            <a:endParaRPr lang="en-US">
              <a:latin typeface="Comic Sans MS" pitchFamily="66" charset="0"/>
            </a:endParaRPr>
          </a:p>
        </p:txBody>
      </p:sp>
      <p:sp>
        <p:nvSpPr>
          <p:cNvPr id="5142" name="Oval 20"/>
          <p:cNvSpPr>
            <a:spLocks noChangeArrowheads="1"/>
          </p:cNvSpPr>
          <p:nvPr/>
        </p:nvSpPr>
        <p:spPr bwMode="auto">
          <a:xfrm>
            <a:off x="2428875" y="2431504"/>
            <a:ext cx="127000" cy="123825"/>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5143" name="Oval 21"/>
          <p:cNvSpPr>
            <a:spLocks noChangeArrowheads="1"/>
          </p:cNvSpPr>
          <p:nvPr/>
        </p:nvSpPr>
        <p:spPr bwMode="auto">
          <a:xfrm>
            <a:off x="2555875" y="5701754"/>
            <a:ext cx="125413" cy="123825"/>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1104918" name="Line 22"/>
          <p:cNvSpPr>
            <a:spLocks noChangeShapeType="1"/>
          </p:cNvSpPr>
          <p:nvPr/>
        </p:nvSpPr>
        <p:spPr bwMode="auto">
          <a:xfrm>
            <a:off x="1101725" y="2987129"/>
            <a:ext cx="2276475" cy="2962275"/>
          </a:xfrm>
          <a:prstGeom prst="line">
            <a:avLst/>
          </a:prstGeom>
          <a:noFill/>
          <a:ln w="38100">
            <a:solidFill>
              <a:schemeClr val="tx1"/>
            </a:solidFill>
            <a:prstDash val="dash"/>
            <a:round/>
            <a:headEnd/>
            <a:tailEnd/>
          </a:ln>
        </p:spPr>
        <p:txBody>
          <a:bodyPr/>
          <a:lstStyle/>
          <a:p>
            <a:endParaRPr lang="en-US">
              <a:latin typeface="Comic Sans MS" pitchFamily="66" charset="0"/>
            </a:endParaRPr>
          </a:p>
        </p:txBody>
      </p:sp>
      <p:sp>
        <p:nvSpPr>
          <p:cNvPr id="1104919" name="Line 23"/>
          <p:cNvSpPr>
            <a:spLocks noChangeShapeType="1"/>
          </p:cNvSpPr>
          <p:nvPr/>
        </p:nvSpPr>
        <p:spPr bwMode="auto">
          <a:xfrm>
            <a:off x="1733550" y="2555329"/>
            <a:ext cx="2212975" cy="2838450"/>
          </a:xfrm>
          <a:prstGeom prst="line">
            <a:avLst/>
          </a:prstGeom>
          <a:noFill/>
          <a:ln w="38100">
            <a:solidFill>
              <a:schemeClr val="tx1"/>
            </a:solidFill>
            <a:prstDash val="dash"/>
            <a:round/>
            <a:headEnd/>
            <a:tailEnd/>
          </a:ln>
        </p:spPr>
        <p:txBody>
          <a:bodyPr/>
          <a:lstStyle/>
          <a:p>
            <a:endParaRPr lang="en-US">
              <a:latin typeface="Comic Sans MS" pitchFamily="66" charset="0"/>
            </a:endParaRPr>
          </a:p>
        </p:txBody>
      </p:sp>
      <p:sp>
        <p:nvSpPr>
          <p:cNvPr id="5146" name="Oval 24"/>
          <p:cNvSpPr>
            <a:spLocks noChangeArrowheads="1"/>
          </p:cNvSpPr>
          <p:nvPr/>
        </p:nvSpPr>
        <p:spPr bwMode="auto">
          <a:xfrm>
            <a:off x="1860550" y="4036467"/>
            <a:ext cx="125413" cy="122237"/>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5147" name="Oval 25"/>
          <p:cNvSpPr>
            <a:spLocks noChangeArrowheads="1"/>
          </p:cNvSpPr>
          <p:nvPr/>
        </p:nvSpPr>
        <p:spPr bwMode="auto">
          <a:xfrm>
            <a:off x="2365375" y="4714329"/>
            <a:ext cx="127000" cy="123825"/>
          </a:xfrm>
          <a:prstGeom prst="ellipse">
            <a:avLst/>
          </a:prstGeom>
          <a:solidFill>
            <a:schemeClr val="accent2"/>
          </a:solidFill>
          <a:ln w="9525">
            <a:solidFill>
              <a:schemeClr val="tx1"/>
            </a:solidFill>
            <a:round/>
            <a:headEnd/>
            <a:tailEnd/>
          </a:ln>
        </p:spPr>
        <p:txBody>
          <a:bodyPr wrap="none" anchor="ctr"/>
          <a:lstStyle/>
          <a:p>
            <a:endParaRPr lang="en-US">
              <a:latin typeface="Comic Sans MS" pitchFamily="66" charset="0"/>
            </a:endParaRPr>
          </a:p>
        </p:txBody>
      </p:sp>
      <p:sp>
        <p:nvSpPr>
          <p:cNvPr id="5148" name="Oval 26"/>
          <p:cNvSpPr>
            <a:spLocks noChangeArrowheads="1"/>
          </p:cNvSpPr>
          <p:nvPr/>
        </p:nvSpPr>
        <p:spPr bwMode="auto">
          <a:xfrm>
            <a:off x="2808288" y="3974554"/>
            <a:ext cx="127000" cy="122238"/>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endParaRPr>
          </a:p>
        </p:txBody>
      </p:sp>
      <p:sp>
        <p:nvSpPr>
          <p:cNvPr id="1104923" name="Line 27"/>
          <p:cNvSpPr>
            <a:spLocks noChangeShapeType="1"/>
          </p:cNvSpPr>
          <p:nvPr/>
        </p:nvSpPr>
        <p:spPr bwMode="auto">
          <a:xfrm flipV="1">
            <a:off x="3378200" y="5455692"/>
            <a:ext cx="631825" cy="493712"/>
          </a:xfrm>
          <a:prstGeom prst="line">
            <a:avLst/>
          </a:prstGeom>
          <a:noFill/>
          <a:ln w="19050">
            <a:solidFill>
              <a:srgbClr val="FF0000"/>
            </a:solidFill>
            <a:round/>
            <a:headEnd type="stealth" w="med" len="med"/>
            <a:tailEnd type="stealth" w="med" len="med"/>
          </a:ln>
        </p:spPr>
        <p:txBody>
          <a:bodyPr/>
          <a:lstStyle/>
          <a:p>
            <a:endParaRPr lang="en-US">
              <a:latin typeface="Comic Sans MS" pitchFamily="66" charset="0"/>
            </a:endParaRPr>
          </a:p>
        </p:txBody>
      </p:sp>
      <p:sp>
        <p:nvSpPr>
          <p:cNvPr id="1104924" name="Freeform 28"/>
          <p:cNvSpPr>
            <a:spLocks/>
          </p:cNvSpPr>
          <p:nvPr/>
        </p:nvSpPr>
        <p:spPr bwMode="auto">
          <a:xfrm>
            <a:off x="815975" y="4282529"/>
            <a:ext cx="1044575" cy="1406525"/>
          </a:xfrm>
          <a:custGeom>
            <a:avLst/>
            <a:gdLst>
              <a:gd name="T0" fmla="*/ 2147483647 w 792"/>
              <a:gd name="T1" fmla="*/ 0 h 1094"/>
              <a:gd name="T2" fmla="*/ 2147483647 w 792"/>
              <a:gd name="T3" fmla="*/ 2147483647 h 1094"/>
              <a:gd name="T4" fmla="*/ 0 w 792"/>
              <a:gd name="T5" fmla="*/ 2147483647 h 1094"/>
              <a:gd name="T6" fmla="*/ 0 60000 65536"/>
              <a:gd name="T7" fmla="*/ 0 60000 65536"/>
              <a:gd name="T8" fmla="*/ 0 60000 65536"/>
              <a:gd name="T9" fmla="*/ 0 w 792"/>
              <a:gd name="T10" fmla="*/ 0 h 1094"/>
              <a:gd name="T11" fmla="*/ 792 w 792"/>
              <a:gd name="T12" fmla="*/ 1094 h 1094"/>
            </a:gdLst>
            <a:ahLst/>
            <a:cxnLst>
              <a:cxn ang="T6">
                <a:pos x="T0" y="T1"/>
              </a:cxn>
              <a:cxn ang="T7">
                <a:pos x="T2" y="T3"/>
              </a:cxn>
              <a:cxn ang="T8">
                <a:pos x="T4" y="T5"/>
              </a:cxn>
            </a:cxnLst>
            <a:rect l="T9" t="T10" r="T11" b="T12"/>
            <a:pathLst>
              <a:path w="792" h="1094">
                <a:moveTo>
                  <a:pt x="792" y="0"/>
                </a:moveTo>
                <a:cubicBezTo>
                  <a:pt x="668" y="268"/>
                  <a:pt x="540" y="538"/>
                  <a:pt x="408" y="720"/>
                </a:cubicBezTo>
                <a:cubicBezTo>
                  <a:pt x="276" y="902"/>
                  <a:pt x="85" y="1016"/>
                  <a:pt x="0" y="1094"/>
                </a:cubicBezTo>
              </a:path>
            </a:pathLst>
          </a:custGeom>
          <a:noFill/>
          <a:ln w="19050">
            <a:solidFill>
              <a:srgbClr val="FF0000"/>
            </a:solidFill>
            <a:round/>
            <a:headEnd type="stealth" w="lg" len="lg"/>
            <a:tailEnd/>
          </a:ln>
        </p:spPr>
        <p:txBody>
          <a:bodyPr/>
          <a:lstStyle/>
          <a:p>
            <a:endParaRPr lang="en-US">
              <a:latin typeface="Comic Sans MS" pitchFamily="66" charset="0"/>
            </a:endParaRPr>
          </a:p>
        </p:txBody>
      </p:sp>
      <p:sp>
        <p:nvSpPr>
          <p:cNvPr id="1104925" name="Freeform 29"/>
          <p:cNvSpPr>
            <a:spLocks/>
          </p:cNvSpPr>
          <p:nvPr/>
        </p:nvSpPr>
        <p:spPr bwMode="auto">
          <a:xfrm>
            <a:off x="784225" y="4961979"/>
            <a:ext cx="1517650" cy="739775"/>
          </a:xfrm>
          <a:custGeom>
            <a:avLst/>
            <a:gdLst>
              <a:gd name="T0" fmla="*/ 2147483647 w 1152"/>
              <a:gd name="T1" fmla="*/ 0 h 576"/>
              <a:gd name="T2" fmla="*/ 2147483647 w 1152"/>
              <a:gd name="T3" fmla="*/ 2147483647 h 576"/>
              <a:gd name="T4" fmla="*/ 0 w 1152"/>
              <a:gd name="T5" fmla="*/ 2147483647 h 576"/>
              <a:gd name="T6" fmla="*/ 0 60000 65536"/>
              <a:gd name="T7" fmla="*/ 0 60000 65536"/>
              <a:gd name="T8" fmla="*/ 0 60000 65536"/>
              <a:gd name="T9" fmla="*/ 0 w 1152"/>
              <a:gd name="T10" fmla="*/ 0 h 576"/>
              <a:gd name="T11" fmla="*/ 1152 w 1152"/>
              <a:gd name="T12" fmla="*/ 576 h 576"/>
            </a:gdLst>
            <a:ahLst/>
            <a:cxnLst>
              <a:cxn ang="T6">
                <a:pos x="T0" y="T1"/>
              </a:cxn>
              <a:cxn ang="T7">
                <a:pos x="T2" y="T3"/>
              </a:cxn>
              <a:cxn ang="T8">
                <a:pos x="T4" y="T5"/>
              </a:cxn>
            </a:cxnLst>
            <a:rect l="T9" t="T10" r="T11" b="T12"/>
            <a:pathLst>
              <a:path w="1152" h="576">
                <a:moveTo>
                  <a:pt x="1152" y="0"/>
                </a:moveTo>
                <a:cubicBezTo>
                  <a:pt x="1053" y="55"/>
                  <a:pt x="751" y="233"/>
                  <a:pt x="559" y="329"/>
                </a:cubicBezTo>
                <a:cubicBezTo>
                  <a:pt x="367" y="425"/>
                  <a:pt x="117" y="525"/>
                  <a:pt x="0" y="576"/>
                </a:cubicBezTo>
              </a:path>
            </a:pathLst>
          </a:custGeom>
          <a:noFill/>
          <a:ln w="19050">
            <a:solidFill>
              <a:srgbClr val="FF0000"/>
            </a:solidFill>
            <a:round/>
            <a:headEnd type="stealth" w="lg" len="lg"/>
            <a:tailEnd/>
          </a:ln>
        </p:spPr>
        <p:txBody>
          <a:bodyPr/>
          <a:lstStyle/>
          <a:p>
            <a:endParaRPr lang="en-US">
              <a:latin typeface="Comic Sans MS" pitchFamily="66" charset="0"/>
            </a:endParaRPr>
          </a:p>
        </p:txBody>
      </p:sp>
      <p:sp>
        <p:nvSpPr>
          <p:cNvPr id="1104926" name="Freeform 30"/>
          <p:cNvSpPr>
            <a:spLocks/>
          </p:cNvSpPr>
          <p:nvPr/>
        </p:nvSpPr>
        <p:spPr bwMode="auto">
          <a:xfrm>
            <a:off x="815976" y="4177739"/>
            <a:ext cx="1917728" cy="1511315"/>
          </a:xfrm>
          <a:custGeom>
            <a:avLst/>
            <a:gdLst>
              <a:gd name="T0" fmla="*/ 2147483647 w 1416"/>
              <a:gd name="T1" fmla="*/ 0 h 1142"/>
              <a:gd name="T2" fmla="*/ 2147483647 w 1416"/>
              <a:gd name="T3" fmla="*/ 2147483647 h 1142"/>
              <a:gd name="T4" fmla="*/ 0 w 1416"/>
              <a:gd name="T5" fmla="*/ 2147483647 h 1142"/>
              <a:gd name="T6" fmla="*/ 0 60000 65536"/>
              <a:gd name="T7" fmla="*/ 0 60000 65536"/>
              <a:gd name="T8" fmla="*/ 0 60000 65536"/>
              <a:gd name="T9" fmla="*/ 0 w 1416"/>
              <a:gd name="T10" fmla="*/ 0 h 1142"/>
              <a:gd name="T11" fmla="*/ 1416 w 1416"/>
              <a:gd name="T12" fmla="*/ 1142 h 1142"/>
              <a:gd name="connsiteX0" fmla="*/ 10281 w 10281"/>
              <a:gd name="connsiteY0" fmla="*/ 0 h 10292"/>
              <a:gd name="connsiteX1" fmla="*/ 4936 w 10281"/>
              <a:gd name="connsiteY1" fmla="*/ 6150 h 10292"/>
              <a:gd name="connsiteX2" fmla="*/ 0 w 10281"/>
              <a:gd name="connsiteY2" fmla="*/ 10292 h 10292"/>
            </a:gdLst>
            <a:ahLst/>
            <a:cxnLst>
              <a:cxn ang="0">
                <a:pos x="connsiteX0" y="connsiteY0"/>
              </a:cxn>
              <a:cxn ang="0">
                <a:pos x="connsiteX1" y="connsiteY1"/>
              </a:cxn>
              <a:cxn ang="0">
                <a:pos x="connsiteX2" y="connsiteY2"/>
              </a:cxn>
            </a:cxnLst>
            <a:rect l="l" t="t" r="r" b="b"/>
            <a:pathLst>
              <a:path w="10281" h="10292">
                <a:moveTo>
                  <a:pt x="10281" y="0"/>
                </a:moveTo>
                <a:cubicBezTo>
                  <a:pt x="9441" y="972"/>
                  <a:pt x="6603" y="4486"/>
                  <a:pt x="4936" y="6150"/>
                </a:cubicBezTo>
                <a:cubicBezTo>
                  <a:pt x="3270" y="7814"/>
                  <a:pt x="1031" y="9434"/>
                  <a:pt x="0" y="10292"/>
                </a:cubicBezTo>
              </a:path>
            </a:pathLst>
          </a:custGeom>
          <a:noFill/>
          <a:ln w="19050">
            <a:solidFill>
              <a:srgbClr val="FF0000"/>
            </a:solidFill>
            <a:round/>
            <a:headEnd type="stealth" w="lg" len="lg"/>
            <a:tailEnd/>
          </a:ln>
        </p:spPr>
        <p:txBody>
          <a:bodyPr/>
          <a:lstStyle/>
          <a:p>
            <a:endParaRPr lang="en-US">
              <a:latin typeface="Comic Sans MS" pitchFamily="66" charset="0"/>
            </a:endParaRPr>
          </a:p>
        </p:txBody>
      </p:sp>
      <p:sp>
        <p:nvSpPr>
          <p:cNvPr id="1104927" name="Text Box 31"/>
          <p:cNvSpPr txBox="1">
            <a:spLocks noChangeArrowheads="1"/>
          </p:cNvSpPr>
          <p:nvPr/>
        </p:nvSpPr>
        <p:spPr bwMode="auto">
          <a:xfrm>
            <a:off x="76200" y="5657304"/>
            <a:ext cx="2127505" cy="400110"/>
          </a:xfrm>
          <a:prstGeom prst="rect">
            <a:avLst/>
          </a:prstGeom>
          <a:noFill/>
          <a:ln w="9525">
            <a:noFill/>
            <a:miter lim="800000"/>
            <a:headEnd/>
            <a:tailEnd/>
          </a:ln>
        </p:spPr>
        <p:txBody>
          <a:bodyPr wrap="none">
            <a:spAutoFit/>
          </a:bodyPr>
          <a:lstStyle/>
          <a:p>
            <a:r>
              <a:rPr lang="en-US" sz="2000">
                <a:latin typeface="Comic Sans MS" pitchFamily="66" charset="0"/>
              </a:rPr>
              <a:t>Support vectors</a:t>
            </a:r>
          </a:p>
        </p:txBody>
      </p:sp>
      <p:sp>
        <p:nvSpPr>
          <p:cNvPr id="1104928" name="Oval 32"/>
          <p:cNvSpPr>
            <a:spLocks noChangeArrowheads="1"/>
          </p:cNvSpPr>
          <p:nvPr/>
        </p:nvSpPr>
        <p:spPr bwMode="auto">
          <a:xfrm>
            <a:off x="1733550" y="3912642"/>
            <a:ext cx="379413" cy="369887"/>
          </a:xfrm>
          <a:prstGeom prst="ellipse">
            <a:avLst/>
          </a:prstGeom>
          <a:noFill/>
          <a:ln w="9525">
            <a:solidFill>
              <a:schemeClr val="tx1"/>
            </a:solidFill>
            <a:round/>
            <a:headEnd/>
            <a:tailEnd/>
          </a:ln>
        </p:spPr>
        <p:txBody>
          <a:bodyPr wrap="none" anchor="ctr"/>
          <a:lstStyle/>
          <a:p>
            <a:endParaRPr lang="en-US">
              <a:latin typeface="Comic Sans MS" pitchFamily="66" charset="0"/>
            </a:endParaRPr>
          </a:p>
        </p:txBody>
      </p:sp>
      <p:sp>
        <p:nvSpPr>
          <p:cNvPr id="1104929" name="Oval 33"/>
          <p:cNvSpPr>
            <a:spLocks noChangeArrowheads="1"/>
          </p:cNvSpPr>
          <p:nvPr/>
        </p:nvSpPr>
        <p:spPr bwMode="auto">
          <a:xfrm>
            <a:off x="2681288" y="3850729"/>
            <a:ext cx="379412" cy="369888"/>
          </a:xfrm>
          <a:prstGeom prst="ellipse">
            <a:avLst/>
          </a:prstGeom>
          <a:noFill/>
          <a:ln w="9525">
            <a:solidFill>
              <a:schemeClr val="tx1"/>
            </a:solidFill>
            <a:round/>
            <a:headEnd/>
            <a:tailEnd/>
          </a:ln>
        </p:spPr>
        <p:txBody>
          <a:bodyPr wrap="none" anchor="ctr"/>
          <a:lstStyle/>
          <a:p>
            <a:endParaRPr lang="en-US">
              <a:latin typeface="Comic Sans MS" pitchFamily="66" charset="0"/>
            </a:endParaRPr>
          </a:p>
        </p:txBody>
      </p:sp>
      <p:sp>
        <p:nvSpPr>
          <p:cNvPr id="1104930" name="Oval 34"/>
          <p:cNvSpPr>
            <a:spLocks noChangeArrowheads="1"/>
          </p:cNvSpPr>
          <p:nvPr/>
        </p:nvSpPr>
        <p:spPr bwMode="auto">
          <a:xfrm>
            <a:off x="2239963" y="4590504"/>
            <a:ext cx="379412" cy="371475"/>
          </a:xfrm>
          <a:prstGeom prst="ellipse">
            <a:avLst/>
          </a:prstGeom>
          <a:noFill/>
          <a:ln w="9525">
            <a:solidFill>
              <a:schemeClr val="tx1"/>
            </a:solidFill>
            <a:round/>
            <a:headEnd/>
            <a:tailEnd/>
          </a:ln>
        </p:spPr>
        <p:txBody>
          <a:bodyPr wrap="none" anchor="ctr"/>
          <a:lstStyle/>
          <a:p>
            <a:endParaRPr lang="en-US">
              <a:latin typeface="Comic Sans MS" pitchFamily="66" charset="0"/>
            </a:endParaRPr>
          </a:p>
        </p:txBody>
      </p:sp>
      <p:sp>
        <p:nvSpPr>
          <p:cNvPr id="1104932" name="Text Box 36"/>
          <p:cNvSpPr txBox="1">
            <a:spLocks noChangeArrowheads="1"/>
          </p:cNvSpPr>
          <p:nvPr/>
        </p:nvSpPr>
        <p:spPr bwMode="auto">
          <a:xfrm>
            <a:off x="4724400" y="4184104"/>
            <a:ext cx="2971800" cy="701675"/>
          </a:xfrm>
          <a:prstGeom prst="rect">
            <a:avLst/>
          </a:prstGeom>
          <a:noFill/>
          <a:ln w="9525">
            <a:noFill/>
            <a:miter lim="800000"/>
            <a:headEnd/>
            <a:tailEnd/>
          </a:ln>
        </p:spPr>
        <p:txBody>
          <a:bodyPr>
            <a:spAutoFit/>
          </a:bodyPr>
          <a:lstStyle/>
          <a:p>
            <a:r>
              <a:rPr lang="en-US" sz="2000">
                <a:latin typeface="Comic Sans MS" pitchFamily="66" charset="0"/>
              </a:rPr>
              <a:t>Distance between point and hyperplane:</a:t>
            </a:r>
          </a:p>
        </p:txBody>
      </p:sp>
      <p:graphicFrame>
        <p:nvGraphicFramePr>
          <p:cNvPr id="1104933" name="Object 37"/>
          <p:cNvGraphicFramePr>
            <a:graphicFrameLocks noGrp="1" noChangeAspect="1"/>
          </p:cNvGraphicFramePr>
          <p:nvPr>
            <p:ph sz="half" idx="4294967295"/>
          </p:nvPr>
        </p:nvGraphicFramePr>
        <p:xfrm>
          <a:off x="7848600" y="4168229"/>
          <a:ext cx="1295400" cy="777875"/>
        </p:xfrm>
        <a:graphic>
          <a:graphicData uri="http://schemas.openxmlformats.org/presentationml/2006/ole">
            <mc:AlternateContent xmlns:mc="http://schemas.openxmlformats.org/markup-compatibility/2006">
              <mc:Choice xmlns:v="urn:schemas-microsoft-com:vml" Requires="v">
                <p:oleObj spid="_x0000_s5246" name="Equation" r:id="rId6" imgW="698500" imgH="419100" progId="Equation.3">
                  <p:embed/>
                </p:oleObj>
              </mc:Choice>
              <mc:Fallback>
                <p:oleObj name="Equation" r:id="rId6" imgW="698500" imgH="419100" progId="Equation.3">
                  <p:embed/>
                  <p:pic>
                    <p:nvPicPr>
                      <p:cNvPr id="0" name="Picture 57"/>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8600" y="4168229"/>
                        <a:ext cx="1295400" cy="777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4935" name="Text Box 39"/>
          <p:cNvSpPr txBox="1">
            <a:spLocks noChangeArrowheads="1"/>
          </p:cNvSpPr>
          <p:nvPr/>
        </p:nvSpPr>
        <p:spPr bwMode="auto">
          <a:xfrm>
            <a:off x="4724400" y="3452267"/>
            <a:ext cx="2971800" cy="396875"/>
          </a:xfrm>
          <a:prstGeom prst="rect">
            <a:avLst/>
          </a:prstGeom>
          <a:noFill/>
          <a:ln w="9525">
            <a:noFill/>
            <a:miter lim="800000"/>
            <a:headEnd/>
            <a:tailEnd/>
          </a:ln>
        </p:spPr>
        <p:txBody>
          <a:bodyPr>
            <a:spAutoFit/>
          </a:bodyPr>
          <a:lstStyle/>
          <a:p>
            <a:r>
              <a:rPr lang="en-US" sz="2000" dirty="0">
                <a:latin typeface="Comic Sans MS" pitchFamily="66" charset="0"/>
              </a:rPr>
              <a:t>For support vectors, </a:t>
            </a:r>
          </a:p>
        </p:txBody>
      </p:sp>
      <p:graphicFrame>
        <p:nvGraphicFramePr>
          <p:cNvPr id="1104936" name="Object 40"/>
          <p:cNvGraphicFramePr>
            <a:graphicFrameLocks noGrp="1" noChangeAspect="1"/>
          </p:cNvGraphicFramePr>
          <p:nvPr>
            <p:ph sz="half" idx="4294967295"/>
          </p:nvPr>
        </p:nvGraphicFramePr>
        <p:xfrm>
          <a:off x="7391400" y="3422104"/>
          <a:ext cx="1752600" cy="457200"/>
        </p:xfrm>
        <a:graphic>
          <a:graphicData uri="http://schemas.openxmlformats.org/presentationml/2006/ole">
            <mc:AlternateContent xmlns:mc="http://schemas.openxmlformats.org/markup-compatibility/2006">
              <mc:Choice xmlns:v="urn:schemas-microsoft-com:vml" Requires="v">
                <p:oleObj spid="_x0000_s5247" name="Equation" r:id="rId8" imgW="876300" imgH="228600" progId="Equation.3">
                  <p:embed/>
                </p:oleObj>
              </mc:Choice>
              <mc:Fallback>
                <p:oleObj name="Equation" r:id="rId8" imgW="876300" imgH="228600" progId="Equation.3">
                  <p:embed/>
                  <p:pic>
                    <p:nvPicPr>
                      <p:cNvPr id="0" name="Picture 58"/>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3422104"/>
                        <a:ext cx="17526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4938" name="Text Box 42"/>
          <p:cNvSpPr txBox="1">
            <a:spLocks noChangeArrowheads="1"/>
          </p:cNvSpPr>
          <p:nvPr/>
        </p:nvSpPr>
        <p:spPr bwMode="auto">
          <a:xfrm>
            <a:off x="4724400" y="5174704"/>
            <a:ext cx="4114800" cy="707886"/>
          </a:xfrm>
          <a:prstGeom prst="rect">
            <a:avLst/>
          </a:prstGeom>
          <a:noFill/>
          <a:ln w="9525">
            <a:noFill/>
            <a:miter lim="800000"/>
            <a:headEnd/>
            <a:tailEnd/>
          </a:ln>
        </p:spPr>
        <p:txBody>
          <a:bodyPr>
            <a:spAutoFit/>
          </a:bodyPr>
          <a:lstStyle/>
          <a:p>
            <a:r>
              <a:rPr lang="en-US" sz="2000">
                <a:latin typeface="Comic Sans MS" pitchFamily="66" charset="0"/>
              </a:rPr>
              <a:t>Therefore, the margin is  </a:t>
            </a:r>
            <a:r>
              <a:rPr lang="en-US">
                <a:latin typeface="Comic Sans MS" pitchFamily="66" charset="0"/>
              </a:rPr>
              <a:t>2 / ||</a:t>
            </a:r>
            <a:r>
              <a:rPr lang="en-US" b="1">
                <a:latin typeface="Comic Sans MS" pitchFamily="66" charset="0"/>
              </a:rPr>
              <a:t>w</a:t>
            </a:r>
            <a:r>
              <a:rPr lang="en-US">
                <a:latin typeface="Comic Sans MS" pitchFamily="66" charset="0"/>
              </a:rPr>
              <a:t>||</a:t>
            </a:r>
            <a:r>
              <a:rPr lang="en-US" sz="2000">
                <a:latin typeface="Comic Sans MS" pitchFamily="66" charset="0"/>
              </a:rPr>
              <a:t> </a:t>
            </a:r>
          </a:p>
        </p:txBody>
      </p:sp>
      <p:grpSp>
        <p:nvGrpSpPr>
          <p:cNvPr id="41" name="Group 40"/>
          <p:cNvGrpSpPr/>
          <p:nvPr/>
        </p:nvGrpSpPr>
        <p:grpSpPr>
          <a:xfrm>
            <a:off x="7524328" y="103791"/>
            <a:ext cx="1526669" cy="1236977"/>
            <a:chOff x="1971675" y="1381125"/>
            <a:chExt cx="5200650" cy="4095750"/>
          </a:xfrm>
        </p:grpSpPr>
        <p:pic>
          <p:nvPicPr>
            <p:cNvPr id="42" name="Picture 41"/>
            <p:cNvPicPr>
              <a:picLocks noChangeAspect="1"/>
            </p:cNvPicPr>
            <p:nvPr/>
          </p:nvPicPr>
          <p:blipFill>
            <a:blip r:embed="rId10" cstate="print"/>
            <a:stretch>
              <a:fillRect/>
            </a:stretch>
          </p:blipFill>
          <p:spPr>
            <a:xfrm>
              <a:off x="1971675" y="1381125"/>
              <a:ext cx="5200650" cy="4095750"/>
            </a:xfrm>
            <a:prstGeom prst="rect">
              <a:avLst/>
            </a:prstGeom>
          </p:spPr>
        </p:pic>
        <p:sp>
          <p:nvSpPr>
            <p:cNvPr id="43" name="Rectangle 42"/>
            <p:cNvSpPr/>
            <p:nvPr/>
          </p:nvSpPr>
          <p:spPr>
            <a:xfrm>
              <a:off x="5076056" y="4890321"/>
              <a:ext cx="2096269" cy="5865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omic Sans MS" pitchFamily="66" charset="0"/>
              </a:endParaRPr>
            </a:p>
          </p:txBody>
        </p:sp>
      </p:grpSp>
      <p:sp>
        <p:nvSpPr>
          <p:cNvPr id="44" name="TextBox 43"/>
          <p:cNvSpPr txBox="1"/>
          <p:nvPr/>
        </p:nvSpPr>
        <p:spPr>
          <a:xfrm>
            <a:off x="5940153" y="6519446"/>
            <a:ext cx="3240360" cy="338554"/>
          </a:xfrm>
          <a:prstGeom prst="rect">
            <a:avLst/>
          </a:prstGeom>
          <a:noFill/>
        </p:spPr>
        <p:txBody>
          <a:bodyPr wrap="square" rtlCol="0">
            <a:spAutoFit/>
          </a:bodyPr>
          <a:lstStyle/>
          <a:p>
            <a:r>
              <a:rPr lang="en-US" sz="1600" dirty="0">
                <a:latin typeface="Comic Sans MS" pitchFamily="66" charset="0"/>
              </a:rPr>
              <a:t>Slide credit: </a:t>
            </a:r>
            <a:r>
              <a:rPr lang="en-US" altLang="en-US" sz="1600" dirty="0">
                <a:latin typeface="Comic Sans MS" pitchFamily="66" charset="0"/>
              </a:rPr>
              <a:t>Svetlana </a:t>
            </a:r>
            <a:r>
              <a:rPr lang="en-US" altLang="en-US" sz="1600" dirty="0" err="1" smtClean="0">
                <a:latin typeface="Comic Sans MS" pitchFamily="66" charset="0"/>
              </a:rPr>
              <a:t>Lazebnik</a:t>
            </a:r>
            <a:endParaRPr lang="en-CA" sz="1600" dirty="0">
              <a:latin typeface="Comic Sans MS" pitchFamily="66" charset="0"/>
            </a:endParaRPr>
          </a:p>
        </p:txBody>
      </p:sp>
      <p:sp>
        <p:nvSpPr>
          <p:cNvPr id="45" name="내용 개체 틀 2"/>
          <p:cNvSpPr txBox="1">
            <a:spLocks/>
          </p:cNvSpPr>
          <p:nvPr/>
        </p:nvSpPr>
        <p:spPr>
          <a:xfrm>
            <a:off x="457200" y="1196753"/>
            <a:ext cx="8229600" cy="1080120"/>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2400" b="1" kern="1200">
                <a:solidFill>
                  <a:schemeClr val="tx2"/>
                </a:solidFill>
                <a:latin typeface="Calibri" pitchFamily="34" charset="0"/>
                <a:ea typeface="+mn-ea"/>
                <a:cs typeface="Calibri" pitchFamily="34" charset="0"/>
              </a:defRPr>
            </a:lvl1pPr>
            <a:lvl2pPr marL="742950" indent="-285750" algn="l" defTabSz="914400" rtl="0" eaLnBrk="1" latinLnBrk="1" hangingPunct="1">
              <a:spcBef>
                <a:spcPct val="20000"/>
              </a:spcBef>
              <a:buFont typeface="Arial" pitchFamily="34" charset="0"/>
              <a:buChar char="•"/>
              <a:defRPr sz="2200" kern="1200">
                <a:solidFill>
                  <a:schemeClr val="tx2">
                    <a:lumMod val="75000"/>
                  </a:schemeClr>
                </a:solidFill>
                <a:latin typeface="Calibri" pitchFamily="34" charset="0"/>
                <a:ea typeface="+mn-ea"/>
                <a:cs typeface="Calibri" pitchFamily="34" charset="0"/>
              </a:defRPr>
            </a:lvl2pPr>
            <a:lvl3pPr marL="1143000" indent="-228600" algn="l" defTabSz="914400" rtl="0" eaLnBrk="1" latinLnBrk="1" hangingPunct="1">
              <a:spcBef>
                <a:spcPct val="20000"/>
              </a:spcBef>
              <a:buFont typeface="Arial" pitchFamily="34" charset="0"/>
              <a:buChar char="•"/>
              <a:defRPr sz="2000" kern="1200">
                <a:solidFill>
                  <a:schemeClr val="tx1"/>
                </a:solidFill>
                <a:latin typeface="Calibri" pitchFamily="34" charset="0"/>
                <a:ea typeface="+mn-ea"/>
                <a:cs typeface="Calibri" pitchFamily="34" charset="0"/>
              </a:defRPr>
            </a:lvl3pPr>
            <a:lvl4pPr marL="1600200" indent="-228600" algn="l" defTabSz="914400" rtl="0" eaLnBrk="1" latinLnBrk="1" hangingPunct="1">
              <a:spcBef>
                <a:spcPct val="20000"/>
              </a:spcBef>
              <a:buFont typeface="Arial" pitchFamily="34" charset="0"/>
              <a:buChar char="•"/>
              <a:defRPr sz="2000" kern="1200">
                <a:solidFill>
                  <a:srgbClr val="FF0000"/>
                </a:solidFill>
                <a:latin typeface="Calibri" pitchFamily="34" charset="0"/>
                <a:ea typeface="+mn-ea"/>
                <a:cs typeface="Calibri" pitchFamily="34" charset="0"/>
              </a:defRPr>
            </a:lvl4pPr>
            <a:lvl5pPr marL="2057400" indent="-228600" algn="l" defTabSz="914400" rtl="0" eaLnBrk="1" latinLnBrk="1" hangingPunct="1">
              <a:spcBef>
                <a:spcPct val="20000"/>
              </a:spcBef>
              <a:buFont typeface="Arial" pitchFamily="34" charset="0"/>
              <a:buChar char="•"/>
              <a:defRPr sz="2000" kern="1200">
                <a:solidFill>
                  <a:schemeClr val="tx2"/>
                </a:solidFill>
                <a:latin typeface="Calibri" pitchFamily="34" charset="0"/>
                <a:ea typeface="+mn-ea"/>
                <a:cs typeface="Calibri"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sz="2800" b="0" dirty="0">
                <a:latin typeface="Comic Sans MS" pitchFamily="66" charset="0"/>
              </a:rPr>
              <a:t>Find </a:t>
            </a:r>
            <a:r>
              <a:rPr lang="en-US" sz="2800" b="0" dirty="0" err="1">
                <a:latin typeface="Comic Sans MS" pitchFamily="66" charset="0"/>
              </a:rPr>
              <a:t>hyperplane</a:t>
            </a:r>
            <a:r>
              <a:rPr lang="en-US" sz="2800" b="0" dirty="0">
                <a:latin typeface="Comic Sans MS" pitchFamily="66" charset="0"/>
              </a:rPr>
              <a:t> that maximizes the </a:t>
            </a:r>
            <a:r>
              <a:rPr lang="en-US" sz="2800" b="0" i="1" dirty="0">
                <a:latin typeface="Comic Sans MS" pitchFamily="66" charset="0"/>
              </a:rPr>
              <a:t>margin </a:t>
            </a:r>
            <a:r>
              <a:rPr lang="en-US" sz="2800" b="0" i="1" dirty="0" smtClean="0">
                <a:latin typeface="Comic Sans MS" pitchFamily="66" charset="0"/>
              </a:rPr>
              <a:t/>
            </a:r>
            <a:br>
              <a:rPr lang="en-US" sz="2800" b="0" i="1" dirty="0" smtClean="0">
                <a:latin typeface="Comic Sans MS" pitchFamily="66" charset="0"/>
              </a:rPr>
            </a:br>
            <a:r>
              <a:rPr lang="en-US" sz="2800" b="0" dirty="0" smtClean="0">
                <a:latin typeface="Comic Sans MS" pitchFamily="66" charset="0"/>
              </a:rPr>
              <a:t>between </a:t>
            </a:r>
            <a:r>
              <a:rPr lang="en-US" sz="2800" b="0" dirty="0">
                <a:latin typeface="Comic Sans MS" pitchFamily="66" charset="0"/>
              </a:rPr>
              <a:t>the positive and negative examples</a:t>
            </a:r>
          </a:p>
        </p:txBody>
      </p:sp>
    </p:spTree>
    <p:extLst>
      <p:ext uri="{BB962C8B-B14F-4D97-AF65-F5344CB8AC3E}">
        <p14:creationId xmlns:p14="http://schemas.microsoft.com/office/powerpoint/2010/main" val="32000018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4"/>
          <p:cNvSpPr>
            <a:spLocks noChangeShapeType="1"/>
          </p:cNvSpPr>
          <p:nvPr/>
        </p:nvSpPr>
        <p:spPr bwMode="auto">
          <a:xfrm flipV="1">
            <a:off x="2254250" y="3143250"/>
            <a:ext cx="0" cy="3041650"/>
          </a:xfrm>
          <a:prstGeom prst="line">
            <a:avLst/>
          </a:prstGeom>
          <a:noFill/>
          <a:ln w="25400">
            <a:solidFill>
              <a:schemeClr val="tx1"/>
            </a:solidFill>
            <a:round/>
            <a:headEnd/>
            <a:tailEnd type="triangle" w="med" len="med"/>
          </a:ln>
        </p:spPr>
        <p:txBody>
          <a:bodyPr/>
          <a:lstStyle/>
          <a:p>
            <a:endParaRPr lang="en-US">
              <a:latin typeface="Comic Sans MS" pitchFamily="66" charset="0"/>
            </a:endParaRPr>
          </a:p>
        </p:txBody>
      </p:sp>
      <p:sp>
        <p:nvSpPr>
          <p:cNvPr id="22531" name="Line 5"/>
          <p:cNvSpPr>
            <a:spLocks noChangeShapeType="1"/>
          </p:cNvSpPr>
          <p:nvPr/>
        </p:nvSpPr>
        <p:spPr bwMode="auto">
          <a:xfrm flipV="1">
            <a:off x="633413" y="4754563"/>
            <a:ext cx="3319462" cy="0"/>
          </a:xfrm>
          <a:prstGeom prst="line">
            <a:avLst/>
          </a:prstGeom>
          <a:noFill/>
          <a:ln w="25400">
            <a:solidFill>
              <a:schemeClr val="tx1"/>
            </a:solidFill>
            <a:round/>
            <a:headEnd/>
            <a:tailEnd type="triangle" w="med" len="med"/>
          </a:ln>
        </p:spPr>
        <p:txBody>
          <a:bodyPr/>
          <a:lstStyle/>
          <a:p>
            <a:endParaRPr lang="en-US">
              <a:latin typeface="Comic Sans MS" pitchFamily="66" charset="0"/>
            </a:endParaRPr>
          </a:p>
        </p:txBody>
      </p:sp>
      <p:sp>
        <p:nvSpPr>
          <p:cNvPr id="22532" name="AutoShape 6"/>
          <p:cNvSpPr>
            <a:spLocks noChangeArrowheads="1"/>
          </p:cNvSpPr>
          <p:nvPr/>
        </p:nvSpPr>
        <p:spPr bwMode="auto">
          <a:xfrm>
            <a:off x="2284413" y="397510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33" name="AutoShape 7"/>
          <p:cNvSpPr>
            <a:spLocks noChangeArrowheads="1"/>
          </p:cNvSpPr>
          <p:nvPr/>
        </p:nvSpPr>
        <p:spPr bwMode="auto">
          <a:xfrm>
            <a:off x="1709738" y="43322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34" name="AutoShape 8"/>
          <p:cNvSpPr>
            <a:spLocks noChangeArrowheads="1"/>
          </p:cNvSpPr>
          <p:nvPr/>
        </p:nvSpPr>
        <p:spPr bwMode="auto">
          <a:xfrm>
            <a:off x="1862138" y="48783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35" name="AutoShape 9"/>
          <p:cNvSpPr>
            <a:spLocks noChangeArrowheads="1"/>
          </p:cNvSpPr>
          <p:nvPr/>
        </p:nvSpPr>
        <p:spPr bwMode="auto">
          <a:xfrm>
            <a:off x="2395538" y="53546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36" name="AutoShape 10"/>
          <p:cNvSpPr>
            <a:spLocks noChangeArrowheads="1"/>
          </p:cNvSpPr>
          <p:nvPr/>
        </p:nvSpPr>
        <p:spPr bwMode="auto">
          <a:xfrm>
            <a:off x="1976438" y="40211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37" name="AutoShape 11"/>
          <p:cNvSpPr>
            <a:spLocks noChangeArrowheads="1"/>
          </p:cNvSpPr>
          <p:nvPr/>
        </p:nvSpPr>
        <p:spPr bwMode="auto">
          <a:xfrm>
            <a:off x="1481138" y="46497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38" name="AutoShape 12"/>
          <p:cNvSpPr>
            <a:spLocks noChangeArrowheads="1"/>
          </p:cNvSpPr>
          <p:nvPr/>
        </p:nvSpPr>
        <p:spPr bwMode="auto">
          <a:xfrm>
            <a:off x="1900238" y="53927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39" name="AutoShape 13"/>
          <p:cNvSpPr>
            <a:spLocks noChangeArrowheads="1"/>
          </p:cNvSpPr>
          <p:nvPr/>
        </p:nvSpPr>
        <p:spPr bwMode="auto">
          <a:xfrm>
            <a:off x="2395538" y="44211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40" name="AutoShape 14"/>
          <p:cNvSpPr>
            <a:spLocks noChangeArrowheads="1"/>
          </p:cNvSpPr>
          <p:nvPr/>
        </p:nvSpPr>
        <p:spPr bwMode="auto">
          <a:xfrm>
            <a:off x="3297238" y="44084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41" name="AutoShape 15"/>
          <p:cNvSpPr>
            <a:spLocks noChangeArrowheads="1"/>
          </p:cNvSpPr>
          <p:nvPr/>
        </p:nvSpPr>
        <p:spPr bwMode="auto">
          <a:xfrm>
            <a:off x="3157538" y="56213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42" name="AutoShape 16"/>
          <p:cNvSpPr>
            <a:spLocks noChangeArrowheads="1"/>
          </p:cNvSpPr>
          <p:nvPr/>
        </p:nvSpPr>
        <p:spPr bwMode="auto">
          <a:xfrm>
            <a:off x="909638" y="45354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43" name="AutoShape 17"/>
          <p:cNvSpPr>
            <a:spLocks noChangeArrowheads="1"/>
          </p:cNvSpPr>
          <p:nvPr/>
        </p:nvSpPr>
        <p:spPr bwMode="auto">
          <a:xfrm>
            <a:off x="2420938" y="59896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44" name="AutoShape 18"/>
          <p:cNvSpPr>
            <a:spLocks noChangeArrowheads="1"/>
          </p:cNvSpPr>
          <p:nvPr/>
        </p:nvSpPr>
        <p:spPr bwMode="auto">
          <a:xfrm>
            <a:off x="3386138" y="51450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45" name="AutoShape 19"/>
          <p:cNvSpPr>
            <a:spLocks noChangeArrowheads="1"/>
          </p:cNvSpPr>
          <p:nvPr/>
        </p:nvSpPr>
        <p:spPr bwMode="auto">
          <a:xfrm>
            <a:off x="1449388" y="56848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46" name="AutoShape 20"/>
          <p:cNvSpPr>
            <a:spLocks noChangeArrowheads="1"/>
          </p:cNvSpPr>
          <p:nvPr/>
        </p:nvSpPr>
        <p:spPr bwMode="auto">
          <a:xfrm>
            <a:off x="1138238" y="52022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47" name="AutoShape 21"/>
          <p:cNvSpPr>
            <a:spLocks noChangeArrowheads="1"/>
          </p:cNvSpPr>
          <p:nvPr/>
        </p:nvSpPr>
        <p:spPr bwMode="auto">
          <a:xfrm>
            <a:off x="1195388" y="36782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48" name="AutoShape 22"/>
          <p:cNvSpPr>
            <a:spLocks noChangeArrowheads="1"/>
          </p:cNvSpPr>
          <p:nvPr/>
        </p:nvSpPr>
        <p:spPr bwMode="auto">
          <a:xfrm>
            <a:off x="2690813" y="481330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49" name="AutoShape 23"/>
          <p:cNvSpPr>
            <a:spLocks noChangeArrowheads="1"/>
          </p:cNvSpPr>
          <p:nvPr/>
        </p:nvSpPr>
        <p:spPr bwMode="auto">
          <a:xfrm>
            <a:off x="2309813" y="494665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50" name="AutoShape 24"/>
          <p:cNvSpPr>
            <a:spLocks noChangeArrowheads="1"/>
          </p:cNvSpPr>
          <p:nvPr/>
        </p:nvSpPr>
        <p:spPr bwMode="auto">
          <a:xfrm>
            <a:off x="2595563" y="3708400"/>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51" name="Oval 25"/>
          <p:cNvSpPr>
            <a:spLocks noChangeArrowheads="1"/>
          </p:cNvSpPr>
          <p:nvPr/>
        </p:nvSpPr>
        <p:spPr bwMode="auto">
          <a:xfrm>
            <a:off x="1300163" y="3794125"/>
            <a:ext cx="1885950" cy="1905000"/>
          </a:xfrm>
          <a:prstGeom prst="ellipse">
            <a:avLst/>
          </a:prstGeom>
          <a:noFill/>
          <a:ln w="15875" algn="ctr">
            <a:solidFill>
              <a:schemeClr val="tx2"/>
            </a:solidFill>
            <a:prstDash val="sysDot"/>
            <a:round/>
            <a:headEnd/>
            <a:tailEnd/>
          </a:ln>
        </p:spPr>
        <p:txBody>
          <a:bodyPr wrap="none" anchor="ctr"/>
          <a:lstStyle/>
          <a:p>
            <a:endParaRPr lang="en-US">
              <a:latin typeface="Comic Sans MS" pitchFamily="66" charset="0"/>
            </a:endParaRPr>
          </a:p>
        </p:txBody>
      </p:sp>
      <p:sp>
        <p:nvSpPr>
          <p:cNvPr id="22552" name="AutoShape 26"/>
          <p:cNvSpPr>
            <a:spLocks noChangeArrowheads="1"/>
          </p:cNvSpPr>
          <p:nvPr/>
        </p:nvSpPr>
        <p:spPr bwMode="auto">
          <a:xfrm>
            <a:off x="1347788" y="38306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53" name="AutoShape 27"/>
          <p:cNvSpPr>
            <a:spLocks noChangeArrowheads="1"/>
          </p:cNvSpPr>
          <p:nvPr/>
        </p:nvSpPr>
        <p:spPr bwMode="auto">
          <a:xfrm>
            <a:off x="3271838" y="38115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54" name="Line 28"/>
          <p:cNvSpPr>
            <a:spLocks noChangeShapeType="1"/>
          </p:cNvSpPr>
          <p:nvPr/>
        </p:nvSpPr>
        <p:spPr bwMode="auto">
          <a:xfrm flipH="1" flipV="1">
            <a:off x="6292850" y="2895600"/>
            <a:ext cx="0" cy="2070100"/>
          </a:xfrm>
          <a:prstGeom prst="line">
            <a:avLst/>
          </a:prstGeom>
          <a:noFill/>
          <a:ln w="25400">
            <a:solidFill>
              <a:schemeClr val="tx1"/>
            </a:solidFill>
            <a:round/>
            <a:headEnd/>
            <a:tailEnd type="triangle" w="med" len="med"/>
          </a:ln>
        </p:spPr>
        <p:txBody>
          <a:bodyPr/>
          <a:lstStyle/>
          <a:p>
            <a:endParaRPr lang="en-US">
              <a:latin typeface="Comic Sans MS" pitchFamily="66" charset="0"/>
            </a:endParaRPr>
          </a:p>
        </p:txBody>
      </p:sp>
      <p:sp>
        <p:nvSpPr>
          <p:cNvPr id="22555" name="Line 29"/>
          <p:cNvSpPr>
            <a:spLocks noChangeShapeType="1"/>
          </p:cNvSpPr>
          <p:nvPr/>
        </p:nvSpPr>
        <p:spPr bwMode="auto">
          <a:xfrm>
            <a:off x="6262688" y="4983163"/>
            <a:ext cx="2347912" cy="0"/>
          </a:xfrm>
          <a:prstGeom prst="line">
            <a:avLst/>
          </a:prstGeom>
          <a:noFill/>
          <a:ln w="25400">
            <a:solidFill>
              <a:schemeClr val="tx1"/>
            </a:solidFill>
            <a:round/>
            <a:headEnd/>
            <a:tailEnd type="triangle" w="med" len="med"/>
          </a:ln>
        </p:spPr>
        <p:txBody>
          <a:bodyPr/>
          <a:lstStyle/>
          <a:p>
            <a:endParaRPr lang="en-US">
              <a:latin typeface="Comic Sans MS" pitchFamily="66" charset="0"/>
            </a:endParaRPr>
          </a:p>
        </p:txBody>
      </p:sp>
      <p:sp>
        <p:nvSpPr>
          <p:cNvPr id="22556" name="AutoShape 30"/>
          <p:cNvSpPr>
            <a:spLocks noChangeArrowheads="1"/>
          </p:cNvSpPr>
          <p:nvPr/>
        </p:nvSpPr>
        <p:spPr bwMode="auto">
          <a:xfrm>
            <a:off x="6561138" y="434657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57" name="AutoShape 31"/>
          <p:cNvSpPr>
            <a:spLocks noChangeArrowheads="1"/>
          </p:cNvSpPr>
          <p:nvPr/>
        </p:nvSpPr>
        <p:spPr bwMode="auto">
          <a:xfrm>
            <a:off x="5986463" y="470376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58" name="AutoShape 32"/>
          <p:cNvSpPr>
            <a:spLocks noChangeArrowheads="1"/>
          </p:cNvSpPr>
          <p:nvPr/>
        </p:nvSpPr>
        <p:spPr bwMode="auto">
          <a:xfrm>
            <a:off x="6367463" y="52593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59" name="AutoShape 33"/>
          <p:cNvSpPr>
            <a:spLocks noChangeArrowheads="1"/>
          </p:cNvSpPr>
          <p:nvPr/>
        </p:nvSpPr>
        <p:spPr bwMode="auto">
          <a:xfrm>
            <a:off x="7186613" y="52593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60" name="AutoShape 34"/>
          <p:cNvSpPr>
            <a:spLocks noChangeArrowheads="1"/>
          </p:cNvSpPr>
          <p:nvPr/>
        </p:nvSpPr>
        <p:spPr bwMode="auto">
          <a:xfrm>
            <a:off x="6253163" y="439261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61" name="AutoShape 35"/>
          <p:cNvSpPr>
            <a:spLocks noChangeArrowheads="1"/>
          </p:cNvSpPr>
          <p:nvPr/>
        </p:nvSpPr>
        <p:spPr bwMode="auto">
          <a:xfrm>
            <a:off x="6462713" y="46688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62" name="AutoShape 36"/>
          <p:cNvSpPr>
            <a:spLocks noChangeArrowheads="1"/>
          </p:cNvSpPr>
          <p:nvPr/>
        </p:nvSpPr>
        <p:spPr bwMode="auto">
          <a:xfrm>
            <a:off x="6691313" y="52974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63" name="AutoShape 37"/>
          <p:cNvSpPr>
            <a:spLocks noChangeArrowheads="1"/>
          </p:cNvSpPr>
          <p:nvPr/>
        </p:nvSpPr>
        <p:spPr bwMode="auto">
          <a:xfrm>
            <a:off x="6672263" y="479266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64" name="AutoShape 38"/>
          <p:cNvSpPr>
            <a:spLocks noChangeArrowheads="1"/>
          </p:cNvSpPr>
          <p:nvPr/>
        </p:nvSpPr>
        <p:spPr bwMode="auto">
          <a:xfrm>
            <a:off x="8278813" y="44275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65" name="AutoShape 39"/>
          <p:cNvSpPr>
            <a:spLocks noChangeArrowheads="1"/>
          </p:cNvSpPr>
          <p:nvPr/>
        </p:nvSpPr>
        <p:spPr bwMode="auto">
          <a:xfrm>
            <a:off x="8139113" y="56403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66" name="AutoShape 40"/>
          <p:cNvSpPr>
            <a:spLocks noChangeArrowheads="1"/>
          </p:cNvSpPr>
          <p:nvPr/>
        </p:nvSpPr>
        <p:spPr bwMode="auto">
          <a:xfrm>
            <a:off x="7662863" y="33924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67" name="AutoShape 41"/>
          <p:cNvSpPr>
            <a:spLocks noChangeArrowheads="1"/>
          </p:cNvSpPr>
          <p:nvPr/>
        </p:nvSpPr>
        <p:spPr bwMode="auto">
          <a:xfrm>
            <a:off x="7669213" y="46561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68" name="AutoShape 42"/>
          <p:cNvSpPr>
            <a:spLocks noChangeArrowheads="1"/>
          </p:cNvSpPr>
          <p:nvPr/>
        </p:nvSpPr>
        <p:spPr bwMode="auto">
          <a:xfrm>
            <a:off x="8367713" y="51641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69" name="AutoShape 43"/>
          <p:cNvSpPr>
            <a:spLocks noChangeArrowheads="1"/>
          </p:cNvSpPr>
          <p:nvPr/>
        </p:nvSpPr>
        <p:spPr bwMode="auto">
          <a:xfrm>
            <a:off x="7192963" y="41036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70" name="AutoShape 44"/>
          <p:cNvSpPr>
            <a:spLocks noChangeArrowheads="1"/>
          </p:cNvSpPr>
          <p:nvPr/>
        </p:nvSpPr>
        <p:spPr bwMode="auto">
          <a:xfrm>
            <a:off x="7796213" y="53355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71" name="AutoShape 45"/>
          <p:cNvSpPr>
            <a:spLocks noChangeArrowheads="1"/>
          </p:cNvSpPr>
          <p:nvPr/>
        </p:nvSpPr>
        <p:spPr bwMode="auto">
          <a:xfrm>
            <a:off x="7586663" y="36020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72" name="AutoShape 46"/>
          <p:cNvSpPr>
            <a:spLocks noChangeArrowheads="1"/>
          </p:cNvSpPr>
          <p:nvPr/>
        </p:nvSpPr>
        <p:spPr bwMode="auto">
          <a:xfrm>
            <a:off x="6196013" y="510857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73" name="AutoShape 47"/>
          <p:cNvSpPr>
            <a:spLocks noChangeArrowheads="1"/>
          </p:cNvSpPr>
          <p:nvPr/>
        </p:nvSpPr>
        <p:spPr bwMode="auto">
          <a:xfrm>
            <a:off x="5815013" y="524192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endParaRPr lang="en-US">
              <a:latin typeface="Comic Sans MS" pitchFamily="66" charset="0"/>
            </a:endParaRPr>
          </a:p>
        </p:txBody>
      </p:sp>
      <p:sp>
        <p:nvSpPr>
          <p:cNvPr id="22574" name="AutoShape 48"/>
          <p:cNvSpPr>
            <a:spLocks noChangeArrowheads="1"/>
          </p:cNvSpPr>
          <p:nvPr/>
        </p:nvSpPr>
        <p:spPr bwMode="auto">
          <a:xfrm>
            <a:off x="7577138" y="3727450"/>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75" name="AutoShape 49"/>
          <p:cNvSpPr>
            <a:spLocks noChangeArrowheads="1"/>
          </p:cNvSpPr>
          <p:nvPr/>
        </p:nvSpPr>
        <p:spPr bwMode="auto">
          <a:xfrm>
            <a:off x="7129463" y="32591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76" name="AutoShape 50"/>
          <p:cNvSpPr>
            <a:spLocks noChangeArrowheads="1"/>
          </p:cNvSpPr>
          <p:nvPr/>
        </p:nvSpPr>
        <p:spPr bwMode="auto">
          <a:xfrm>
            <a:off x="8253413" y="38306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endParaRPr lang="en-US">
              <a:latin typeface="Comic Sans MS" pitchFamily="66" charset="0"/>
            </a:endParaRPr>
          </a:p>
        </p:txBody>
      </p:sp>
      <p:sp>
        <p:nvSpPr>
          <p:cNvPr id="22577" name="Line 51"/>
          <p:cNvSpPr>
            <a:spLocks noChangeShapeType="1"/>
          </p:cNvSpPr>
          <p:nvPr/>
        </p:nvSpPr>
        <p:spPr bwMode="auto">
          <a:xfrm flipH="1">
            <a:off x="5045075" y="4984750"/>
            <a:ext cx="1238250" cy="996950"/>
          </a:xfrm>
          <a:prstGeom prst="line">
            <a:avLst/>
          </a:prstGeom>
          <a:noFill/>
          <a:ln w="25400">
            <a:solidFill>
              <a:schemeClr val="tx1"/>
            </a:solidFill>
            <a:round/>
            <a:headEnd/>
            <a:tailEnd type="triangle" w="med" len="med"/>
          </a:ln>
        </p:spPr>
        <p:txBody>
          <a:bodyPr/>
          <a:lstStyle/>
          <a:p>
            <a:endParaRPr lang="en-US">
              <a:latin typeface="Comic Sans MS" pitchFamily="66" charset="0"/>
            </a:endParaRPr>
          </a:p>
        </p:txBody>
      </p:sp>
      <p:sp>
        <p:nvSpPr>
          <p:cNvPr id="22578" name="Line 52"/>
          <p:cNvSpPr>
            <a:spLocks noChangeShapeType="1"/>
          </p:cNvSpPr>
          <p:nvPr/>
        </p:nvSpPr>
        <p:spPr bwMode="auto">
          <a:xfrm>
            <a:off x="6281738" y="3632200"/>
            <a:ext cx="1447800" cy="1333500"/>
          </a:xfrm>
          <a:prstGeom prst="line">
            <a:avLst/>
          </a:prstGeom>
          <a:noFill/>
          <a:ln w="15875">
            <a:solidFill>
              <a:schemeClr val="tx2"/>
            </a:solidFill>
            <a:prstDash val="sysDot"/>
            <a:round/>
            <a:headEnd/>
            <a:tailEnd/>
          </a:ln>
        </p:spPr>
        <p:txBody>
          <a:bodyPr/>
          <a:lstStyle/>
          <a:p>
            <a:endParaRPr lang="en-US">
              <a:latin typeface="Comic Sans MS" pitchFamily="66" charset="0"/>
            </a:endParaRPr>
          </a:p>
        </p:txBody>
      </p:sp>
      <p:sp>
        <p:nvSpPr>
          <p:cNvPr id="22579" name="Line 53"/>
          <p:cNvSpPr>
            <a:spLocks noChangeShapeType="1"/>
          </p:cNvSpPr>
          <p:nvPr/>
        </p:nvSpPr>
        <p:spPr bwMode="auto">
          <a:xfrm flipV="1">
            <a:off x="6510338" y="5003800"/>
            <a:ext cx="1219200" cy="1219200"/>
          </a:xfrm>
          <a:prstGeom prst="line">
            <a:avLst/>
          </a:prstGeom>
          <a:noFill/>
          <a:ln w="15875">
            <a:solidFill>
              <a:schemeClr val="tx2"/>
            </a:solidFill>
            <a:prstDash val="sysDot"/>
            <a:round/>
            <a:headEnd/>
            <a:tailEnd/>
          </a:ln>
        </p:spPr>
        <p:txBody>
          <a:bodyPr/>
          <a:lstStyle/>
          <a:p>
            <a:endParaRPr lang="en-US">
              <a:latin typeface="Comic Sans MS" pitchFamily="66" charset="0"/>
            </a:endParaRPr>
          </a:p>
        </p:txBody>
      </p:sp>
      <p:sp>
        <p:nvSpPr>
          <p:cNvPr id="22580" name="Line 54"/>
          <p:cNvSpPr>
            <a:spLocks noChangeShapeType="1"/>
          </p:cNvSpPr>
          <p:nvPr/>
        </p:nvSpPr>
        <p:spPr bwMode="auto">
          <a:xfrm flipV="1">
            <a:off x="4814888" y="3670300"/>
            <a:ext cx="1466850" cy="838200"/>
          </a:xfrm>
          <a:prstGeom prst="line">
            <a:avLst/>
          </a:prstGeom>
          <a:noFill/>
          <a:ln w="15875">
            <a:solidFill>
              <a:schemeClr val="tx2"/>
            </a:solidFill>
            <a:prstDash val="sysDot"/>
            <a:round/>
            <a:headEnd/>
            <a:tailEnd/>
          </a:ln>
        </p:spPr>
        <p:txBody>
          <a:bodyPr/>
          <a:lstStyle/>
          <a:p>
            <a:endParaRPr lang="en-US">
              <a:latin typeface="Comic Sans MS" pitchFamily="66" charset="0"/>
            </a:endParaRPr>
          </a:p>
        </p:txBody>
      </p:sp>
      <p:sp>
        <p:nvSpPr>
          <p:cNvPr id="22581" name="Line 55"/>
          <p:cNvSpPr>
            <a:spLocks noChangeShapeType="1"/>
          </p:cNvSpPr>
          <p:nvPr/>
        </p:nvSpPr>
        <p:spPr bwMode="auto">
          <a:xfrm>
            <a:off x="4795838" y="4508500"/>
            <a:ext cx="1714500" cy="1695450"/>
          </a:xfrm>
          <a:prstGeom prst="line">
            <a:avLst/>
          </a:prstGeom>
          <a:noFill/>
          <a:ln w="15875">
            <a:solidFill>
              <a:schemeClr val="tx2"/>
            </a:solidFill>
            <a:prstDash val="sysDot"/>
            <a:round/>
            <a:headEnd/>
            <a:tailEnd/>
          </a:ln>
        </p:spPr>
        <p:txBody>
          <a:bodyPr/>
          <a:lstStyle/>
          <a:p>
            <a:endParaRPr lang="en-US">
              <a:latin typeface="Comic Sans MS" pitchFamily="66" charset="0"/>
            </a:endParaRPr>
          </a:p>
        </p:txBody>
      </p:sp>
      <p:sp>
        <p:nvSpPr>
          <p:cNvPr id="22582" name="AutoShape 56"/>
          <p:cNvSpPr>
            <a:spLocks noChangeArrowheads="1"/>
          </p:cNvSpPr>
          <p:nvPr/>
        </p:nvSpPr>
        <p:spPr bwMode="auto">
          <a:xfrm>
            <a:off x="3767138" y="2946400"/>
            <a:ext cx="1638300" cy="457200"/>
          </a:xfrm>
          <a:prstGeom prst="curvedDownArrow">
            <a:avLst>
              <a:gd name="adj1" fmla="val 71667"/>
              <a:gd name="adj2" fmla="val 143333"/>
              <a:gd name="adj3" fmla="val 33333"/>
            </a:avLst>
          </a:prstGeom>
          <a:solidFill>
            <a:srgbClr val="008000"/>
          </a:solidFill>
          <a:ln w="9525">
            <a:solidFill>
              <a:srgbClr val="008000"/>
            </a:solidFill>
            <a:miter lim="800000"/>
            <a:headEnd/>
            <a:tailEnd/>
          </a:ln>
        </p:spPr>
        <p:txBody>
          <a:bodyPr wrap="none" anchor="ctr"/>
          <a:lstStyle/>
          <a:p>
            <a:endParaRPr lang="en-US">
              <a:latin typeface="Comic Sans MS" pitchFamily="66" charset="0"/>
            </a:endParaRPr>
          </a:p>
        </p:txBody>
      </p:sp>
      <p:sp>
        <p:nvSpPr>
          <p:cNvPr id="22583" name="Text Box 57"/>
          <p:cNvSpPr txBox="1">
            <a:spLocks noChangeArrowheads="1"/>
          </p:cNvSpPr>
          <p:nvPr/>
        </p:nvSpPr>
        <p:spPr bwMode="auto">
          <a:xfrm>
            <a:off x="3767138" y="3632200"/>
            <a:ext cx="1905000" cy="396875"/>
          </a:xfrm>
          <a:prstGeom prst="rect">
            <a:avLst/>
          </a:prstGeom>
          <a:noFill/>
          <a:ln w="9525" algn="ctr">
            <a:noFill/>
            <a:miter lim="800000"/>
            <a:headEnd/>
            <a:tailEnd/>
          </a:ln>
        </p:spPr>
        <p:txBody>
          <a:bodyPr>
            <a:spAutoFit/>
          </a:bodyPr>
          <a:lstStyle/>
          <a:p>
            <a:pPr eaLnBrk="1" hangingPunct="1">
              <a:spcBef>
                <a:spcPct val="50000"/>
              </a:spcBef>
            </a:pPr>
            <a:r>
              <a:rPr lang="el-GR" sz="2000">
                <a:latin typeface="Comic Sans MS" pitchFamily="66" charset="0"/>
                <a:ea typeface="宋体" pitchFamily="2" charset="-122"/>
                <a:cs typeface="Times New Roman" pitchFamily="18" charset="0"/>
              </a:rPr>
              <a:t>Φ</a:t>
            </a:r>
            <a:r>
              <a:rPr lang="en-US" altLang="zh-CN" sz="2000">
                <a:latin typeface="Comic Sans MS" pitchFamily="66" charset="0"/>
                <a:ea typeface="宋体" pitchFamily="2" charset="-122"/>
                <a:cs typeface="Times New Roman" pitchFamily="18" charset="0"/>
              </a:rPr>
              <a:t>:  </a:t>
            </a:r>
            <a:r>
              <a:rPr lang="en-US" altLang="zh-CN" sz="2000" b="1">
                <a:latin typeface="Comic Sans MS" pitchFamily="66" charset="0"/>
                <a:ea typeface="宋体" pitchFamily="2" charset="-122"/>
                <a:cs typeface="Times New Roman" pitchFamily="18" charset="0"/>
              </a:rPr>
              <a:t>x</a:t>
            </a:r>
            <a:r>
              <a:rPr lang="en-US" altLang="zh-CN" sz="2000" b="1" baseline="-25000">
                <a:latin typeface="Comic Sans MS" pitchFamily="66" charset="0"/>
                <a:ea typeface="宋体" pitchFamily="2" charset="-122"/>
                <a:cs typeface="Times New Roman" pitchFamily="18" charset="0"/>
              </a:rPr>
              <a:t> </a:t>
            </a:r>
            <a:r>
              <a:rPr lang="en-US" altLang="zh-CN" sz="2000" b="1">
                <a:latin typeface="Comic Sans MS" pitchFamily="66" charset="0"/>
                <a:ea typeface="宋体" pitchFamily="2" charset="-122"/>
                <a:cs typeface="Times New Roman" pitchFamily="18" charset="0"/>
              </a:rPr>
              <a:t>→</a:t>
            </a:r>
            <a:r>
              <a:rPr lang="en-US" altLang="zh-CN" sz="2000">
                <a:latin typeface="Comic Sans MS" pitchFamily="66" charset="0"/>
                <a:ea typeface="宋体" pitchFamily="2" charset="-122"/>
                <a:cs typeface="Times New Roman" pitchFamily="18" charset="0"/>
              </a:rPr>
              <a:t> </a:t>
            </a:r>
            <a:r>
              <a:rPr lang="el-GR" sz="2000">
                <a:latin typeface="Comic Sans MS" pitchFamily="66" charset="0"/>
                <a:ea typeface="宋体" pitchFamily="2" charset="-122"/>
                <a:cs typeface="Times New Roman" pitchFamily="18" charset="0"/>
              </a:rPr>
              <a:t>φ</a:t>
            </a:r>
            <a:r>
              <a:rPr lang="en-US" altLang="zh-CN" sz="2000">
                <a:latin typeface="Comic Sans MS" pitchFamily="66" charset="0"/>
                <a:ea typeface="宋体" pitchFamily="2" charset="-122"/>
                <a:cs typeface="Times New Roman" pitchFamily="18" charset="0"/>
              </a:rPr>
              <a:t>(</a:t>
            </a:r>
            <a:r>
              <a:rPr lang="en-US" altLang="zh-CN" sz="2000" b="1">
                <a:latin typeface="Comic Sans MS" pitchFamily="66" charset="0"/>
                <a:ea typeface="宋体" pitchFamily="2" charset="-122"/>
                <a:cs typeface="Times New Roman" pitchFamily="18" charset="0"/>
              </a:rPr>
              <a:t>x</a:t>
            </a:r>
            <a:r>
              <a:rPr lang="en-US" altLang="zh-CN" sz="2000">
                <a:latin typeface="Comic Sans MS" pitchFamily="66" charset="0"/>
                <a:ea typeface="宋体" pitchFamily="2" charset="-122"/>
                <a:cs typeface="Times New Roman" pitchFamily="18" charset="0"/>
              </a:rPr>
              <a:t>)</a:t>
            </a:r>
          </a:p>
        </p:txBody>
      </p:sp>
      <p:sp>
        <p:nvSpPr>
          <p:cNvPr id="22584" name="Rectangle 59"/>
          <p:cNvSpPr>
            <a:spLocks noGrp="1" noChangeArrowheads="1"/>
          </p:cNvSpPr>
          <p:nvPr>
            <p:ph type="title"/>
          </p:nvPr>
        </p:nvSpPr>
        <p:spPr/>
        <p:txBody>
          <a:bodyPr/>
          <a:lstStyle/>
          <a:p>
            <a:r>
              <a:rPr lang="en-US" smtClean="0">
                <a:latin typeface="Comic Sans MS" pitchFamily="66" charset="0"/>
              </a:rPr>
              <a:t>Nonlinear SVMs</a:t>
            </a:r>
          </a:p>
        </p:txBody>
      </p:sp>
      <p:sp>
        <p:nvSpPr>
          <p:cNvPr id="22586" name="Text Box 61"/>
          <p:cNvSpPr txBox="1">
            <a:spLocks noChangeArrowheads="1"/>
          </p:cNvSpPr>
          <p:nvPr/>
        </p:nvSpPr>
        <p:spPr bwMode="auto">
          <a:xfrm>
            <a:off x="6754813" y="6477000"/>
            <a:ext cx="2513830" cy="307777"/>
          </a:xfrm>
          <a:prstGeom prst="rect">
            <a:avLst/>
          </a:prstGeom>
          <a:noFill/>
          <a:ln w="9525">
            <a:noFill/>
            <a:miter lim="800000"/>
            <a:headEnd/>
            <a:tailEnd/>
          </a:ln>
        </p:spPr>
        <p:txBody>
          <a:bodyPr wrap="none">
            <a:spAutoFit/>
          </a:bodyPr>
          <a:lstStyle/>
          <a:p>
            <a:r>
              <a:rPr lang="en-US" sz="1400" dirty="0">
                <a:latin typeface="Comic Sans MS" pitchFamily="66" charset="0"/>
              </a:rPr>
              <a:t>Slide credit: Andrew Moore</a:t>
            </a:r>
          </a:p>
        </p:txBody>
      </p:sp>
      <p:sp>
        <p:nvSpPr>
          <p:cNvPr id="59" name="내용 개체 틀 2"/>
          <p:cNvSpPr txBox="1">
            <a:spLocks/>
          </p:cNvSpPr>
          <p:nvPr/>
        </p:nvSpPr>
        <p:spPr>
          <a:xfrm>
            <a:off x="457200" y="1196752"/>
            <a:ext cx="8229600" cy="1503585"/>
          </a:xfrm>
          <a:prstGeom prst="rect">
            <a:avLst/>
          </a:prstGeom>
        </p:spPr>
        <p:txBody>
          <a:bodyPr vert="horz" lIns="91440" tIns="45720" rIns="91440" bIns="45720" rtlCol="0">
            <a:normAutofit fontScale="92500" lnSpcReduction="20000"/>
          </a:bodyPr>
          <a:lstStyle>
            <a:lvl1pPr marL="342900" indent="-342900" algn="l" defTabSz="914400" rtl="0" eaLnBrk="1" latinLnBrk="1" hangingPunct="1">
              <a:spcBef>
                <a:spcPct val="20000"/>
              </a:spcBef>
              <a:buFont typeface="Arial" pitchFamily="34" charset="0"/>
              <a:buChar char="•"/>
              <a:defRPr sz="2400" b="1" kern="1200">
                <a:solidFill>
                  <a:schemeClr val="tx2"/>
                </a:solidFill>
                <a:latin typeface="Calibri" pitchFamily="34" charset="0"/>
                <a:ea typeface="+mn-ea"/>
                <a:cs typeface="Calibri" pitchFamily="34" charset="0"/>
              </a:defRPr>
            </a:lvl1pPr>
            <a:lvl2pPr marL="742950" indent="-285750" algn="l" defTabSz="914400" rtl="0" eaLnBrk="1" latinLnBrk="1" hangingPunct="1">
              <a:spcBef>
                <a:spcPct val="20000"/>
              </a:spcBef>
              <a:buFont typeface="Arial" pitchFamily="34" charset="0"/>
              <a:buChar char="•"/>
              <a:defRPr sz="2200" kern="1200">
                <a:solidFill>
                  <a:schemeClr val="tx2">
                    <a:lumMod val="75000"/>
                  </a:schemeClr>
                </a:solidFill>
                <a:latin typeface="Calibri" pitchFamily="34" charset="0"/>
                <a:ea typeface="+mn-ea"/>
                <a:cs typeface="Calibri" pitchFamily="34" charset="0"/>
              </a:defRPr>
            </a:lvl2pPr>
            <a:lvl3pPr marL="1143000" indent="-228600" algn="l" defTabSz="914400" rtl="0" eaLnBrk="1" latinLnBrk="1" hangingPunct="1">
              <a:spcBef>
                <a:spcPct val="20000"/>
              </a:spcBef>
              <a:buFont typeface="Arial" pitchFamily="34" charset="0"/>
              <a:buChar char="•"/>
              <a:defRPr sz="2000" kern="1200">
                <a:solidFill>
                  <a:schemeClr val="tx1"/>
                </a:solidFill>
                <a:latin typeface="Calibri" pitchFamily="34" charset="0"/>
                <a:ea typeface="+mn-ea"/>
                <a:cs typeface="Calibri" pitchFamily="34" charset="0"/>
              </a:defRPr>
            </a:lvl3pPr>
            <a:lvl4pPr marL="1600200" indent="-228600" algn="l" defTabSz="914400" rtl="0" eaLnBrk="1" latinLnBrk="1" hangingPunct="1">
              <a:spcBef>
                <a:spcPct val="20000"/>
              </a:spcBef>
              <a:buFont typeface="Arial" pitchFamily="34" charset="0"/>
              <a:buChar char="•"/>
              <a:defRPr sz="2000" kern="1200">
                <a:solidFill>
                  <a:srgbClr val="FF0000"/>
                </a:solidFill>
                <a:latin typeface="Calibri" pitchFamily="34" charset="0"/>
                <a:ea typeface="+mn-ea"/>
                <a:cs typeface="Calibri" pitchFamily="34" charset="0"/>
              </a:defRPr>
            </a:lvl4pPr>
            <a:lvl5pPr marL="2057400" indent="-228600" algn="l" defTabSz="914400" rtl="0" eaLnBrk="1" latinLnBrk="1" hangingPunct="1">
              <a:spcBef>
                <a:spcPct val="20000"/>
              </a:spcBef>
              <a:buFont typeface="Arial" pitchFamily="34" charset="0"/>
              <a:buChar char="•"/>
              <a:defRPr sz="2000" kern="1200">
                <a:solidFill>
                  <a:schemeClr val="tx2"/>
                </a:solidFill>
                <a:latin typeface="Calibri" pitchFamily="34" charset="0"/>
                <a:ea typeface="+mn-ea"/>
                <a:cs typeface="Calibri"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altLang="zh-CN" sz="2800" dirty="0" smtClean="0">
                <a:latin typeface="Comic Sans MS" pitchFamily="66" charset="0"/>
              </a:rPr>
              <a:t>What if data is non linearly </a:t>
            </a:r>
            <a:r>
              <a:rPr lang="en-US" altLang="zh-CN" sz="2800" dirty="0" err="1" smtClean="0">
                <a:latin typeface="Comic Sans MS" pitchFamily="66" charset="0"/>
              </a:rPr>
              <a:t>seperable</a:t>
            </a:r>
            <a:r>
              <a:rPr lang="en-US" altLang="zh-CN" sz="2800" dirty="0" smtClean="0">
                <a:latin typeface="Comic Sans MS" pitchFamily="66" charset="0"/>
              </a:rPr>
              <a:t>?</a:t>
            </a:r>
          </a:p>
          <a:p>
            <a:pPr lvl="1">
              <a:buFontTx/>
              <a:buChar char="•"/>
            </a:pPr>
            <a:r>
              <a:rPr lang="en-US" altLang="zh-CN" sz="2600" dirty="0" smtClean="0">
                <a:latin typeface="Comic Sans MS" pitchFamily="66" charset="0"/>
              </a:rPr>
              <a:t>General idea: the original input space can always be mapped to some higher-dimensional feature space where the training set is separable</a:t>
            </a:r>
            <a:endParaRPr lang="en-US" altLang="zh-CN" sz="2600" dirty="0">
              <a:latin typeface="Comic Sans MS" pitchFamily="66" charset="0"/>
            </a:endParaRPr>
          </a:p>
        </p:txBody>
      </p:sp>
      <p:grpSp>
        <p:nvGrpSpPr>
          <p:cNvPr id="61" name="Group 60"/>
          <p:cNvGrpSpPr/>
          <p:nvPr/>
        </p:nvGrpSpPr>
        <p:grpSpPr>
          <a:xfrm>
            <a:off x="7524328" y="103791"/>
            <a:ext cx="1526669" cy="1236977"/>
            <a:chOff x="1971675" y="1381125"/>
            <a:chExt cx="5200650" cy="4095750"/>
          </a:xfrm>
        </p:grpSpPr>
        <p:pic>
          <p:nvPicPr>
            <p:cNvPr id="62" name="Picture 61"/>
            <p:cNvPicPr>
              <a:picLocks noChangeAspect="1"/>
            </p:cNvPicPr>
            <p:nvPr/>
          </p:nvPicPr>
          <p:blipFill>
            <a:blip r:embed="rId3" cstate="print"/>
            <a:stretch>
              <a:fillRect/>
            </a:stretch>
          </p:blipFill>
          <p:spPr>
            <a:xfrm>
              <a:off x="1971675" y="1381125"/>
              <a:ext cx="5200650" cy="4095750"/>
            </a:xfrm>
            <a:prstGeom prst="rect">
              <a:avLst/>
            </a:prstGeom>
          </p:spPr>
        </p:pic>
        <p:sp>
          <p:nvSpPr>
            <p:cNvPr id="63" name="Rectangle 62"/>
            <p:cNvSpPr/>
            <p:nvPr/>
          </p:nvSpPr>
          <p:spPr>
            <a:xfrm>
              <a:off x="5076056" y="4890321"/>
              <a:ext cx="2096269" cy="5865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omic Sans MS" pitchFamily="66" charset="0"/>
              </a:endParaRPr>
            </a:p>
          </p:txBody>
        </p:sp>
      </p:grpSp>
    </p:spTree>
    <p:extLst>
      <p:ext uri="{BB962C8B-B14F-4D97-AF65-F5344CB8AC3E}">
        <p14:creationId xmlns:p14="http://schemas.microsoft.com/office/powerpoint/2010/main" val="15770530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smtClean="0">
                <a:latin typeface="Comic Sans MS" pitchFamily="66" charset="0"/>
              </a:rPr>
              <a:t>Nonlinear SVMs</a:t>
            </a:r>
          </a:p>
        </p:txBody>
      </p:sp>
      <p:graphicFrame>
        <p:nvGraphicFramePr>
          <p:cNvPr id="1088518" name="Object 6"/>
          <p:cNvGraphicFramePr>
            <a:graphicFrameLocks noGrp="1" noChangeAspect="1"/>
          </p:cNvGraphicFramePr>
          <p:nvPr>
            <p:ph sz="half" idx="4294967295"/>
            <p:extLst>
              <p:ext uri="{D42A27DB-BD31-4B8C-83A1-F6EECF244321}">
                <p14:modId xmlns:p14="http://schemas.microsoft.com/office/powerpoint/2010/main" val="3874427311"/>
              </p:ext>
            </p:extLst>
          </p:nvPr>
        </p:nvGraphicFramePr>
        <p:xfrm>
          <a:off x="1358900" y="4683795"/>
          <a:ext cx="6605588" cy="833437"/>
        </p:xfrm>
        <a:graphic>
          <a:graphicData uri="http://schemas.openxmlformats.org/presentationml/2006/ole">
            <mc:AlternateContent xmlns:mc="http://schemas.openxmlformats.org/markup-compatibility/2006">
              <mc:Choice xmlns:v="urn:schemas-microsoft-com:vml" Requires="v">
                <p:oleObj spid="_x0000_s6184" name="Equation" r:id="rId4" imgW="2717640" imgH="342720" progId="Equation.3">
                  <p:embed/>
                </p:oleObj>
              </mc:Choice>
              <mc:Fallback>
                <p:oleObj name="Equation" r:id="rId4" imgW="2717640" imgH="342720" progId="Equation.3">
                  <p:embed/>
                  <p:pic>
                    <p:nvPicPr>
                      <p:cNvPr id="0" name="Picture 17"/>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8900" y="4683795"/>
                        <a:ext cx="6605588" cy="833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5"/>
          <p:cNvGrpSpPr/>
          <p:nvPr/>
        </p:nvGrpSpPr>
        <p:grpSpPr>
          <a:xfrm>
            <a:off x="7524328" y="103791"/>
            <a:ext cx="1526669" cy="1236977"/>
            <a:chOff x="1971675" y="1381125"/>
            <a:chExt cx="5200650" cy="4095750"/>
          </a:xfrm>
        </p:grpSpPr>
        <p:pic>
          <p:nvPicPr>
            <p:cNvPr id="7" name="Picture 6"/>
            <p:cNvPicPr>
              <a:picLocks noChangeAspect="1"/>
            </p:cNvPicPr>
            <p:nvPr/>
          </p:nvPicPr>
          <p:blipFill>
            <a:blip r:embed="rId6" cstate="print"/>
            <a:stretch>
              <a:fillRect/>
            </a:stretch>
          </p:blipFill>
          <p:spPr>
            <a:xfrm>
              <a:off x="1971675" y="1381125"/>
              <a:ext cx="5200650" cy="4095750"/>
            </a:xfrm>
            <a:prstGeom prst="rect">
              <a:avLst/>
            </a:prstGeom>
          </p:spPr>
        </p:pic>
        <p:sp>
          <p:nvSpPr>
            <p:cNvPr id="8" name="Rectangle 7"/>
            <p:cNvSpPr/>
            <p:nvPr/>
          </p:nvSpPr>
          <p:spPr>
            <a:xfrm>
              <a:off x="5076056" y="4890321"/>
              <a:ext cx="2096269" cy="5865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omic Sans MS" pitchFamily="66" charset="0"/>
              </a:endParaRPr>
            </a:p>
          </p:txBody>
        </p:sp>
      </p:grpSp>
      <p:sp>
        <p:nvSpPr>
          <p:cNvPr id="9" name="내용 개체 틀 2"/>
          <p:cNvSpPr txBox="1">
            <a:spLocks/>
          </p:cNvSpPr>
          <p:nvPr/>
        </p:nvSpPr>
        <p:spPr>
          <a:xfrm>
            <a:off x="457200" y="1196752"/>
            <a:ext cx="8229600" cy="5544615"/>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2400" b="1" kern="1200">
                <a:solidFill>
                  <a:schemeClr val="tx2"/>
                </a:solidFill>
                <a:latin typeface="Calibri" pitchFamily="34" charset="0"/>
                <a:ea typeface="+mn-ea"/>
                <a:cs typeface="Calibri" pitchFamily="34" charset="0"/>
              </a:defRPr>
            </a:lvl1pPr>
            <a:lvl2pPr marL="742950" indent="-285750" algn="l" defTabSz="914400" rtl="0" eaLnBrk="1" latinLnBrk="1" hangingPunct="1">
              <a:spcBef>
                <a:spcPct val="20000"/>
              </a:spcBef>
              <a:buFont typeface="Arial" pitchFamily="34" charset="0"/>
              <a:buChar char="•"/>
              <a:defRPr sz="2200" kern="1200">
                <a:solidFill>
                  <a:schemeClr val="tx2">
                    <a:lumMod val="75000"/>
                  </a:schemeClr>
                </a:solidFill>
                <a:latin typeface="Calibri" pitchFamily="34" charset="0"/>
                <a:ea typeface="+mn-ea"/>
                <a:cs typeface="Calibri" pitchFamily="34" charset="0"/>
              </a:defRPr>
            </a:lvl2pPr>
            <a:lvl3pPr marL="1143000" indent="-228600" algn="l" defTabSz="914400" rtl="0" eaLnBrk="1" latinLnBrk="1" hangingPunct="1">
              <a:spcBef>
                <a:spcPct val="20000"/>
              </a:spcBef>
              <a:buFont typeface="Arial" pitchFamily="34" charset="0"/>
              <a:buChar char="•"/>
              <a:defRPr sz="2000" kern="1200">
                <a:solidFill>
                  <a:schemeClr val="tx1"/>
                </a:solidFill>
                <a:latin typeface="Calibri" pitchFamily="34" charset="0"/>
                <a:ea typeface="+mn-ea"/>
                <a:cs typeface="Calibri" pitchFamily="34" charset="0"/>
              </a:defRPr>
            </a:lvl3pPr>
            <a:lvl4pPr marL="1600200" indent="-228600" algn="l" defTabSz="914400" rtl="0" eaLnBrk="1" latinLnBrk="1" hangingPunct="1">
              <a:spcBef>
                <a:spcPct val="20000"/>
              </a:spcBef>
              <a:buFont typeface="Arial" pitchFamily="34" charset="0"/>
              <a:buChar char="•"/>
              <a:defRPr sz="2000" kern="1200">
                <a:solidFill>
                  <a:srgbClr val="FF0000"/>
                </a:solidFill>
                <a:latin typeface="Calibri" pitchFamily="34" charset="0"/>
                <a:ea typeface="+mn-ea"/>
                <a:cs typeface="Calibri" pitchFamily="34" charset="0"/>
              </a:defRPr>
            </a:lvl4pPr>
            <a:lvl5pPr marL="2057400" indent="-228600" algn="l" defTabSz="914400" rtl="0" eaLnBrk="1" latinLnBrk="1" hangingPunct="1">
              <a:spcBef>
                <a:spcPct val="20000"/>
              </a:spcBef>
              <a:buFont typeface="Arial" pitchFamily="34" charset="0"/>
              <a:buChar char="•"/>
              <a:defRPr sz="2000" kern="1200">
                <a:solidFill>
                  <a:schemeClr val="tx2"/>
                </a:solidFill>
                <a:latin typeface="Calibri" pitchFamily="34" charset="0"/>
                <a:ea typeface="+mn-ea"/>
                <a:cs typeface="Calibri"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sz="2800" b="0" i="1" dirty="0">
                <a:latin typeface="Comic Sans MS" pitchFamily="66" charset="0"/>
              </a:rPr>
              <a:t>The kernel trick</a:t>
            </a:r>
            <a:r>
              <a:rPr lang="en-US" sz="2800" b="0" dirty="0">
                <a:latin typeface="Comic Sans MS" pitchFamily="66" charset="0"/>
              </a:rPr>
              <a:t>: instead of explicitly </a:t>
            </a:r>
            <a:r>
              <a:rPr lang="en-US" sz="2800" b="0" dirty="0" smtClean="0">
                <a:latin typeface="Comic Sans MS" pitchFamily="66" charset="0"/>
              </a:rPr>
              <a:t/>
            </a:r>
            <a:br>
              <a:rPr lang="en-US" sz="2800" b="0" dirty="0" smtClean="0">
                <a:latin typeface="Comic Sans MS" pitchFamily="66" charset="0"/>
              </a:rPr>
            </a:br>
            <a:r>
              <a:rPr lang="en-US" sz="2800" b="0" dirty="0" smtClean="0">
                <a:latin typeface="Comic Sans MS" pitchFamily="66" charset="0"/>
              </a:rPr>
              <a:t>computing </a:t>
            </a:r>
            <a:r>
              <a:rPr lang="en-US" sz="2800" b="0" dirty="0">
                <a:latin typeface="Comic Sans MS" pitchFamily="66" charset="0"/>
              </a:rPr>
              <a:t>the lifting transformation </a:t>
            </a:r>
            <a:r>
              <a:rPr lang="el-GR" sz="2800" b="0" i="1" dirty="0">
                <a:latin typeface="Comic Sans MS" pitchFamily="66" charset="0"/>
                <a:cs typeface="Times New Roman" pitchFamily="18" charset="0"/>
              </a:rPr>
              <a:t>φ</a:t>
            </a:r>
            <a:r>
              <a:rPr lang="en-US" sz="2800" b="0" dirty="0">
                <a:latin typeface="Comic Sans MS" pitchFamily="66" charset="0"/>
              </a:rPr>
              <a:t>(x), </a:t>
            </a:r>
            <a:r>
              <a:rPr lang="en-US" sz="2800" b="0" dirty="0" smtClean="0">
                <a:latin typeface="Comic Sans MS" pitchFamily="66" charset="0"/>
              </a:rPr>
              <a:t/>
            </a:r>
            <a:br>
              <a:rPr lang="en-US" sz="2800" b="0" dirty="0" smtClean="0">
                <a:latin typeface="Comic Sans MS" pitchFamily="66" charset="0"/>
              </a:rPr>
            </a:br>
            <a:r>
              <a:rPr lang="en-US" sz="2800" b="0" dirty="0" smtClean="0">
                <a:latin typeface="Comic Sans MS" pitchFamily="66" charset="0"/>
              </a:rPr>
              <a:t>define </a:t>
            </a:r>
            <a:r>
              <a:rPr lang="en-US" sz="2800" b="0" dirty="0">
                <a:latin typeface="Comic Sans MS" pitchFamily="66" charset="0"/>
              </a:rPr>
              <a:t>a kernel function K such that</a:t>
            </a:r>
            <a:br>
              <a:rPr lang="en-US" sz="2800" b="0" dirty="0">
                <a:latin typeface="Comic Sans MS" pitchFamily="66" charset="0"/>
              </a:rPr>
            </a:br>
            <a:r>
              <a:rPr lang="en-US" sz="900" b="0" dirty="0">
                <a:latin typeface="Comic Sans MS" pitchFamily="66" charset="0"/>
              </a:rPr>
              <a:t/>
            </a:r>
            <a:br>
              <a:rPr lang="en-US" sz="900" b="0" dirty="0">
                <a:latin typeface="Comic Sans MS" pitchFamily="66" charset="0"/>
              </a:rPr>
            </a:br>
            <a:r>
              <a:rPr lang="en-US" sz="2800" b="0" dirty="0">
                <a:latin typeface="Comic Sans MS" pitchFamily="66" charset="0"/>
              </a:rPr>
              <a:t>		       </a:t>
            </a:r>
            <a:r>
              <a:rPr lang="en-US" sz="2800" b="0" i="1" dirty="0">
                <a:latin typeface="Comic Sans MS" pitchFamily="66" charset="0"/>
              </a:rPr>
              <a:t>K</a:t>
            </a:r>
            <a:r>
              <a:rPr lang="en-US" sz="2800" b="0" dirty="0">
                <a:latin typeface="Comic Sans MS" pitchFamily="66" charset="0"/>
              </a:rPr>
              <a:t>(x</a:t>
            </a:r>
            <a:r>
              <a:rPr lang="en-US" sz="900" b="0" i="1" baseline="-25000" dirty="0">
                <a:latin typeface="Comic Sans MS" pitchFamily="66" charset="0"/>
              </a:rPr>
              <a:t> </a:t>
            </a:r>
            <a:r>
              <a:rPr lang="en-US" sz="2800" b="0" i="1" dirty="0">
                <a:latin typeface="Comic Sans MS" pitchFamily="66" charset="0"/>
                <a:cs typeface="Arial" charset="0"/>
              </a:rPr>
              <a:t>,</a:t>
            </a:r>
            <a:r>
              <a:rPr lang="en-US" sz="900" b="0" i="1" dirty="0">
                <a:latin typeface="Comic Sans MS" pitchFamily="66" charset="0"/>
                <a:cs typeface="Arial" charset="0"/>
              </a:rPr>
              <a:t> </a:t>
            </a:r>
            <a:r>
              <a:rPr lang="en-US" sz="2800" b="0" dirty="0">
                <a:latin typeface="Comic Sans MS" pitchFamily="66" charset="0"/>
              </a:rPr>
              <a:t>y)</a:t>
            </a:r>
            <a:r>
              <a:rPr lang="en-US" sz="2800" b="0" i="1" dirty="0">
                <a:latin typeface="Comic Sans MS" pitchFamily="66" charset="0"/>
              </a:rPr>
              <a:t> = </a:t>
            </a:r>
            <a:r>
              <a:rPr lang="el-GR" sz="2800" b="0" i="1" dirty="0">
                <a:latin typeface="Comic Sans MS" pitchFamily="66" charset="0"/>
                <a:cs typeface="Times New Roman" pitchFamily="18" charset="0"/>
              </a:rPr>
              <a:t>φ</a:t>
            </a:r>
            <a:r>
              <a:rPr lang="en-US" sz="2800" b="0" dirty="0">
                <a:latin typeface="Comic Sans MS" pitchFamily="66" charset="0"/>
              </a:rPr>
              <a:t>(x)</a:t>
            </a:r>
            <a:r>
              <a:rPr lang="en-US" sz="2800" b="0" i="1" baseline="-25000" dirty="0">
                <a:latin typeface="Comic Sans MS" pitchFamily="66" charset="0"/>
              </a:rPr>
              <a:t> </a:t>
            </a:r>
            <a:r>
              <a:rPr lang="en-US" sz="2800" b="0" i="1" dirty="0">
                <a:latin typeface="Comic Sans MS" pitchFamily="66" charset="0"/>
                <a:cs typeface="Arial" charset="0"/>
              </a:rPr>
              <a:t>· </a:t>
            </a:r>
            <a:r>
              <a:rPr lang="el-GR" sz="2800" b="0" i="1" dirty="0">
                <a:latin typeface="Comic Sans MS" pitchFamily="66" charset="0"/>
                <a:cs typeface="Times New Roman" pitchFamily="18" charset="0"/>
              </a:rPr>
              <a:t>φ</a:t>
            </a:r>
            <a:r>
              <a:rPr lang="en-US" sz="2800" b="0" dirty="0">
                <a:latin typeface="Comic Sans MS" pitchFamily="66" charset="0"/>
              </a:rPr>
              <a:t>(y)</a:t>
            </a:r>
          </a:p>
          <a:p>
            <a:pPr>
              <a:buFontTx/>
              <a:buChar char="•"/>
            </a:pPr>
            <a:endParaRPr lang="en-US" sz="1000" b="0" dirty="0">
              <a:latin typeface="Comic Sans MS" pitchFamily="66" charset="0"/>
            </a:endParaRPr>
          </a:p>
          <a:p>
            <a:pPr>
              <a:buFontTx/>
              <a:buChar char="•"/>
            </a:pPr>
            <a:r>
              <a:rPr lang="en-US" sz="2800" b="0" dirty="0">
                <a:latin typeface="Comic Sans MS" pitchFamily="66" charset="0"/>
              </a:rPr>
              <a:t>This gives a nonlinear decision boundary in the original feature space:</a:t>
            </a:r>
            <a:endParaRPr lang="el-GR" sz="2800" b="0" dirty="0">
              <a:latin typeface="Comic Sans MS" pitchFamily="66" charset="0"/>
            </a:endParaRPr>
          </a:p>
        </p:txBody>
      </p:sp>
    </p:spTree>
    <p:extLst>
      <p:ext uri="{BB962C8B-B14F-4D97-AF65-F5344CB8AC3E}">
        <p14:creationId xmlns:p14="http://schemas.microsoft.com/office/powerpoint/2010/main" val="33128540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dirty="0" smtClean="0">
                <a:latin typeface="Comic Sans MS" pitchFamily="66" charset="0"/>
              </a:rPr>
              <a:t>Gaussian Kernel</a:t>
            </a:r>
          </a:p>
        </p:txBody>
      </p:sp>
      <p:grpSp>
        <p:nvGrpSpPr>
          <p:cNvPr id="6" name="Group 5"/>
          <p:cNvGrpSpPr/>
          <p:nvPr/>
        </p:nvGrpSpPr>
        <p:grpSpPr>
          <a:xfrm>
            <a:off x="7524328" y="103791"/>
            <a:ext cx="1526669" cy="1236977"/>
            <a:chOff x="1971675" y="1381125"/>
            <a:chExt cx="5200650" cy="4095750"/>
          </a:xfrm>
        </p:grpSpPr>
        <p:pic>
          <p:nvPicPr>
            <p:cNvPr id="7" name="Picture 6"/>
            <p:cNvPicPr>
              <a:picLocks noChangeAspect="1"/>
            </p:cNvPicPr>
            <p:nvPr/>
          </p:nvPicPr>
          <p:blipFill>
            <a:blip r:embed="rId4" cstate="print"/>
            <a:stretch>
              <a:fillRect/>
            </a:stretch>
          </p:blipFill>
          <p:spPr>
            <a:xfrm>
              <a:off x="1971675" y="1381125"/>
              <a:ext cx="5200650" cy="4095750"/>
            </a:xfrm>
            <a:prstGeom prst="rect">
              <a:avLst/>
            </a:prstGeom>
          </p:spPr>
        </p:pic>
        <p:sp>
          <p:nvSpPr>
            <p:cNvPr id="8" name="Rectangle 7"/>
            <p:cNvSpPr/>
            <p:nvPr/>
          </p:nvSpPr>
          <p:spPr>
            <a:xfrm>
              <a:off x="5076056" y="4890321"/>
              <a:ext cx="2096269" cy="5865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omic Sans MS" pitchFamily="66" charset="0"/>
              </a:endParaRPr>
            </a:p>
          </p:txBody>
        </p:sp>
      </p:grpSp>
      <p:sp>
        <p:nvSpPr>
          <p:cNvPr id="9" name="내용 개체 틀 2"/>
          <p:cNvSpPr txBox="1">
            <a:spLocks/>
          </p:cNvSpPr>
          <p:nvPr/>
        </p:nvSpPr>
        <p:spPr>
          <a:xfrm>
            <a:off x="457200" y="1196752"/>
            <a:ext cx="8229600" cy="5544615"/>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2400" b="1" kern="1200">
                <a:solidFill>
                  <a:schemeClr val="tx2"/>
                </a:solidFill>
                <a:latin typeface="Calibri" pitchFamily="34" charset="0"/>
                <a:ea typeface="+mn-ea"/>
                <a:cs typeface="Calibri" pitchFamily="34" charset="0"/>
              </a:defRPr>
            </a:lvl1pPr>
            <a:lvl2pPr marL="742950" indent="-285750" algn="l" defTabSz="914400" rtl="0" eaLnBrk="1" latinLnBrk="1" hangingPunct="1">
              <a:spcBef>
                <a:spcPct val="20000"/>
              </a:spcBef>
              <a:buFont typeface="Arial" pitchFamily="34" charset="0"/>
              <a:buChar char="•"/>
              <a:defRPr sz="2200" kern="1200">
                <a:solidFill>
                  <a:schemeClr val="tx2">
                    <a:lumMod val="75000"/>
                  </a:schemeClr>
                </a:solidFill>
                <a:latin typeface="Calibri" pitchFamily="34" charset="0"/>
                <a:ea typeface="+mn-ea"/>
                <a:cs typeface="Calibri" pitchFamily="34" charset="0"/>
              </a:defRPr>
            </a:lvl2pPr>
            <a:lvl3pPr marL="1143000" indent="-228600" algn="l" defTabSz="914400" rtl="0" eaLnBrk="1" latinLnBrk="1" hangingPunct="1">
              <a:spcBef>
                <a:spcPct val="20000"/>
              </a:spcBef>
              <a:buFont typeface="Arial" pitchFamily="34" charset="0"/>
              <a:buChar char="•"/>
              <a:defRPr sz="2000" kern="1200">
                <a:solidFill>
                  <a:schemeClr val="tx1"/>
                </a:solidFill>
                <a:latin typeface="Calibri" pitchFamily="34" charset="0"/>
                <a:ea typeface="+mn-ea"/>
                <a:cs typeface="Calibri" pitchFamily="34" charset="0"/>
              </a:defRPr>
            </a:lvl3pPr>
            <a:lvl4pPr marL="1600200" indent="-228600" algn="l" defTabSz="914400" rtl="0" eaLnBrk="1" latinLnBrk="1" hangingPunct="1">
              <a:spcBef>
                <a:spcPct val="20000"/>
              </a:spcBef>
              <a:buFont typeface="Arial" pitchFamily="34" charset="0"/>
              <a:buChar char="•"/>
              <a:defRPr sz="2000" kern="1200">
                <a:solidFill>
                  <a:srgbClr val="FF0000"/>
                </a:solidFill>
                <a:latin typeface="Calibri" pitchFamily="34" charset="0"/>
                <a:ea typeface="+mn-ea"/>
                <a:cs typeface="Calibri" pitchFamily="34" charset="0"/>
              </a:defRPr>
            </a:lvl4pPr>
            <a:lvl5pPr marL="2057400" indent="-228600" algn="l" defTabSz="914400" rtl="0" eaLnBrk="1" latinLnBrk="1" hangingPunct="1">
              <a:spcBef>
                <a:spcPct val="20000"/>
              </a:spcBef>
              <a:buFont typeface="Arial" pitchFamily="34" charset="0"/>
              <a:buChar char="•"/>
              <a:defRPr sz="2000" kern="1200">
                <a:solidFill>
                  <a:schemeClr val="tx2"/>
                </a:solidFill>
                <a:latin typeface="Calibri" pitchFamily="34" charset="0"/>
                <a:ea typeface="+mn-ea"/>
                <a:cs typeface="Calibri"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r>
              <a:rPr lang="en-US" sz="2800" b="0" dirty="0" smtClean="0">
                <a:latin typeface="Comic Sans MS" pitchFamily="66" charset="0"/>
              </a:rPr>
              <a:t>Known </a:t>
            </a:r>
            <a:r>
              <a:rPr lang="en-US" sz="2800" b="0" dirty="0">
                <a:latin typeface="Comic Sans MS" pitchFamily="66" charset="0"/>
              </a:rPr>
              <a:t>as the radial basis function </a:t>
            </a:r>
            <a:r>
              <a:rPr lang="en-US" sz="2800" b="0" dirty="0" smtClean="0">
                <a:latin typeface="Comic Sans MS" pitchFamily="66" charset="0"/>
              </a:rPr>
              <a:t>kernel</a:t>
            </a:r>
            <a:r>
              <a:rPr lang="en-US" sz="2800" b="0" dirty="0">
                <a:latin typeface="Comic Sans MS" pitchFamily="66" charset="0"/>
              </a:rPr>
              <a:t>:</a:t>
            </a:r>
          </a:p>
          <a:p>
            <a:pPr marL="457200" indent="-457200">
              <a:buNone/>
            </a:pPr>
            <a:r>
              <a:rPr lang="en-US" sz="2800" b="0" dirty="0" smtClean="0">
                <a:latin typeface="Comic Sans MS" pitchFamily="66" charset="0"/>
              </a:rPr>
              <a:t/>
            </a:r>
            <a:br>
              <a:rPr lang="en-US" sz="2800" b="0" dirty="0" smtClean="0">
                <a:latin typeface="Comic Sans MS" pitchFamily="66" charset="0"/>
              </a:rPr>
            </a:br>
            <a:endParaRPr lang="en-US" sz="2800" b="0" dirty="0">
              <a:latin typeface="Comic Sans MS" pitchFamily="66" charset="0"/>
            </a:endParaRPr>
          </a:p>
          <a:p>
            <a:pPr marL="457200" indent="-457200">
              <a:buNone/>
            </a:pPr>
            <a:endParaRPr lang="en-US" sz="2800" b="0" dirty="0" smtClean="0">
              <a:latin typeface="Comic Sans MS" pitchFamily="66" charset="0"/>
            </a:endParaRPr>
          </a:p>
          <a:p>
            <a:pPr marL="457200" indent="-457200"/>
            <a:r>
              <a:rPr lang="en-US" sz="2800" b="0" dirty="0" smtClean="0">
                <a:latin typeface="Comic Sans MS" pitchFamily="66" charset="0"/>
              </a:rPr>
              <a:t>The </a:t>
            </a:r>
            <a:r>
              <a:rPr lang="en-US" sz="2800" b="0" dirty="0">
                <a:latin typeface="Comic Sans MS" pitchFamily="66" charset="0"/>
              </a:rPr>
              <a:t>corresponding mapping </a:t>
            </a:r>
            <a:r>
              <a:rPr lang="el-GR" sz="2800" b="0" i="1" dirty="0">
                <a:latin typeface="Comic Sans MS" pitchFamily="66" charset="0"/>
                <a:cs typeface="Times New Roman" pitchFamily="18" charset="0"/>
              </a:rPr>
              <a:t>φ</a:t>
            </a:r>
            <a:r>
              <a:rPr lang="en-US" sz="2800" b="0" dirty="0">
                <a:latin typeface="Comic Sans MS" pitchFamily="66" charset="0"/>
              </a:rPr>
              <a:t>(x)</a:t>
            </a:r>
            <a:r>
              <a:rPr lang="en-US" sz="2800" b="0" i="1" baseline="-25000" dirty="0">
                <a:latin typeface="Comic Sans MS" pitchFamily="66" charset="0"/>
              </a:rPr>
              <a:t>  </a:t>
            </a:r>
            <a:r>
              <a:rPr lang="en-US" sz="2800" b="0" dirty="0">
                <a:latin typeface="Comic Sans MS" pitchFamily="66" charset="0"/>
              </a:rPr>
              <a:t>is infinite-dimensional!</a:t>
            </a:r>
          </a:p>
          <a:p>
            <a:pPr>
              <a:buFontTx/>
              <a:buChar char="•"/>
            </a:pPr>
            <a:endParaRPr lang="el-GR" sz="2800" b="0" dirty="0">
              <a:latin typeface="Comic Sans MS" pitchFamily="66"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445212772"/>
              </p:ext>
            </p:extLst>
          </p:nvPr>
        </p:nvGraphicFramePr>
        <p:xfrm>
          <a:off x="1828800" y="1845568"/>
          <a:ext cx="5335588" cy="1295400"/>
        </p:xfrm>
        <a:graphic>
          <a:graphicData uri="http://schemas.openxmlformats.org/presentationml/2006/ole">
            <mc:AlternateContent xmlns:mc="http://schemas.openxmlformats.org/markup-compatibility/2006">
              <mc:Choice xmlns:v="urn:schemas-microsoft-com:vml" Requires="v">
                <p:oleObj spid="_x0000_s7208" name="Equation" r:id="rId5" imgW="1777680" imgH="431640" progId="Equation.3">
                  <p:embed/>
                </p:oleObj>
              </mc:Choice>
              <mc:Fallback>
                <p:oleObj name="Equation" r:id="rId5" imgW="1777680" imgH="431640" progId="Equation.3">
                  <p:embed/>
                  <p:pic>
                    <p:nvPicPr>
                      <p:cNvPr id="0"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845568"/>
                        <a:ext cx="5335588"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3849" y="3686298"/>
            <a:ext cx="3707836" cy="298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40098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p:txBody>
          <a:bodyPr/>
          <a:lstStyle/>
          <a:p>
            <a:r>
              <a:rPr lang="en-US" altLang="zh-CN" sz="6600" dirty="0" err="1">
                <a:latin typeface="Comic Sans MS" pitchFamily="66" charset="0"/>
              </a:rPr>
              <a:t>AdaBoost</a:t>
            </a:r>
            <a:endParaRPr lang="en-US" altLang="zh-CN" sz="6600" dirty="0">
              <a:latin typeface="Comic Sans MS" pitchFamily="66" charset="0"/>
            </a:endParaRPr>
          </a:p>
        </p:txBody>
      </p:sp>
      <p:sp>
        <p:nvSpPr>
          <p:cNvPr id="5" name="Rectangle 3"/>
          <p:cNvSpPr>
            <a:spLocks noGrp="1" noChangeArrowheads="1"/>
          </p:cNvSpPr>
          <p:nvPr>
            <p:ph type="subTitle" idx="1"/>
          </p:nvPr>
        </p:nvSpPr>
        <p:spPr>
          <a:xfrm>
            <a:off x="2590800" y="5979046"/>
            <a:ext cx="6553200" cy="1122362"/>
          </a:xfrm>
        </p:spPr>
        <p:txBody>
          <a:bodyPr>
            <a:normAutofit/>
          </a:bodyPr>
          <a:lstStyle/>
          <a:p>
            <a:pPr algn="r"/>
            <a:r>
              <a:rPr lang="en-US" altLang="zh-CN" sz="1400" b="0">
                <a:solidFill>
                  <a:schemeClr val="tx1"/>
                </a:solidFill>
                <a:latin typeface="Comic Sans MS" pitchFamily="66" charset="0"/>
              </a:rPr>
              <a:t>Robert E. Schapire (Princeton University)</a:t>
            </a:r>
          </a:p>
          <a:p>
            <a:pPr algn="r"/>
            <a:r>
              <a:rPr lang="en-US" altLang="zh-CN" sz="1400" b="0">
                <a:solidFill>
                  <a:schemeClr val="tx1"/>
                </a:solidFill>
                <a:latin typeface="Comic Sans MS" pitchFamily="66" charset="0"/>
              </a:rPr>
              <a:t>Yoav Freund (University of California at San Diego)</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altLang="zh-CN" sz="3200">
                <a:latin typeface="Comic Sans MS" pitchFamily="66" charset="0"/>
              </a:rPr>
              <a:t>Ensemble Learning</a:t>
            </a:r>
          </a:p>
        </p:txBody>
      </p:sp>
      <p:sp>
        <p:nvSpPr>
          <p:cNvPr id="260100" name="Text Box 4"/>
          <p:cNvSpPr txBox="1">
            <a:spLocks noChangeArrowheads="1"/>
          </p:cNvSpPr>
          <p:nvPr/>
        </p:nvSpPr>
        <p:spPr bwMode="auto">
          <a:xfrm>
            <a:off x="609600" y="1125538"/>
            <a:ext cx="7775575" cy="822325"/>
          </a:xfrm>
          <a:prstGeom prst="rect">
            <a:avLst/>
          </a:prstGeom>
          <a:noFill/>
          <a:ln w="9525">
            <a:noFill/>
            <a:miter lim="800000"/>
            <a:headEnd/>
            <a:tailEnd/>
          </a:ln>
          <a:effectLst/>
        </p:spPr>
        <p:txBody>
          <a:bodyPr>
            <a:spAutoFit/>
          </a:bodyPr>
          <a:lstStyle/>
          <a:p>
            <a:pPr>
              <a:spcBef>
                <a:spcPct val="50000"/>
              </a:spcBef>
            </a:pPr>
            <a:r>
              <a:rPr kumimoji="1" lang="en-US" altLang="zh-CN" sz="2400">
                <a:latin typeface="Comic Sans MS" pitchFamily="66" charset="0"/>
              </a:rPr>
              <a:t>A machine learning paradigm where multiple learners are used to solve the problem</a:t>
            </a:r>
          </a:p>
        </p:txBody>
      </p:sp>
      <p:sp>
        <p:nvSpPr>
          <p:cNvPr id="260165" name="Text Box 69"/>
          <p:cNvSpPr txBox="1">
            <a:spLocks noChangeArrowheads="1"/>
          </p:cNvSpPr>
          <p:nvPr/>
        </p:nvSpPr>
        <p:spPr bwMode="auto">
          <a:xfrm>
            <a:off x="5137150" y="2619375"/>
            <a:ext cx="1295400" cy="366713"/>
          </a:xfrm>
          <a:prstGeom prst="rect">
            <a:avLst/>
          </a:prstGeom>
          <a:noFill/>
          <a:ln w="9525">
            <a:noFill/>
            <a:miter lim="800000"/>
            <a:headEnd/>
            <a:tailEnd/>
          </a:ln>
          <a:effectLst/>
        </p:spPr>
        <p:txBody>
          <a:bodyPr>
            <a:spAutoFit/>
          </a:bodyPr>
          <a:lstStyle/>
          <a:p>
            <a:pPr>
              <a:spcBef>
                <a:spcPct val="50000"/>
              </a:spcBef>
            </a:pPr>
            <a:r>
              <a:rPr kumimoji="1" lang="en-US" altLang="zh-CN">
                <a:solidFill>
                  <a:srgbClr val="009900"/>
                </a:solidFill>
                <a:latin typeface="Comic Sans MS" pitchFamily="66" charset="0"/>
              </a:rPr>
              <a:t>Problem</a:t>
            </a:r>
            <a:endParaRPr kumimoji="1" lang="en-US" altLang="zh-CN">
              <a:solidFill>
                <a:srgbClr val="009900"/>
              </a:solidFill>
              <a:latin typeface="Comic Sans MS" pitchFamily="66" charset="0"/>
              <a:ea typeface="黑体" pitchFamily="49" charset="-122"/>
            </a:endParaRPr>
          </a:p>
        </p:txBody>
      </p:sp>
      <p:sp>
        <p:nvSpPr>
          <p:cNvPr id="260292" name="Text Box 196"/>
          <p:cNvSpPr txBox="1">
            <a:spLocks noChangeArrowheads="1"/>
          </p:cNvSpPr>
          <p:nvPr/>
        </p:nvSpPr>
        <p:spPr bwMode="auto">
          <a:xfrm>
            <a:off x="6199188" y="3640138"/>
            <a:ext cx="965200" cy="457200"/>
          </a:xfrm>
          <a:prstGeom prst="rect">
            <a:avLst/>
          </a:prstGeom>
          <a:noFill/>
          <a:ln w="9525">
            <a:noFill/>
            <a:miter lim="800000"/>
            <a:headEnd/>
            <a:tailEnd/>
          </a:ln>
          <a:effectLst/>
        </p:spPr>
        <p:txBody>
          <a:bodyPr>
            <a:spAutoFit/>
          </a:bodyPr>
          <a:lstStyle/>
          <a:p>
            <a:pPr>
              <a:spcBef>
                <a:spcPct val="50000"/>
              </a:spcBef>
            </a:pPr>
            <a:r>
              <a:rPr kumimoji="1" lang="en-US" altLang="zh-CN" sz="2400">
                <a:solidFill>
                  <a:srgbClr val="009900"/>
                </a:solidFill>
              </a:rPr>
              <a:t>… ...</a:t>
            </a:r>
            <a:endParaRPr kumimoji="1" lang="en-US" altLang="zh-CN" sz="2400">
              <a:solidFill>
                <a:srgbClr val="009900"/>
              </a:solidFill>
              <a:latin typeface="Times New Roman" pitchFamily="18" charset="0"/>
            </a:endParaRPr>
          </a:p>
        </p:txBody>
      </p:sp>
      <p:sp>
        <p:nvSpPr>
          <p:cNvPr id="260293" name="Line 197"/>
          <p:cNvSpPr>
            <a:spLocks noChangeShapeType="1"/>
          </p:cNvSpPr>
          <p:nvPr/>
        </p:nvSpPr>
        <p:spPr bwMode="auto">
          <a:xfrm flipV="1">
            <a:off x="4451350" y="3381375"/>
            <a:ext cx="685800" cy="228600"/>
          </a:xfrm>
          <a:prstGeom prst="line">
            <a:avLst/>
          </a:prstGeom>
          <a:noFill/>
          <a:ln w="9525">
            <a:solidFill>
              <a:srgbClr val="008000"/>
            </a:solidFill>
            <a:round/>
            <a:headEnd/>
            <a:tailEnd type="triangle" w="med" len="med"/>
          </a:ln>
          <a:effectLst/>
        </p:spPr>
        <p:txBody>
          <a:bodyPr wrap="none" anchor="ctr"/>
          <a:lstStyle/>
          <a:p>
            <a:endParaRPr lang="zh-CN" altLang="en-US"/>
          </a:p>
        </p:txBody>
      </p:sp>
      <p:sp>
        <p:nvSpPr>
          <p:cNvPr id="260294" name="Line 198"/>
          <p:cNvSpPr>
            <a:spLocks noChangeShapeType="1"/>
          </p:cNvSpPr>
          <p:nvPr/>
        </p:nvSpPr>
        <p:spPr bwMode="auto">
          <a:xfrm>
            <a:off x="4756150" y="3305175"/>
            <a:ext cx="1676400" cy="0"/>
          </a:xfrm>
          <a:prstGeom prst="line">
            <a:avLst/>
          </a:prstGeom>
          <a:noFill/>
          <a:ln w="9525">
            <a:solidFill>
              <a:srgbClr val="008000"/>
            </a:solidFill>
            <a:round/>
            <a:headEnd/>
            <a:tailEnd/>
          </a:ln>
          <a:effectLst/>
        </p:spPr>
        <p:txBody>
          <a:bodyPr wrap="none" anchor="ctr"/>
          <a:lstStyle/>
          <a:p>
            <a:endParaRPr lang="zh-CN" altLang="en-US"/>
          </a:p>
        </p:txBody>
      </p:sp>
      <p:sp>
        <p:nvSpPr>
          <p:cNvPr id="260295" name="Line 199"/>
          <p:cNvSpPr>
            <a:spLocks noChangeShapeType="1"/>
          </p:cNvSpPr>
          <p:nvPr/>
        </p:nvSpPr>
        <p:spPr bwMode="auto">
          <a:xfrm flipV="1">
            <a:off x="5441950" y="3381375"/>
            <a:ext cx="0" cy="304800"/>
          </a:xfrm>
          <a:prstGeom prst="line">
            <a:avLst/>
          </a:prstGeom>
          <a:noFill/>
          <a:ln w="9525">
            <a:solidFill>
              <a:srgbClr val="008000"/>
            </a:solidFill>
            <a:round/>
            <a:headEnd/>
            <a:tailEnd type="triangle" w="med" len="med"/>
          </a:ln>
          <a:effectLst/>
        </p:spPr>
        <p:txBody>
          <a:bodyPr wrap="none" anchor="ctr"/>
          <a:lstStyle/>
          <a:p>
            <a:endParaRPr lang="zh-CN" altLang="en-US"/>
          </a:p>
        </p:txBody>
      </p:sp>
      <p:sp>
        <p:nvSpPr>
          <p:cNvPr id="260296" name="Line 200"/>
          <p:cNvSpPr>
            <a:spLocks noChangeShapeType="1"/>
          </p:cNvSpPr>
          <p:nvPr/>
        </p:nvSpPr>
        <p:spPr bwMode="auto">
          <a:xfrm flipH="1" flipV="1">
            <a:off x="6127750" y="3381375"/>
            <a:ext cx="1371600" cy="228600"/>
          </a:xfrm>
          <a:prstGeom prst="line">
            <a:avLst/>
          </a:prstGeom>
          <a:noFill/>
          <a:ln w="9525">
            <a:solidFill>
              <a:srgbClr val="008000"/>
            </a:solidFill>
            <a:round/>
            <a:headEnd/>
            <a:tailEnd type="triangle" w="med" len="med"/>
          </a:ln>
          <a:effectLst/>
        </p:spPr>
        <p:txBody>
          <a:bodyPr wrap="none" anchor="ctr"/>
          <a:lstStyle/>
          <a:p>
            <a:endParaRPr lang="zh-CN" altLang="en-US"/>
          </a:p>
        </p:txBody>
      </p:sp>
      <p:sp>
        <p:nvSpPr>
          <p:cNvPr id="260297" name="Text Box 201"/>
          <p:cNvSpPr txBox="1">
            <a:spLocks noChangeArrowheads="1"/>
          </p:cNvSpPr>
          <p:nvPr/>
        </p:nvSpPr>
        <p:spPr bwMode="auto">
          <a:xfrm>
            <a:off x="5670550" y="3305175"/>
            <a:ext cx="1295400" cy="457200"/>
          </a:xfrm>
          <a:prstGeom prst="rect">
            <a:avLst/>
          </a:prstGeom>
          <a:noFill/>
          <a:ln w="9525">
            <a:noFill/>
            <a:miter lim="800000"/>
            <a:headEnd/>
            <a:tailEnd/>
          </a:ln>
          <a:effectLst/>
        </p:spPr>
        <p:txBody>
          <a:bodyPr>
            <a:spAutoFit/>
          </a:bodyPr>
          <a:lstStyle/>
          <a:p>
            <a:pPr>
              <a:spcBef>
                <a:spcPct val="50000"/>
              </a:spcBef>
            </a:pPr>
            <a:r>
              <a:rPr kumimoji="1" lang="en-US" altLang="zh-CN" sz="2400">
                <a:solidFill>
                  <a:srgbClr val="009900"/>
                </a:solidFill>
              </a:rPr>
              <a:t>… ...</a:t>
            </a:r>
            <a:endParaRPr kumimoji="1" lang="en-US" altLang="zh-CN" sz="2400">
              <a:solidFill>
                <a:srgbClr val="009900"/>
              </a:solidFill>
              <a:latin typeface="Times New Roman" pitchFamily="18" charset="0"/>
            </a:endParaRPr>
          </a:p>
        </p:txBody>
      </p:sp>
      <p:sp>
        <p:nvSpPr>
          <p:cNvPr id="260298" name="AutoShape 202"/>
          <p:cNvSpPr>
            <a:spLocks noChangeArrowheads="1"/>
          </p:cNvSpPr>
          <p:nvPr/>
        </p:nvSpPr>
        <p:spPr bwMode="auto">
          <a:xfrm>
            <a:off x="5441950" y="3000375"/>
            <a:ext cx="304800" cy="228600"/>
          </a:xfrm>
          <a:prstGeom prst="upArrow">
            <a:avLst>
              <a:gd name="adj1" fmla="val 50000"/>
              <a:gd name="adj2" fmla="val 25000"/>
            </a:avLst>
          </a:prstGeom>
          <a:noFill/>
          <a:ln w="9525">
            <a:solidFill>
              <a:srgbClr val="008000"/>
            </a:solidFill>
            <a:miter lim="800000"/>
            <a:headEnd/>
            <a:tailEnd/>
          </a:ln>
          <a:effectLst/>
        </p:spPr>
        <p:txBody>
          <a:bodyPr vert="eaVert" wrap="none" anchor="ctr"/>
          <a:lstStyle/>
          <a:p>
            <a:endParaRPr lang="zh-CN" altLang="en-US"/>
          </a:p>
        </p:txBody>
      </p:sp>
      <p:sp>
        <p:nvSpPr>
          <p:cNvPr id="260300" name="Text Box 204"/>
          <p:cNvSpPr txBox="1">
            <a:spLocks noChangeArrowheads="1"/>
          </p:cNvSpPr>
          <p:nvPr/>
        </p:nvSpPr>
        <p:spPr bwMode="auto">
          <a:xfrm>
            <a:off x="1042988" y="2771775"/>
            <a:ext cx="1295400" cy="366713"/>
          </a:xfrm>
          <a:prstGeom prst="rect">
            <a:avLst/>
          </a:prstGeom>
          <a:noFill/>
          <a:ln w="9525">
            <a:noFill/>
            <a:miter lim="800000"/>
            <a:headEnd/>
            <a:tailEnd/>
          </a:ln>
          <a:effectLst/>
        </p:spPr>
        <p:txBody>
          <a:bodyPr>
            <a:spAutoFit/>
          </a:bodyPr>
          <a:lstStyle/>
          <a:p>
            <a:pPr>
              <a:spcBef>
                <a:spcPct val="50000"/>
              </a:spcBef>
            </a:pPr>
            <a:r>
              <a:rPr kumimoji="1" lang="en-US" altLang="zh-CN">
                <a:solidFill>
                  <a:srgbClr val="009900"/>
                </a:solidFill>
                <a:latin typeface="Comic Sans MS" pitchFamily="66" charset="0"/>
                <a:ea typeface="黑体" pitchFamily="49" charset="-122"/>
              </a:rPr>
              <a:t>Problem</a:t>
            </a:r>
          </a:p>
        </p:txBody>
      </p:sp>
      <p:sp>
        <p:nvSpPr>
          <p:cNvPr id="260364" name="AutoShape 268"/>
          <p:cNvSpPr>
            <a:spLocks noChangeArrowheads="1"/>
          </p:cNvSpPr>
          <p:nvPr/>
        </p:nvSpPr>
        <p:spPr bwMode="auto">
          <a:xfrm>
            <a:off x="1347788" y="3152775"/>
            <a:ext cx="304800" cy="401638"/>
          </a:xfrm>
          <a:prstGeom prst="upArrow">
            <a:avLst>
              <a:gd name="adj1" fmla="val 50000"/>
              <a:gd name="adj2" fmla="val 32943"/>
            </a:avLst>
          </a:prstGeom>
          <a:noFill/>
          <a:ln w="9525">
            <a:solidFill>
              <a:srgbClr val="008000"/>
            </a:solidFill>
            <a:miter lim="800000"/>
            <a:headEnd/>
            <a:tailEnd/>
          </a:ln>
          <a:effectLst/>
        </p:spPr>
        <p:txBody>
          <a:bodyPr vert="eaVert" wrap="none" anchor="ctr"/>
          <a:lstStyle/>
          <a:p>
            <a:endParaRPr lang="zh-CN" altLang="en-US"/>
          </a:p>
        </p:txBody>
      </p:sp>
      <p:sp>
        <p:nvSpPr>
          <p:cNvPr id="260365" name="AutoShape 269"/>
          <p:cNvSpPr>
            <a:spLocks noChangeArrowheads="1"/>
          </p:cNvSpPr>
          <p:nvPr/>
        </p:nvSpPr>
        <p:spPr bwMode="auto">
          <a:xfrm>
            <a:off x="2425700" y="3122613"/>
            <a:ext cx="1066800" cy="457200"/>
          </a:xfrm>
          <a:prstGeom prst="notchedRightArrow">
            <a:avLst>
              <a:gd name="adj1" fmla="val 50000"/>
              <a:gd name="adj2" fmla="val 58333"/>
            </a:avLst>
          </a:prstGeom>
          <a:noFill/>
          <a:ln w="9525">
            <a:solidFill>
              <a:schemeClr val="tx1"/>
            </a:solidFill>
            <a:miter lim="800000"/>
            <a:headEnd/>
            <a:tailEnd/>
          </a:ln>
          <a:effectLst/>
        </p:spPr>
        <p:txBody>
          <a:bodyPr wrap="none" anchor="ctr"/>
          <a:lstStyle/>
          <a:p>
            <a:endParaRPr lang="zh-CN" altLang="en-US"/>
          </a:p>
        </p:txBody>
      </p:sp>
      <p:sp>
        <p:nvSpPr>
          <p:cNvPr id="260366" name="Text Box 270"/>
          <p:cNvSpPr txBox="1">
            <a:spLocks noChangeArrowheads="1"/>
          </p:cNvSpPr>
          <p:nvPr/>
        </p:nvSpPr>
        <p:spPr bwMode="auto">
          <a:xfrm>
            <a:off x="1044575" y="3627438"/>
            <a:ext cx="1008063" cy="379412"/>
          </a:xfrm>
          <a:prstGeom prst="rect">
            <a:avLst/>
          </a:prstGeom>
          <a:noFill/>
          <a:ln w="12700">
            <a:solidFill>
              <a:srgbClr val="008000"/>
            </a:solidFill>
            <a:miter lim="800000"/>
            <a:headEnd/>
            <a:tailEnd/>
          </a:ln>
          <a:effectLst/>
        </p:spPr>
        <p:txBody>
          <a:bodyPr>
            <a:spAutoFit/>
          </a:bodyPr>
          <a:lstStyle/>
          <a:p>
            <a:pPr>
              <a:spcBef>
                <a:spcPct val="50000"/>
              </a:spcBef>
            </a:pPr>
            <a:r>
              <a:rPr lang="en-US" altLang="zh-CN">
                <a:solidFill>
                  <a:srgbClr val="339933"/>
                </a:solidFill>
              </a:rPr>
              <a:t>Learner</a:t>
            </a:r>
          </a:p>
        </p:txBody>
      </p:sp>
      <p:sp>
        <p:nvSpPr>
          <p:cNvPr id="260367" name="Text Box 271"/>
          <p:cNvSpPr txBox="1">
            <a:spLocks noChangeArrowheads="1"/>
          </p:cNvSpPr>
          <p:nvPr/>
        </p:nvSpPr>
        <p:spPr bwMode="auto">
          <a:xfrm>
            <a:off x="3852863" y="3770313"/>
            <a:ext cx="1008062" cy="379412"/>
          </a:xfrm>
          <a:prstGeom prst="rect">
            <a:avLst/>
          </a:prstGeom>
          <a:noFill/>
          <a:ln w="12700">
            <a:solidFill>
              <a:srgbClr val="008000"/>
            </a:solidFill>
            <a:miter lim="800000"/>
            <a:headEnd/>
            <a:tailEnd/>
          </a:ln>
          <a:effectLst/>
        </p:spPr>
        <p:txBody>
          <a:bodyPr>
            <a:spAutoFit/>
          </a:bodyPr>
          <a:lstStyle/>
          <a:p>
            <a:pPr>
              <a:spcBef>
                <a:spcPct val="50000"/>
              </a:spcBef>
            </a:pPr>
            <a:r>
              <a:rPr lang="en-US" altLang="zh-CN">
                <a:solidFill>
                  <a:srgbClr val="339933"/>
                </a:solidFill>
              </a:rPr>
              <a:t>Learner</a:t>
            </a:r>
          </a:p>
        </p:txBody>
      </p:sp>
      <p:sp>
        <p:nvSpPr>
          <p:cNvPr id="260368" name="Text Box 272"/>
          <p:cNvSpPr txBox="1">
            <a:spLocks noChangeArrowheads="1"/>
          </p:cNvSpPr>
          <p:nvPr/>
        </p:nvSpPr>
        <p:spPr bwMode="auto">
          <a:xfrm>
            <a:off x="5003800" y="3770313"/>
            <a:ext cx="1008063" cy="379412"/>
          </a:xfrm>
          <a:prstGeom prst="rect">
            <a:avLst/>
          </a:prstGeom>
          <a:noFill/>
          <a:ln w="12700">
            <a:solidFill>
              <a:srgbClr val="008000"/>
            </a:solidFill>
            <a:miter lim="800000"/>
            <a:headEnd/>
            <a:tailEnd/>
          </a:ln>
          <a:effectLst/>
        </p:spPr>
        <p:txBody>
          <a:bodyPr>
            <a:spAutoFit/>
          </a:bodyPr>
          <a:lstStyle/>
          <a:p>
            <a:pPr>
              <a:spcBef>
                <a:spcPct val="50000"/>
              </a:spcBef>
            </a:pPr>
            <a:r>
              <a:rPr lang="en-US" altLang="zh-CN">
                <a:solidFill>
                  <a:srgbClr val="339933"/>
                </a:solidFill>
              </a:rPr>
              <a:t>Learner</a:t>
            </a:r>
          </a:p>
        </p:txBody>
      </p:sp>
      <p:sp>
        <p:nvSpPr>
          <p:cNvPr id="260369" name="Text Box 273"/>
          <p:cNvSpPr txBox="1">
            <a:spLocks noChangeArrowheads="1"/>
          </p:cNvSpPr>
          <p:nvPr/>
        </p:nvSpPr>
        <p:spPr bwMode="auto">
          <a:xfrm>
            <a:off x="7237413" y="3770313"/>
            <a:ext cx="1008062" cy="379412"/>
          </a:xfrm>
          <a:prstGeom prst="rect">
            <a:avLst/>
          </a:prstGeom>
          <a:noFill/>
          <a:ln w="12700">
            <a:solidFill>
              <a:srgbClr val="008000"/>
            </a:solidFill>
            <a:miter lim="800000"/>
            <a:headEnd/>
            <a:tailEnd/>
          </a:ln>
          <a:effectLst/>
        </p:spPr>
        <p:txBody>
          <a:bodyPr>
            <a:spAutoFit/>
          </a:bodyPr>
          <a:lstStyle/>
          <a:p>
            <a:pPr>
              <a:spcBef>
                <a:spcPct val="50000"/>
              </a:spcBef>
            </a:pPr>
            <a:r>
              <a:rPr lang="en-US" altLang="zh-CN">
                <a:solidFill>
                  <a:srgbClr val="339933"/>
                </a:solidFill>
              </a:rPr>
              <a:t>Learner</a:t>
            </a:r>
          </a:p>
        </p:txBody>
      </p:sp>
      <p:sp>
        <p:nvSpPr>
          <p:cNvPr id="260370" name="Rectangle 274"/>
          <p:cNvSpPr>
            <a:spLocks noChangeArrowheads="1"/>
          </p:cNvSpPr>
          <p:nvPr/>
        </p:nvSpPr>
        <p:spPr bwMode="auto">
          <a:xfrm>
            <a:off x="755650" y="2565400"/>
            <a:ext cx="1512888" cy="1655763"/>
          </a:xfrm>
          <a:prstGeom prst="rect">
            <a:avLst/>
          </a:prstGeom>
          <a:noFill/>
          <a:ln w="12700">
            <a:solidFill>
              <a:schemeClr val="tx1"/>
            </a:solidFill>
            <a:miter lim="800000"/>
            <a:headEnd/>
            <a:tailEnd/>
          </a:ln>
          <a:effectLst/>
        </p:spPr>
        <p:txBody>
          <a:bodyPr wrap="none" anchor="ctr"/>
          <a:lstStyle/>
          <a:p>
            <a:endParaRPr lang="zh-CN" altLang="en-US"/>
          </a:p>
        </p:txBody>
      </p:sp>
      <p:sp>
        <p:nvSpPr>
          <p:cNvPr id="260371" name="Rectangle 275"/>
          <p:cNvSpPr>
            <a:spLocks noChangeArrowheads="1"/>
          </p:cNvSpPr>
          <p:nvPr/>
        </p:nvSpPr>
        <p:spPr bwMode="auto">
          <a:xfrm>
            <a:off x="3636963" y="2492375"/>
            <a:ext cx="4751387" cy="1873250"/>
          </a:xfrm>
          <a:prstGeom prst="rect">
            <a:avLst/>
          </a:prstGeom>
          <a:noFill/>
          <a:ln w="12700">
            <a:solidFill>
              <a:schemeClr val="tx1"/>
            </a:solidFill>
            <a:miter lim="800000"/>
            <a:headEnd/>
            <a:tailEnd/>
          </a:ln>
          <a:effectLst/>
        </p:spPr>
        <p:txBody>
          <a:bodyPr wrap="none" anchor="ctr"/>
          <a:lstStyle/>
          <a:p>
            <a:endParaRPr lang="zh-CN" altLang="en-US"/>
          </a:p>
        </p:txBody>
      </p:sp>
      <p:sp>
        <p:nvSpPr>
          <p:cNvPr id="260372" name="Text Box 276"/>
          <p:cNvSpPr txBox="1">
            <a:spLocks noChangeArrowheads="1"/>
          </p:cNvSpPr>
          <p:nvPr/>
        </p:nvSpPr>
        <p:spPr bwMode="auto">
          <a:xfrm>
            <a:off x="682625" y="2205038"/>
            <a:ext cx="1655763" cy="366712"/>
          </a:xfrm>
          <a:prstGeom prst="rect">
            <a:avLst/>
          </a:prstGeom>
          <a:noFill/>
          <a:ln w="12700">
            <a:noFill/>
            <a:miter lim="800000"/>
            <a:headEnd/>
            <a:tailEnd/>
          </a:ln>
          <a:effectLst/>
        </p:spPr>
        <p:txBody>
          <a:bodyPr>
            <a:spAutoFit/>
          </a:bodyPr>
          <a:lstStyle/>
          <a:p>
            <a:pPr>
              <a:spcBef>
                <a:spcPct val="50000"/>
              </a:spcBef>
            </a:pPr>
            <a:r>
              <a:rPr lang="en-US" altLang="zh-CN">
                <a:latin typeface="Comic Sans MS" pitchFamily="66" charset="0"/>
              </a:rPr>
              <a:t>Previously:</a:t>
            </a:r>
          </a:p>
        </p:txBody>
      </p:sp>
      <p:sp>
        <p:nvSpPr>
          <p:cNvPr id="260373" name="Text Box 277"/>
          <p:cNvSpPr txBox="1">
            <a:spLocks noChangeArrowheads="1"/>
          </p:cNvSpPr>
          <p:nvPr/>
        </p:nvSpPr>
        <p:spPr bwMode="auto">
          <a:xfrm>
            <a:off x="3563938" y="2133600"/>
            <a:ext cx="1655762" cy="366713"/>
          </a:xfrm>
          <a:prstGeom prst="rect">
            <a:avLst/>
          </a:prstGeom>
          <a:noFill/>
          <a:ln w="12700">
            <a:noFill/>
            <a:miter lim="800000"/>
            <a:headEnd/>
            <a:tailEnd/>
          </a:ln>
          <a:effectLst/>
        </p:spPr>
        <p:txBody>
          <a:bodyPr>
            <a:spAutoFit/>
          </a:bodyPr>
          <a:lstStyle/>
          <a:p>
            <a:pPr>
              <a:spcBef>
                <a:spcPct val="50000"/>
              </a:spcBef>
            </a:pPr>
            <a:r>
              <a:rPr lang="en-US" altLang="zh-CN">
                <a:latin typeface="Comic Sans MS" pitchFamily="66" charset="0"/>
              </a:rPr>
              <a:t>Ensemble:</a:t>
            </a:r>
          </a:p>
        </p:txBody>
      </p:sp>
      <p:sp>
        <p:nvSpPr>
          <p:cNvPr id="260374" name="Text Box 278"/>
          <p:cNvSpPr txBox="1">
            <a:spLocks noChangeArrowheads="1"/>
          </p:cNvSpPr>
          <p:nvPr/>
        </p:nvSpPr>
        <p:spPr bwMode="auto">
          <a:xfrm>
            <a:off x="538163" y="4791075"/>
            <a:ext cx="8281987" cy="1158875"/>
          </a:xfrm>
          <a:prstGeom prst="rect">
            <a:avLst/>
          </a:prstGeom>
          <a:noFill/>
          <a:ln w="12700">
            <a:noFill/>
            <a:miter lim="800000"/>
            <a:headEnd/>
            <a:tailEnd/>
          </a:ln>
          <a:effectLst/>
        </p:spPr>
        <p:txBody>
          <a:bodyPr>
            <a:spAutoFit/>
          </a:bodyPr>
          <a:lstStyle/>
          <a:p>
            <a:pPr>
              <a:spcBef>
                <a:spcPct val="50000"/>
              </a:spcBef>
            </a:pPr>
            <a:r>
              <a:rPr lang="en-US" altLang="zh-CN" sz="2000">
                <a:solidFill>
                  <a:srgbClr val="0000FF"/>
                </a:solidFill>
                <a:latin typeface="Comic Sans MS" pitchFamily="66" charset="0"/>
              </a:rPr>
              <a:t>The generalization ability of the ensemble is usually significantly better than that of an individual learner</a:t>
            </a:r>
          </a:p>
          <a:p>
            <a:pPr>
              <a:spcBef>
                <a:spcPct val="50000"/>
              </a:spcBef>
            </a:pPr>
            <a:r>
              <a:rPr lang="en-US" altLang="zh-CN" sz="2000">
                <a:solidFill>
                  <a:srgbClr val="FF0000"/>
                </a:solidFill>
                <a:latin typeface="Comic Sans MS" pitchFamily="66" charset="0"/>
              </a:rPr>
              <a:t>Boosting is one of the most important families of ensemble methods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r>
              <a:rPr lang="en-US" altLang="zh-CN" sz="3200">
                <a:latin typeface="Comic Sans MS" pitchFamily="66" charset="0"/>
              </a:rPr>
              <a:t>Boosting</a:t>
            </a:r>
          </a:p>
        </p:txBody>
      </p:sp>
      <p:sp>
        <p:nvSpPr>
          <p:cNvPr id="261123" name="Rectangle 3"/>
          <p:cNvSpPr>
            <a:spLocks noGrp="1" noChangeArrowheads="1"/>
          </p:cNvSpPr>
          <p:nvPr>
            <p:ph type="body" idx="1"/>
          </p:nvPr>
        </p:nvSpPr>
        <p:spPr>
          <a:xfrm>
            <a:off x="468313" y="3645048"/>
            <a:ext cx="7632700" cy="2808288"/>
          </a:xfrm>
        </p:spPr>
        <p:txBody>
          <a:bodyPr/>
          <a:lstStyle/>
          <a:p>
            <a:r>
              <a:rPr lang="en-US" altLang="zh-CN" sz="2400" dirty="0">
                <a:latin typeface="Comic Sans MS" pitchFamily="66" charset="0"/>
              </a:rPr>
              <a:t>Significant advantageous:</a:t>
            </a:r>
          </a:p>
          <a:p>
            <a:pPr lvl="1"/>
            <a:r>
              <a:rPr lang="en-US" altLang="zh-CN" sz="2400" dirty="0">
                <a:solidFill>
                  <a:srgbClr val="0000FF"/>
                </a:solidFill>
                <a:latin typeface="Comic Sans MS" pitchFamily="66" charset="0"/>
              </a:rPr>
              <a:t>Solid theoretical foundation</a:t>
            </a:r>
          </a:p>
          <a:p>
            <a:pPr lvl="1"/>
            <a:r>
              <a:rPr lang="en-US" altLang="zh-CN" sz="2400" dirty="0">
                <a:solidFill>
                  <a:srgbClr val="0000FF"/>
                </a:solidFill>
                <a:latin typeface="Comic Sans MS" pitchFamily="66" charset="0"/>
              </a:rPr>
              <a:t>Very accurate prediction</a:t>
            </a:r>
          </a:p>
          <a:p>
            <a:pPr lvl="1"/>
            <a:r>
              <a:rPr lang="en-US" altLang="zh-CN" sz="2400" dirty="0">
                <a:solidFill>
                  <a:srgbClr val="0000FF"/>
                </a:solidFill>
                <a:latin typeface="Comic Sans MS" pitchFamily="66" charset="0"/>
              </a:rPr>
              <a:t>Very simple (“just 10 lines of code” </a:t>
            </a:r>
            <a:r>
              <a:rPr lang="en-US" altLang="zh-CN" sz="2000" dirty="0">
                <a:solidFill>
                  <a:srgbClr val="0000FF"/>
                </a:solidFill>
                <a:latin typeface="Comic Sans MS" pitchFamily="66" charset="0"/>
              </a:rPr>
              <a:t>[R. </a:t>
            </a:r>
            <a:r>
              <a:rPr lang="en-US" altLang="zh-CN" sz="2000" dirty="0" err="1">
                <a:solidFill>
                  <a:srgbClr val="0000FF"/>
                </a:solidFill>
                <a:latin typeface="Comic Sans MS" pitchFamily="66" charset="0"/>
              </a:rPr>
              <a:t>Schapire</a:t>
            </a:r>
            <a:r>
              <a:rPr lang="en-US" altLang="zh-CN" sz="2000" dirty="0">
                <a:solidFill>
                  <a:srgbClr val="0000FF"/>
                </a:solidFill>
                <a:latin typeface="Comic Sans MS" pitchFamily="66" charset="0"/>
              </a:rPr>
              <a:t>]</a:t>
            </a:r>
            <a:r>
              <a:rPr lang="en-US" altLang="zh-CN" sz="2400" dirty="0">
                <a:solidFill>
                  <a:srgbClr val="0000FF"/>
                </a:solidFill>
                <a:latin typeface="Comic Sans MS" pitchFamily="66" charset="0"/>
              </a:rPr>
              <a:t>)</a:t>
            </a:r>
          </a:p>
          <a:p>
            <a:pPr lvl="1"/>
            <a:r>
              <a:rPr lang="en-US" altLang="zh-CN" sz="2400" dirty="0">
                <a:solidFill>
                  <a:srgbClr val="0000FF"/>
                </a:solidFill>
                <a:latin typeface="Comic Sans MS" pitchFamily="66" charset="0"/>
              </a:rPr>
              <a:t>Wide and successful applications</a:t>
            </a:r>
          </a:p>
          <a:p>
            <a:pPr lvl="1"/>
            <a:r>
              <a:rPr lang="en-US" altLang="zh-CN" sz="2400" dirty="0">
                <a:solidFill>
                  <a:srgbClr val="0000FF"/>
                </a:solidFill>
                <a:latin typeface="Comic Sans MS" pitchFamily="66" charset="0"/>
              </a:rPr>
              <a:t>… …</a:t>
            </a:r>
          </a:p>
        </p:txBody>
      </p:sp>
      <p:pic>
        <p:nvPicPr>
          <p:cNvPr id="5" name="Picture 2"/>
          <p:cNvPicPr>
            <a:picLocks noChangeAspect="1" noChangeArrowheads="1"/>
          </p:cNvPicPr>
          <p:nvPr/>
        </p:nvPicPr>
        <p:blipFill>
          <a:blip r:embed="rId2" cstate="print"/>
          <a:srcRect/>
          <a:stretch>
            <a:fillRect/>
          </a:stretch>
        </p:blipFill>
        <p:spPr bwMode="auto">
          <a:xfrm>
            <a:off x="395536" y="1196752"/>
            <a:ext cx="8391575" cy="18750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r>
              <a:rPr lang="en-US" altLang="zh-CN" sz="3200">
                <a:latin typeface="Comic Sans MS" pitchFamily="66" charset="0"/>
              </a:rPr>
              <a:t>An Easy Flow</a:t>
            </a:r>
          </a:p>
        </p:txBody>
      </p:sp>
      <p:sp>
        <p:nvSpPr>
          <p:cNvPr id="263361" name="Text Box 193"/>
          <p:cNvSpPr txBox="1">
            <a:spLocks noChangeArrowheads="1"/>
          </p:cNvSpPr>
          <p:nvPr/>
        </p:nvSpPr>
        <p:spPr bwMode="auto">
          <a:xfrm>
            <a:off x="1146175" y="2885529"/>
            <a:ext cx="1371600" cy="346075"/>
          </a:xfrm>
          <a:prstGeom prst="rect">
            <a:avLst/>
          </a:prstGeom>
          <a:noFill/>
          <a:ln w="9525">
            <a:solidFill>
              <a:srgbClr val="008080"/>
            </a:solidFill>
            <a:miter lim="800000"/>
            <a:headEnd/>
            <a:tailEnd/>
          </a:ln>
          <a:effectLst/>
        </p:spPr>
        <p:txBody>
          <a:bodyPr>
            <a:spAutoFit/>
          </a:bodyPr>
          <a:lstStyle/>
          <a:p>
            <a:pPr algn="ctr">
              <a:spcBef>
                <a:spcPct val="50000"/>
              </a:spcBef>
            </a:pPr>
            <a:r>
              <a:rPr kumimoji="1" lang="en-US" altLang="zh-CN" sz="1600">
                <a:solidFill>
                  <a:srgbClr val="008080"/>
                </a:solidFill>
                <a:latin typeface="Comic Sans MS" pitchFamily="66" charset="0"/>
              </a:rPr>
              <a:t>Data set </a:t>
            </a:r>
            <a:r>
              <a:rPr kumimoji="1" lang="en-US" altLang="zh-CN" sz="1600" baseline="-25000">
                <a:solidFill>
                  <a:srgbClr val="008080"/>
                </a:solidFill>
                <a:latin typeface="Comic Sans MS" pitchFamily="66" charset="0"/>
              </a:rPr>
              <a:t>1</a:t>
            </a:r>
            <a:endParaRPr kumimoji="1" lang="en-US" altLang="zh-CN" sz="1600">
              <a:solidFill>
                <a:srgbClr val="008080"/>
              </a:solidFill>
              <a:latin typeface="Comic Sans MS" pitchFamily="66" charset="0"/>
            </a:endParaRPr>
          </a:p>
        </p:txBody>
      </p:sp>
      <p:sp>
        <p:nvSpPr>
          <p:cNvPr id="263385" name="Text Box 217"/>
          <p:cNvSpPr txBox="1">
            <a:spLocks noChangeArrowheads="1"/>
          </p:cNvSpPr>
          <p:nvPr/>
        </p:nvSpPr>
        <p:spPr bwMode="auto">
          <a:xfrm>
            <a:off x="3200400" y="2879179"/>
            <a:ext cx="1371600" cy="346075"/>
          </a:xfrm>
          <a:prstGeom prst="rect">
            <a:avLst/>
          </a:prstGeom>
          <a:noFill/>
          <a:ln w="9525">
            <a:solidFill>
              <a:srgbClr val="008080"/>
            </a:solidFill>
            <a:miter lim="800000"/>
            <a:headEnd/>
            <a:tailEnd/>
          </a:ln>
          <a:effectLst/>
        </p:spPr>
        <p:txBody>
          <a:bodyPr>
            <a:spAutoFit/>
          </a:bodyPr>
          <a:lstStyle/>
          <a:p>
            <a:pPr algn="ctr">
              <a:spcBef>
                <a:spcPct val="50000"/>
              </a:spcBef>
            </a:pPr>
            <a:r>
              <a:rPr kumimoji="1" lang="en-US" altLang="zh-CN" sz="1600">
                <a:solidFill>
                  <a:srgbClr val="008080"/>
                </a:solidFill>
                <a:latin typeface="Comic Sans MS" pitchFamily="66" charset="0"/>
              </a:rPr>
              <a:t>Data set </a:t>
            </a:r>
            <a:r>
              <a:rPr kumimoji="1" lang="en-US" altLang="zh-CN" sz="1600" baseline="-25000">
                <a:solidFill>
                  <a:srgbClr val="008080"/>
                </a:solidFill>
                <a:latin typeface="Comic Sans MS" pitchFamily="66" charset="0"/>
              </a:rPr>
              <a:t>2</a:t>
            </a:r>
            <a:endParaRPr kumimoji="1" lang="en-US" altLang="zh-CN" sz="1600">
              <a:solidFill>
                <a:srgbClr val="008080"/>
              </a:solidFill>
              <a:latin typeface="Comic Sans MS" pitchFamily="66" charset="0"/>
            </a:endParaRPr>
          </a:p>
        </p:txBody>
      </p:sp>
      <p:sp>
        <p:nvSpPr>
          <p:cNvPr id="263386" name="Text Box 218"/>
          <p:cNvSpPr txBox="1">
            <a:spLocks noChangeArrowheads="1"/>
          </p:cNvSpPr>
          <p:nvPr/>
        </p:nvSpPr>
        <p:spPr bwMode="auto">
          <a:xfrm>
            <a:off x="6296025" y="2879179"/>
            <a:ext cx="1371600" cy="346075"/>
          </a:xfrm>
          <a:prstGeom prst="rect">
            <a:avLst/>
          </a:prstGeom>
          <a:noFill/>
          <a:ln w="9525">
            <a:solidFill>
              <a:srgbClr val="008080"/>
            </a:solidFill>
            <a:miter lim="800000"/>
            <a:headEnd/>
            <a:tailEnd/>
          </a:ln>
          <a:effectLst/>
        </p:spPr>
        <p:txBody>
          <a:bodyPr>
            <a:spAutoFit/>
          </a:bodyPr>
          <a:lstStyle/>
          <a:p>
            <a:pPr algn="ctr">
              <a:spcBef>
                <a:spcPct val="50000"/>
              </a:spcBef>
            </a:pPr>
            <a:r>
              <a:rPr kumimoji="1" lang="en-US" altLang="zh-CN" sz="1600">
                <a:solidFill>
                  <a:srgbClr val="008080"/>
                </a:solidFill>
                <a:latin typeface="Comic Sans MS" pitchFamily="66" charset="0"/>
              </a:rPr>
              <a:t>Data set </a:t>
            </a:r>
            <a:r>
              <a:rPr kumimoji="1" lang="en-US" altLang="zh-CN" sz="1600" i="1" baseline="-25000">
                <a:solidFill>
                  <a:srgbClr val="008080"/>
                </a:solidFill>
                <a:latin typeface="Comic Sans MS" pitchFamily="66" charset="0"/>
              </a:rPr>
              <a:t>T</a:t>
            </a:r>
            <a:endParaRPr kumimoji="1" lang="en-US" altLang="zh-CN" sz="1600">
              <a:solidFill>
                <a:srgbClr val="008080"/>
              </a:solidFill>
              <a:latin typeface="Comic Sans MS" pitchFamily="66" charset="0"/>
            </a:endParaRPr>
          </a:p>
        </p:txBody>
      </p:sp>
      <p:sp>
        <p:nvSpPr>
          <p:cNvPr id="263396" name="Text Box 228"/>
          <p:cNvSpPr txBox="1">
            <a:spLocks noChangeArrowheads="1"/>
          </p:cNvSpPr>
          <p:nvPr/>
        </p:nvSpPr>
        <p:spPr bwMode="auto">
          <a:xfrm>
            <a:off x="1254125" y="5209629"/>
            <a:ext cx="1225550" cy="379413"/>
          </a:xfrm>
          <a:prstGeom prst="rect">
            <a:avLst/>
          </a:prstGeom>
          <a:noFill/>
          <a:ln w="12700">
            <a:solidFill>
              <a:srgbClr val="008080"/>
            </a:solidFill>
            <a:miter lim="800000"/>
            <a:headEnd/>
            <a:tailEnd/>
          </a:ln>
          <a:effectLst/>
        </p:spPr>
        <p:txBody>
          <a:bodyPr>
            <a:spAutoFit/>
          </a:bodyPr>
          <a:lstStyle/>
          <a:p>
            <a:pPr algn="ctr">
              <a:spcBef>
                <a:spcPct val="50000"/>
              </a:spcBef>
            </a:pPr>
            <a:r>
              <a:rPr lang="en-US" altLang="zh-CN">
                <a:solidFill>
                  <a:srgbClr val="008080"/>
                </a:solidFill>
                <a:latin typeface="Comic Sans MS" pitchFamily="66" charset="0"/>
              </a:rPr>
              <a:t>Learner</a:t>
            </a:r>
            <a:r>
              <a:rPr lang="en-US" altLang="zh-CN" baseline="-25000">
                <a:solidFill>
                  <a:srgbClr val="008080"/>
                </a:solidFill>
                <a:latin typeface="Comic Sans MS" pitchFamily="66" charset="0"/>
              </a:rPr>
              <a:t>1</a:t>
            </a:r>
          </a:p>
        </p:txBody>
      </p:sp>
      <p:sp>
        <p:nvSpPr>
          <p:cNvPr id="263397" name="Text Box 229"/>
          <p:cNvSpPr txBox="1">
            <a:spLocks noChangeArrowheads="1"/>
          </p:cNvSpPr>
          <p:nvPr/>
        </p:nvSpPr>
        <p:spPr bwMode="auto">
          <a:xfrm>
            <a:off x="3271838" y="5209629"/>
            <a:ext cx="1225550" cy="379413"/>
          </a:xfrm>
          <a:prstGeom prst="rect">
            <a:avLst/>
          </a:prstGeom>
          <a:noFill/>
          <a:ln w="12700">
            <a:solidFill>
              <a:srgbClr val="008080"/>
            </a:solidFill>
            <a:miter lim="800000"/>
            <a:headEnd/>
            <a:tailEnd/>
          </a:ln>
          <a:effectLst/>
        </p:spPr>
        <p:txBody>
          <a:bodyPr>
            <a:spAutoFit/>
          </a:bodyPr>
          <a:lstStyle/>
          <a:p>
            <a:pPr algn="ctr">
              <a:spcBef>
                <a:spcPct val="50000"/>
              </a:spcBef>
            </a:pPr>
            <a:r>
              <a:rPr lang="en-US" altLang="zh-CN">
                <a:solidFill>
                  <a:srgbClr val="008080"/>
                </a:solidFill>
                <a:latin typeface="Comic Sans MS" pitchFamily="66" charset="0"/>
              </a:rPr>
              <a:t>Learner</a:t>
            </a:r>
            <a:r>
              <a:rPr lang="en-US" altLang="zh-CN" baseline="-25000">
                <a:solidFill>
                  <a:srgbClr val="008080"/>
                </a:solidFill>
                <a:latin typeface="Comic Sans MS" pitchFamily="66" charset="0"/>
              </a:rPr>
              <a:t>2</a:t>
            </a:r>
          </a:p>
        </p:txBody>
      </p:sp>
      <p:sp>
        <p:nvSpPr>
          <p:cNvPr id="263398" name="Text Box 230"/>
          <p:cNvSpPr txBox="1">
            <a:spLocks noChangeArrowheads="1"/>
          </p:cNvSpPr>
          <p:nvPr/>
        </p:nvSpPr>
        <p:spPr bwMode="auto">
          <a:xfrm>
            <a:off x="6367463" y="5209629"/>
            <a:ext cx="1225550" cy="379413"/>
          </a:xfrm>
          <a:prstGeom prst="rect">
            <a:avLst/>
          </a:prstGeom>
          <a:noFill/>
          <a:ln w="12700">
            <a:solidFill>
              <a:srgbClr val="008080"/>
            </a:solidFill>
            <a:miter lim="800000"/>
            <a:headEnd/>
            <a:tailEnd/>
          </a:ln>
          <a:effectLst/>
        </p:spPr>
        <p:txBody>
          <a:bodyPr>
            <a:spAutoFit/>
          </a:bodyPr>
          <a:lstStyle/>
          <a:p>
            <a:pPr algn="ctr">
              <a:spcBef>
                <a:spcPct val="50000"/>
              </a:spcBef>
            </a:pPr>
            <a:r>
              <a:rPr lang="en-US" altLang="zh-CN">
                <a:solidFill>
                  <a:srgbClr val="008080"/>
                </a:solidFill>
                <a:latin typeface="Comic Sans MS" pitchFamily="66" charset="0"/>
              </a:rPr>
              <a:t>Learner</a:t>
            </a:r>
            <a:r>
              <a:rPr lang="en-US" altLang="zh-CN" i="1" baseline="-25000">
                <a:solidFill>
                  <a:srgbClr val="008080"/>
                </a:solidFill>
                <a:latin typeface="Comic Sans MS" pitchFamily="66" charset="0"/>
              </a:rPr>
              <a:t>T</a:t>
            </a:r>
          </a:p>
        </p:txBody>
      </p:sp>
      <p:sp>
        <p:nvSpPr>
          <p:cNvPr id="263399" name="AutoShape 231"/>
          <p:cNvSpPr>
            <a:spLocks noChangeArrowheads="1"/>
          </p:cNvSpPr>
          <p:nvPr/>
        </p:nvSpPr>
        <p:spPr bwMode="auto">
          <a:xfrm>
            <a:off x="1471613" y="3283992"/>
            <a:ext cx="215900" cy="1873250"/>
          </a:xfrm>
          <a:prstGeom prst="downArrow">
            <a:avLst>
              <a:gd name="adj1" fmla="val 50000"/>
              <a:gd name="adj2" fmla="val 216912"/>
            </a:avLst>
          </a:prstGeom>
          <a:noFill/>
          <a:ln w="12700">
            <a:solidFill>
              <a:srgbClr val="008080"/>
            </a:solidFill>
            <a:miter lim="800000"/>
            <a:headEnd/>
            <a:tailEnd/>
          </a:ln>
          <a:effectLst/>
        </p:spPr>
        <p:txBody>
          <a:bodyPr vert="eaVert" wrap="none" anchor="ctr"/>
          <a:lstStyle/>
          <a:p>
            <a:endParaRPr lang="zh-CN" altLang="en-US">
              <a:latin typeface="Comic Sans MS" pitchFamily="66" charset="0"/>
            </a:endParaRPr>
          </a:p>
        </p:txBody>
      </p:sp>
      <p:sp>
        <p:nvSpPr>
          <p:cNvPr id="263400" name="Line 232"/>
          <p:cNvSpPr>
            <a:spLocks noChangeShapeType="1"/>
          </p:cNvSpPr>
          <p:nvPr/>
        </p:nvSpPr>
        <p:spPr bwMode="auto">
          <a:xfrm flipV="1">
            <a:off x="1976438" y="3296692"/>
            <a:ext cx="0" cy="1800225"/>
          </a:xfrm>
          <a:prstGeom prst="line">
            <a:avLst/>
          </a:prstGeom>
          <a:noFill/>
          <a:ln w="19050">
            <a:solidFill>
              <a:srgbClr val="993300"/>
            </a:solidFill>
            <a:round/>
            <a:headEnd/>
            <a:tailEnd type="stealth" w="lg" len="lg"/>
          </a:ln>
          <a:effectLst/>
        </p:spPr>
        <p:txBody>
          <a:bodyPr/>
          <a:lstStyle/>
          <a:p>
            <a:endParaRPr lang="zh-CN" altLang="en-US">
              <a:latin typeface="Comic Sans MS" pitchFamily="66" charset="0"/>
            </a:endParaRPr>
          </a:p>
        </p:txBody>
      </p:sp>
      <p:sp>
        <p:nvSpPr>
          <p:cNvPr id="263401" name="AutoShape 233"/>
          <p:cNvSpPr>
            <a:spLocks noChangeArrowheads="1"/>
          </p:cNvSpPr>
          <p:nvPr/>
        </p:nvSpPr>
        <p:spPr bwMode="auto">
          <a:xfrm>
            <a:off x="2624138" y="2923629"/>
            <a:ext cx="431800" cy="2889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12700">
            <a:solidFill>
              <a:schemeClr val="tx1"/>
            </a:solidFill>
            <a:miter lim="800000"/>
            <a:headEnd/>
            <a:tailEnd/>
          </a:ln>
          <a:effectLst/>
        </p:spPr>
        <p:txBody>
          <a:bodyPr wrap="none" anchor="ctr"/>
          <a:lstStyle/>
          <a:p>
            <a:endParaRPr lang="zh-CN" altLang="en-US">
              <a:latin typeface="Comic Sans MS" pitchFamily="66" charset="0"/>
            </a:endParaRPr>
          </a:p>
        </p:txBody>
      </p:sp>
      <p:sp>
        <p:nvSpPr>
          <p:cNvPr id="263402" name="AutoShape 234"/>
          <p:cNvSpPr>
            <a:spLocks noChangeArrowheads="1"/>
          </p:cNvSpPr>
          <p:nvPr/>
        </p:nvSpPr>
        <p:spPr bwMode="auto">
          <a:xfrm>
            <a:off x="4711700" y="2923629"/>
            <a:ext cx="431800" cy="2889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12700">
            <a:solidFill>
              <a:schemeClr val="tx1"/>
            </a:solidFill>
            <a:miter lim="800000"/>
            <a:headEnd/>
            <a:tailEnd/>
          </a:ln>
          <a:effectLst/>
        </p:spPr>
        <p:txBody>
          <a:bodyPr wrap="none" anchor="ctr"/>
          <a:lstStyle/>
          <a:p>
            <a:endParaRPr lang="zh-CN" altLang="en-US">
              <a:latin typeface="Comic Sans MS" pitchFamily="66" charset="0"/>
            </a:endParaRPr>
          </a:p>
        </p:txBody>
      </p:sp>
      <p:sp>
        <p:nvSpPr>
          <p:cNvPr id="263403" name="AutoShape 235"/>
          <p:cNvSpPr>
            <a:spLocks noChangeArrowheads="1"/>
          </p:cNvSpPr>
          <p:nvPr/>
        </p:nvSpPr>
        <p:spPr bwMode="auto">
          <a:xfrm>
            <a:off x="3632200" y="3283992"/>
            <a:ext cx="215900" cy="1873250"/>
          </a:xfrm>
          <a:prstGeom prst="downArrow">
            <a:avLst>
              <a:gd name="adj1" fmla="val 50000"/>
              <a:gd name="adj2" fmla="val 216912"/>
            </a:avLst>
          </a:prstGeom>
          <a:noFill/>
          <a:ln w="12700">
            <a:solidFill>
              <a:srgbClr val="008080"/>
            </a:solidFill>
            <a:miter lim="800000"/>
            <a:headEnd/>
            <a:tailEnd/>
          </a:ln>
          <a:effectLst/>
        </p:spPr>
        <p:txBody>
          <a:bodyPr vert="eaVert" wrap="none" anchor="ctr"/>
          <a:lstStyle/>
          <a:p>
            <a:endParaRPr lang="zh-CN" altLang="en-US">
              <a:latin typeface="Comic Sans MS" pitchFamily="66" charset="0"/>
            </a:endParaRPr>
          </a:p>
        </p:txBody>
      </p:sp>
      <p:sp>
        <p:nvSpPr>
          <p:cNvPr id="263404" name="Line 236"/>
          <p:cNvSpPr>
            <a:spLocks noChangeShapeType="1"/>
          </p:cNvSpPr>
          <p:nvPr/>
        </p:nvSpPr>
        <p:spPr bwMode="auto">
          <a:xfrm flipV="1">
            <a:off x="4137025" y="3296692"/>
            <a:ext cx="0" cy="1800225"/>
          </a:xfrm>
          <a:prstGeom prst="line">
            <a:avLst/>
          </a:prstGeom>
          <a:noFill/>
          <a:ln w="19050">
            <a:solidFill>
              <a:srgbClr val="993300"/>
            </a:solidFill>
            <a:round/>
            <a:headEnd/>
            <a:tailEnd type="stealth" w="lg" len="lg"/>
          </a:ln>
          <a:effectLst/>
        </p:spPr>
        <p:txBody>
          <a:bodyPr/>
          <a:lstStyle/>
          <a:p>
            <a:endParaRPr lang="zh-CN" altLang="en-US">
              <a:latin typeface="Comic Sans MS" pitchFamily="66" charset="0"/>
            </a:endParaRPr>
          </a:p>
        </p:txBody>
      </p:sp>
      <p:sp>
        <p:nvSpPr>
          <p:cNvPr id="263405" name="AutoShape 237"/>
          <p:cNvSpPr>
            <a:spLocks noChangeArrowheads="1"/>
          </p:cNvSpPr>
          <p:nvPr/>
        </p:nvSpPr>
        <p:spPr bwMode="auto">
          <a:xfrm>
            <a:off x="6877050" y="3283992"/>
            <a:ext cx="215900" cy="1873250"/>
          </a:xfrm>
          <a:prstGeom prst="downArrow">
            <a:avLst>
              <a:gd name="adj1" fmla="val 50000"/>
              <a:gd name="adj2" fmla="val 216912"/>
            </a:avLst>
          </a:prstGeom>
          <a:noFill/>
          <a:ln w="12700">
            <a:solidFill>
              <a:srgbClr val="008080"/>
            </a:solidFill>
            <a:miter lim="800000"/>
            <a:headEnd/>
            <a:tailEnd/>
          </a:ln>
          <a:effectLst/>
        </p:spPr>
        <p:txBody>
          <a:bodyPr vert="eaVert" wrap="none" anchor="ctr"/>
          <a:lstStyle/>
          <a:p>
            <a:endParaRPr lang="zh-CN" altLang="en-US">
              <a:latin typeface="Comic Sans MS" pitchFamily="66" charset="0"/>
            </a:endParaRPr>
          </a:p>
        </p:txBody>
      </p:sp>
      <p:grpSp>
        <p:nvGrpSpPr>
          <p:cNvPr id="2" name="Group 245"/>
          <p:cNvGrpSpPr>
            <a:grpSpLocks/>
          </p:cNvGrpSpPr>
          <p:nvPr/>
        </p:nvGrpSpPr>
        <p:grpSpPr bwMode="auto">
          <a:xfrm>
            <a:off x="5373688" y="2780754"/>
            <a:ext cx="1066800" cy="2760663"/>
            <a:chOff x="3385" y="1480"/>
            <a:chExt cx="672" cy="1739"/>
          </a:xfrm>
        </p:grpSpPr>
        <p:sp>
          <p:nvSpPr>
            <p:cNvPr id="263368" name="Text Box 200"/>
            <p:cNvSpPr txBox="1">
              <a:spLocks noChangeArrowheads="1"/>
            </p:cNvSpPr>
            <p:nvPr/>
          </p:nvSpPr>
          <p:spPr bwMode="auto">
            <a:xfrm>
              <a:off x="3385" y="2931"/>
              <a:ext cx="672" cy="288"/>
            </a:xfrm>
            <a:prstGeom prst="rect">
              <a:avLst/>
            </a:prstGeom>
            <a:noFill/>
            <a:ln w="9525">
              <a:noFill/>
              <a:miter lim="800000"/>
              <a:headEnd/>
              <a:tailEnd/>
            </a:ln>
            <a:effectLst/>
          </p:spPr>
          <p:txBody>
            <a:bodyPr>
              <a:spAutoFit/>
            </a:bodyPr>
            <a:lstStyle/>
            <a:p>
              <a:pPr>
                <a:spcBef>
                  <a:spcPct val="50000"/>
                </a:spcBef>
              </a:pPr>
              <a:r>
                <a:rPr kumimoji="1" lang="en-US" altLang="zh-CN" sz="2400">
                  <a:solidFill>
                    <a:srgbClr val="008080"/>
                  </a:solidFill>
                  <a:latin typeface="Comic Sans MS" pitchFamily="66" charset="0"/>
                </a:rPr>
                <a:t>… ...</a:t>
              </a:r>
            </a:p>
          </p:txBody>
        </p:sp>
        <p:sp>
          <p:nvSpPr>
            <p:cNvPr id="263369" name="Text Box 201"/>
            <p:cNvSpPr txBox="1">
              <a:spLocks noChangeArrowheads="1"/>
            </p:cNvSpPr>
            <p:nvPr/>
          </p:nvSpPr>
          <p:spPr bwMode="auto">
            <a:xfrm>
              <a:off x="3385" y="1480"/>
              <a:ext cx="672" cy="288"/>
            </a:xfrm>
            <a:prstGeom prst="rect">
              <a:avLst/>
            </a:prstGeom>
            <a:noFill/>
            <a:ln w="9525">
              <a:noFill/>
              <a:miter lim="800000"/>
              <a:headEnd/>
              <a:tailEnd/>
            </a:ln>
            <a:effectLst/>
          </p:spPr>
          <p:txBody>
            <a:bodyPr>
              <a:spAutoFit/>
            </a:bodyPr>
            <a:lstStyle/>
            <a:p>
              <a:pPr>
                <a:spcBef>
                  <a:spcPct val="50000"/>
                </a:spcBef>
              </a:pPr>
              <a:r>
                <a:rPr kumimoji="1" lang="en-US" altLang="zh-CN" sz="2400">
                  <a:solidFill>
                    <a:srgbClr val="008080"/>
                  </a:solidFill>
                  <a:latin typeface="Comic Sans MS" pitchFamily="66" charset="0"/>
                </a:rPr>
                <a:t>… ...</a:t>
              </a:r>
            </a:p>
          </p:txBody>
        </p:sp>
        <p:sp>
          <p:nvSpPr>
            <p:cNvPr id="263407" name="Text Box 239"/>
            <p:cNvSpPr txBox="1">
              <a:spLocks noChangeArrowheads="1"/>
            </p:cNvSpPr>
            <p:nvPr/>
          </p:nvSpPr>
          <p:spPr bwMode="auto">
            <a:xfrm>
              <a:off x="3385" y="2205"/>
              <a:ext cx="672" cy="288"/>
            </a:xfrm>
            <a:prstGeom prst="rect">
              <a:avLst/>
            </a:prstGeom>
            <a:noFill/>
            <a:ln w="9525">
              <a:noFill/>
              <a:miter lim="800000"/>
              <a:headEnd/>
              <a:tailEnd/>
            </a:ln>
            <a:effectLst/>
          </p:spPr>
          <p:txBody>
            <a:bodyPr>
              <a:spAutoFit/>
            </a:bodyPr>
            <a:lstStyle/>
            <a:p>
              <a:pPr>
                <a:spcBef>
                  <a:spcPct val="50000"/>
                </a:spcBef>
              </a:pPr>
              <a:r>
                <a:rPr kumimoji="1" lang="en-US" altLang="zh-CN" sz="2400">
                  <a:solidFill>
                    <a:srgbClr val="008080"/>
                  </a:solidFill>
                  <a:latin typeface="Comic Sans MS" pitchFamily="66" charset="0"/>
                </a:rPr>
                <a:t>… ...</a:t>
              </a:r>
            </a:p>
          </p:txBody>
        </p:sp>
      </p:grpSp>
      <p:grpSp>
        <p:nvGrpSpPr>
          <p:cNvPr id="3" name="Group 249"/>
          <p:cNvGrpSpPr>
            <a:grpSpLocks/>
          </p:cNvGrpSpPr>
          <p:nvPr/>
        </p:nvGrpSpPr>
        <p:grpSpPr bwMode="auto">
          <a:xfrm>
            <a:off x="2843213" y="1483767"/>
            <a:ext cx="5616575" cy="1368425"/>
            <a:chOff x="1791" y="663"/>
            <a:chExt cx="3538" cy="862"/>
          </a:xfrm>
        </p:grpSpPr>
        <p:sp>
          <p:nvSpPr>
            <p:cNvPr id="263388" name="Text Box 220"/>
            <p:cNvSpPr txBox="1">
              <a:spLocks noChangeArrowheads="1"/>
            </p:cNvSpPr>
            <p:nvPr/>
          </p:nvSpPr>
          <p:spPr bwMode="auto">
            <a:xfrm>
              <a:off x="2290" y="663"/>
              <a:ext cx="3039" cy="577"/>
            </a:xfrm>
            <a:prstGeom prst="rect">
              <a:avLst/>
            </a:prstGeom>
            <a:noFill/>
            <a:ln w="9525">
              <a:noFill/>
              <a:miter lim="800000"/>
              <a:headEnd/>
              <a:tailEnd/>
            </a:ln>
            <a:effectLst/>
          </p:spPr>
          <p:txBody>
            <a:bodyPr>
              <a:spAutoFit/>
            </a:bodyPr>
            <a:lstStyle/>
            <a:p>
              <a:pPr>
                <a:spcBef>
                  <a:spcPct val="50000"/>
                </a:spcBef>
              </a:pPr>
              <a:r>
                <a:rPr kumimoji="1" lang="en-US" altLang="zh-CN">
                  <a:solidFill>
                    <a:schemeClr val="hlink"/>
                  </a:solidFill>
                  <a:latin typeface="Comic Sans MS" pitchFamily="66" charset="0"/>
                </a:rPr>
                <a:t>training instances that are wrongly predicted by Learner</a:t>
              </a:r>
              <a:r>
                <a:rPr kumimoji="1" lang="en-US" altLang="zh-CN" baseline="-25000">
                  <a:solidFill>
                    <a:schemeClr val="hlink"/>
                  </a:solidFill>
                  <a:latin typeface="Comic Sans MS" pitchFamily="66" charset="0"/>
                </a:rPr>
                <a:t>1</a:t>
              </a:r>
              <a:r>
                <a:rPr kumimoji="1" lang="en-US" altLang="zh-CN">
                  <a:solidFill>
                    <a:schemeClr val="hlink"/>
                  </a:solidFill>
                  <a:latin typeface="Comic Sans MS" pitchFamily="66" charset="0"/>
                </a:rPr>
                <a:t> will play more important roles in the training of Learner</a:t>
              </a:r>
              <a:r>
                <a:rPr kumimoji="1" lang="en-US" altLang="zh-CN" baseline="-25000">
                  <a:solidFill>
                    <a:schemeClr val="hlink"/>
                  </a:solidFill>
                  <a:latin typeface="Comic Sans MS" pitchFamily="66" charset="0"/>
                </a:rPr>
                <a:t>2</a:t>
              </a:r>
            </a:p>
          </p:txBody>
        </p:sp>
        <p:sp>
          <p:nvSpPr>
            <p:cNvPr id="263408" name="Line 240"/>
            <p:cNvSpPr>
              <a:spLocks noChangeShapeType="1"/>
            </p:cNvSpPr>
            <p:nvPr/>
          </p:nvSpPr>
          <p:spPr bwMode="auto">
            <a:xfrm flipV="1">
              <a:off x="1791" y="1026"/>
              <a:ext cx="545" cy="499"/>
            </a:xfrm>
            <a:prstGeom prst="line">
              <a:avLst/>
            </a:prstGeom>
            <a:noFill/>
            <a:ln w="12700">
              <a:solidFill>
                <a:srgbClr val="993300"/>
              </a:solidFill>
              <a:round/>
              <a:headEnd/>
              <a:tailEnd/>
            </a:ln>
            <a:effectLst/>
          </p:spPr>
          <p:txBody>
            <a:bodyPr/>
            <a:lstStyle/>
            <a:p>
              <a:endParaRPr lang="zh-CN" altLang="en-US">
                <a:latin typeface="Comic Sans MS" pitchFamily="66" charset="0"/>
              </a:endParaRPr>
            </a:p>
          </p:txBody>
        </p:sp>
      </p:grpSp>
      <p:grpSp>
        <p:nvGrpSpPr>
          <p:cNvPr id="4" name="Group 246"/>
          <p:cNvGrpSpPr>
            <a:grpSpLocks/>
          </p:cNvGrpSpPr>
          <p:nvPr/>
        </p:nvGrpSpPr>
        <p:grpSpPr bwMode="auto">
          <a:xfrm>
            <a:off x="755650" y="5012779"/>
            <a:ext cx="7416800" cy="1152525"/>
            <a:chOff x="476" y="2886"/>
            <a:chExt cx="4672" cy="726"/>
          </a:xfrm>
        </p:grpSpPr>
        <p:sp>
          <p:nvSpPr>
            <p:cNvPr id="263409" name="Oval 241"/>
            <p:cNvSpPr>
              <a:spLocks noChangeArrowheads="1"/>
            </p:cNvSpPr>
            <p:nvPr/>
          </p:nvSpPr>
          <p:spPr bwMode="auto">
            <a:xfrm>
              <a:off x="476" y="2886"/>
              <a:ext cx="4672" cy="499"/>
            </a:xfrm>
            <a:prstGeom prst="ellipse">
              <a:avLst/>
            </a:prstGeom>
            <a:noFill/>
            <a:ln w="12700">
              <a:solidFill>
                <a:schemeClr val="tx1"/>
              </a:solidFill>
              <a:round/>
              <a:headEnd/>
              <a:tailEnd/>
            </a:ln>
            <a:effectLst/>
          </p:spPr>
          <p:txBody>
            <a:bodyPr wrap="none" anchor="ctr"/>
            <a:lstStyle/>
            <a:p>
              <a:endParaRPr lang="zh-CN" altLang="en-US">
                <a:latin typeface="Comic Sans MS" pitchFamily="66" charset="0"/>
              </a:endParaRPr>
            </a:p>
          </p:txBody>
        </p:sp>
        <p:sp>
          <p:nvSpPr>
            <p:cNvPr id="263410" name="Text Box 242"/>
            <p:cNvSpPr txBox="1">
              <a:spLocks noChangeArrowheads="1"/>
            </p:cNvSpPr>
            <p:nvPr/>
          </p:nvSpPr>
          <p:spPr bwMode="auto">
            <a:xfrm>
              <a:off x="2245" y="3381"/>
              <a:ext cx="1678" cy="231"/>
            </a:xfrm>
            <a:prstGeom prst="rect">
              <a:avLst/>
            </a:prstGeom>
            <a:noFill/>
            <a:ln w="12700">
              <a:noFill/>
              <a:miter lim="800000"/>
              <a:headEnd/>
              <a:tailEnd/>
            </a:ln>
            <a:effectLst/>
          </p:spPr>
          <p:txBody>
            <a:bodyPr>
              <a:spAutoFit/>
            </a:bodyPr>
            <a:lstStyle/>
            <a:p>
              <a:pPr>
                <a:spcBef>
                  <a:spcPct val="50000"/>
                </a:spcBef>
              </a:pPr>
              <a:r>
                <a:rPr lang="en-US" altLang="zh-CN">
                  <a:latin typeface="Comic Sans MS" pitchFamily="66" charset="0"/>
                </a:rPr>
                <a:t>weighted combination</a:t>
              </a:r>
            </a:p>
          </p:txBody>
        </p:sp>
      </p:grpSp>
      <p:sp>
        <p:nvSpPr>
          <p:cNvPr id="263416" name="AutoShape 248"/>
          <p:cNvSpPr>
            <a:spLocks noChangeArrowheads="1"/>
          </p:cNvSpPr>
          <p:nvPr/>
        </p:nvSpPr>
        <p:spPr bwMode="auto">
          <a:xfrm>
            <a:off x="611188" y="1915567"/>
            <a:ext cx="2160587" cy="865187"/>
          </a:xfrm>
          <a:prstGeom prst="downArrowCallout">
            <a:avLst>
              <a:gd name="adj1" fmla="val 62431"/>
              <a:gd name="adj2" fmla="val 62431"/>
              <a:gd name="adj3" fmla="val 16667"/>
              <a:gd name="adj4" fmla="val 66667"/>
            </a:avLst>
          </a:prstGeom>
          <a:noFill/>
          <a:ln w="12700">
            <a:solidFill>
              <a:schemeClr val="tx1"/>
            </a:solidFill>
            <a:miter lim="800000"/>
            <a:headEnd/>
            <a:tailEnd/>
          </a:ln>
          <a:effectLst/>
        </p:spPr>
        <p:txBody>
          <a:bodyPr wrap="none" anchor="ctr"/>
          <a:lstStyle/>
          <a:p>
            <a:pPr algn="ctr"/>
            <a:r>
              <a:rPr lang="en-US" altLang="zh-CN">
                <a:latin typeface="Comic Sans MS" pitchFamily="66" charset="0"/>
              </a:rPr>
              <a:t>Original training set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3399"/>
                                        </p:tgtEl>
                                        <p:attrNameLst>
                                          <p:attrName>style.visibility</p:attrName>
                                        </p:attrNameLst>
                                      </p:cBhvr>
                                      <p:to>
                                        <p:strVal val="visible"/>
                                      </p:to>
                                    </p:set>
                                    <p:animEffect transition="in" filter="wipe(up)">
                                      <p:cBhvr>
                                        <p:cTn id="7" dur="500"/>
                                        <p:tgtEl>
                                          <p:spTgt spid="26339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3396"/>
                                        </p:tgtEl>
                                        <p:attrNameLst>
                                          <p:attrName>style.visibility</p:attrName>
                                        </p:attrNameLst>
                                      </p:cBhvr>
                                      <p:to>
                                        <p:strVal val="visible"/>
                                      </p:to>
                                    </p:set>
                                    <p:animEffect transition="in" filter="wipe(up)">
                                      <p:cBhvr>
                                        <p:cTn id="11" dur="500"/>
                                        <p:tgtEl>
                                          <p:spTgt spid="26339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63400"/>
                                        </p:tgtEl>
                                        <p:attrNameLst>
                                          <p:attrName>style.visibility</p:attrName>
                                        </p:attrNameLst>
                                      </p:cBhvr>
                                      <p:to>
                                        <p:strVal val="visible"/>
                                      </p:to>
                                    </p:set>
                                    <p:animEffect transition="in" filter="wipe(down)">
                                      <p:cBhvr>
                                        <p:cTn id="16" dur="500"/>
                                        <p:tgtEl>
                                          <p:spTgt spid="26340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63401"/>
                                        </p:tgtEl>
                                        <p:attrNameLst>
                                          <p:attrName>style.visibility</p:attrName>
                                        </p:attrNameLst>
                                      </p:cBhvr>
                                      <p:to>
                                        <p:strVal val="visible"/>
                                      </p:to>
                                    </p:set>
                                    <p:animEffect transition="in" filter="wipe(left)">
                                      <p:cBhvr>
                                        <p:cTn id="20" dur="500"/>
                                        <p:tgtEl>
                                          <p:spTgt spid="263401"/>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63385"/>
                                        </p:tgtEl>
                                        <p:attrNameLst>
                                          <p:attrName>style.visibility</p:attrName>
                                        </p:attrNameLst>
                                      </p:cBhvr>
                                      <p:to>
                                        <p:strVal val="visible"/>
                                      </p:to>
                                    </p:set>
                                    <p:animEffect transition="in" filter="wipe(left)">
                                      <p:cBhvr>
                                        <p:cTn id="24" dur="500"/>
                                        <p:tgtEl>
                                          <p:spTgt spid="263385"/>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63403"/>
                                        </p:tgtEl>
                                        <p:attrNameLst>
                                          <p:attrName>style.visibility</p:attrName>
                                        </p:attrNameLst>
                                      </p:cBhvr>
                                      <p:to>
                                        <p:strVal val="visible"/>
                                      </p:to>
                                    </p:set>
                                    <p:animEffect transition="in" filter="wipe(up)">
                                      <p:cBhvr>
                                        <p:cTn id="33" dur="500"/>
                                        <p:tgtEl>
                                          <p:spTgt spid="263403"/>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3397"/>
                                        </p:tgtEl>
                                        <p:attrNameLst>
                                          <p:attrName>style.visibility</p:attrName>
                                        </p:attrNameLst>
                                      </p:cBhvr>
                                      <p:to>
                                        <p:strVal val="visible"/>
                                      </p:to>
                                    </p:set>
                                    <p:animEffect transition="in" filter="wipe(up)">
                                      <p:cBhvr>
                                        <p:cTn id="37" dur="500"/>
                                        <p:tgtEl>
                                          <p:spTgt spid="263397"/>
                                        </p:tgtEl>
                                      </p:cBhvr>
                                    </p:animEffect>
                                  </p:childTnLst>
                                </p:cTn>
                              </p:par>
                            </p:childTnLst>
                          </p:cTn>
                        </p:par>
                        <p:par>
                          <p:cTn id="38" fill="hold">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263404"/>
                                        </p:tgtEl>
                                        <p:attrNameLst>
                                          <p:attrName>style.visibility</p:attrName>
                                        </p:attrNameLst>
                                      </p:cBhvr>
                                      <p:to>
                                        <p:strVal val="visible"/>
                                      </p:to>
                                    </p:set>
                                    <p:animEffect transition="in" filter="wipe(down)">
                                      <p:cBhvr>
                                        <p:cTn id="41" dur="500"/>
                                        <p:tgtEl>
                                          <p:spTgt spid="263404"/>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63402"/>
                                        </p:tgtEl>
                                        <p:attrNameLst>
                                          <p:attrName>style.visibility</p:attrName>
                                        </p:attrNameLst>
                                      </p:cBhvr>
                                      <p:to>
                                        <p:strVal val="visible"/>
                                      </p:to>
                                    </p:set>
                                    <p:animEffect transition="in" filter="wipe(left)">
                                      <p:cBhvr>
                                        <p:cTn id="45" dur="500"/>
                                        <p:tgtEl>
                                          <p:spTgt spid="263402"/>
                                        </p:tgtEl>
                                      </p:cBhvr>
                                    </p:animEffect>
                                  </p:childTnLst>
                                </p:cTn>
                              </p:par>
                            </p:childTnLst>
                          </p:cTn>
                        </p:par>
                        <p:par>
                          <p:cTn id="46" fill="hold">
                            <p:stCondLst>
                              <p:cond delay="2000"/>
                            </p:stCondLst>
                            <p:childTnLst>
                              <p:par>
                                <p:cTn id="47" presetID="22" presetClass="entr" presetSubtype="8"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par>
                          <p:cTn id="50" fill="hold">
                            <p:stCondLst>
                              <p:cond delay="2500"/>
                            </p:stCondLst>
                            <p:childTnLst>
                              <p:par>
                                <p:cTn id="51" presetID="22" presetClass="entr" presetSubtype="8" fill="hold" grpId="0" nodeType="afterEffect">
                                  <p:stCondLst>
                                    <p:cond delay="0"/>
                                  </p:stCondLst>
                                  <p:childTnLst>
                                    <p:set>
                                      <p:cBhvr>
                                        <p:cTn id="52" dur="1" fill="hold">
                                          <p:stCondLst>
                                            <p:cond delay="0"/>
                                          </p:stCondLst>
                                        </p:cTn>
                                        <p:tgtEl>
                                          <p:spTgt spid="263386"/>
                                        </p:tgtEl>
                                        <p:attrNameLst>
                                          <p:attrName>style.visibility</p:attrName>
                                        </p:attrNameLst>
                                      </p:cBhvr>
                                      <p:to>
                                        <p:strVal val="visible"/>
                                      </p:to>
                                    </p:set>
                                    <p:animEffect transition="in" filter="wipe(left)">
                                      <p:cBhvr>
                                        <p:cTn id="53" dur="500"/>
                                        <p:tgtEl>
                                          <p:spTgt spid="263386"/>
                                        </p:tgtEl>
                                      </p:cBhvr>
                                    </p:animEffect>
                                  </p:childTnLst>
                                </p:cTn>
                              </p:par>
                            </p:childTnLst>
                          </p:cTn>
                        </p:par>
                        <p:par>
                          <p:cTn id="54" fill="hold">
                            <p:stCondLst>
                              <p:cond delay="3000"/>
                            </p:stCondLst>
                            <p:childTnLst>
                              <p:par>
                                <p:cTn id="55" presetID="22" presetClass="entr" presetSubtype="1" fill="hold" grpId="0" nodeType="afterEffect">
                                  <p:stCondLst>
                                    <p:cond delay="0"/>
                                  </p:stCondLst>
                                  <p:childTnLst>
                                    <p:set>
                                      <p:cBhvr>
                                        <p:cTn id="56" dur="1" fill="hold">
                                          <p:stCondLst>
                                            <p:cond delay="0"/>
                                          </p:stCondLst>
                                        </p:cTn>
                                        <p:tgtEl>
                                          <p:spTgt spid="263405"/>
                                        </p:tgtEl>
                                        <p:attrNameLst>
                                          <p:attrName>style.visibility</p:attrName>
                                        </p:attrNameLst>
                                      </p:cBhvr>
                                      <p:to>
                                        <p:strVal val="visible"/>
                                      </p:to>
                                    </p:set>
                                    <p:animEffect transition="in" filter="wipe(up)">
                                      <p:cBhvr>
                                        <p:cTn id="57" dur="500"/>
                                        <p:tgtEl>
                                          <p:spTgt spid="263405"/>
                                        </p:tgtEl>
                                      </p:cBhvr>
                                    </p:animEffect>
                                  </p:childTnLst>
                                </p:cTn>
                              </p:par>
                            </p:childTnLst>
                          </p:cTn>
                        </p:par>
                        <p:par>
                          <p:cTn id="58" fill="hold">
                            <p:stCondLst>
                              <p:cond delay="3500"/>
                            </p:stCondLst>
                            <p:childTnLst>
                              <p:par>
                                <p:cTn id="59" presetID="22" presetClass="entr" presetSubtype="1" fill="hold" grpId="0" nodeType="afterEffect">
                                  <p:stCondLst>
                                    <p:cond delay="0"/>
                                  </p:stCondLst>
                                  <p:childTnLst>
                                    <p:set>
                                      <p:cBhvr>
                                        <p:cTn id="60" dur="1" fill="hold">
                                          <p:stCondLst>
                                            <p:cond delay="0"/>
                                          </p:stCondLst>
                                        </p:cTn>
                                        <p:tgtEl>
                                          <p:spTgt spid="263398"/>
                                        </p:tgtEl>
                                        <p:attrNameLst>
                                          <p:attrName>style.visibility</p:attrName>
                                        </p:attrNameLst>
                                      </p:cBhvr>
                                      <p:to>
                                        <p:strVal val="visible"/>
                                      </p:to>
                                    </p:set>
                                    <p:animEffect transition="in" filter="wipe(up)">
                                      <p:cBhvr>
                                        <p:cTn id="61" dur="500"/>
                                        <p:tgtEl>
                                          <p:spTgt spid="263398"/>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p:cTn id="66" dur="500" fill="hold"/>
                                        <p:tgtEl>
                                          <p:spTgt spid="4"/>
                                        </p:tgtEl>
                                        <p:attrNameLst>
                                          <p:attrName>ppt_w</p:attrName>
                                        </p:attrNameLst>
                                      </p:cBhvr>
                                      <p:tavLst>
                                        <p:tav tm="0">
                                          <p:val>
                                            <p:fltVal val="0"/>
                                          </p:val>
                                        </p:tav>
                                        <p:tav tm="100000">
                                          <p:val>
                                            <p:strVal val="#ppt_w"/>
                                          </p:val>
                                        </p:tav>
                                      </p:tavLst>
                                    </p:anim>
                                    <p:anim calcmode="lin" valueType="num">
                                      <p:cBhvr>
                                        <p:cTn id="67"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385" grpId="0" animBg="1"/>
      <p:bldP spid="263386" grpId="0" animBg="1"/>
      <p:bldP spid="263396" grpId="0" animBg="1"/>
      <p:bldP spid="263397" grpId="0" animBg="1"/>
      <p:bldP spid="263398" grpId="0" animBg="1"/>
      <p:bldP spid="263399" grpId="0" animBg="1"/>
      <p:bldP spid="263400" grpId="0" animBg="1"/>
      <p:bldP spid="263401" grpId="0" animBg="1"/>
      <p:bldP spid="263402" grpId="0" animBg="1"/>
      <p:bldP spid="263403" grpId="0" animBg="1"/>
      <p:bldP spid="263404" grpId="0" animBg="1"/>
      <p:bldP spid="26340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zh-CN" dirty="0">
                <a:latin typeface="Comic Sans MS" pitchFamily="66" charset="0"/>
              </a:rPr>
              <a:t>A toy </a:t>
            </a:r>
            <a:r>
              <a:rPr lang="en-US" altLang="zh-CN" dirty="0" smtClean="0">
                <a:latin typeface="Comic Sans MS" pitchFamily="66" charset="0"/>
              </a:rPr>
              <a:t>example</a:t>
            </a:r>
            <a:endParaRPr lang="en-US" altLang="zh-CN" dirty="0">
              <a:latin typeface="Comic Sans MS" pitchFamily="66" charset="0"/>
            </a:endParaRPr>
          </a:p>
        </p:txBody>
      </p:sp>
      <p:pic>
        <p:nvPicPr>
          <p:cNvPr id="8195" name="Picture 3"/>
          <p:cNvPicPr>
            <a:picLocks noGrp="1" noChangeAspect="1" noChangeArrowheads="1"/>
          </p:cNvPicPr>
          <p:nvPr>
            <p:ph type="body" idx="1"/>
          </p:nvPr>
        </p:nvPicPr>
        <p:blipFill>
          <a:blip r:embed="rId3" cstate="print"/>
          <a:srcRect/>
          <a:stretch>
            <a:fillRect/>
          </a:stretch>
        </p:blipFill>
        <p:spPr>
          <a:xfrm>
            <a:off x="1143000" y="1600200"/>
            <a:ext cx="3395663" cy="3433763"/>
          </a:xfrm>
          <a:noFill/>
          <a:ln/>
        </p:spPr>
      </p:pic>
      <p:sp>
        <p:nvSpPr>
          <p:cNvPr id="8196" name="Rectangle 4"/>
          <p:cNvSpPr>
            <a:spLocks noChangeArrowheads="1"/>
          </p:cNvSpPr>
          <p:nvPr/>
        </p:nvSpPr>
        <p:spPr bwMode="auto">
          <a:xfrm>
            <a:off x="4972000" y="2303512"/>
            <a:ext cx="3200400" cy="2133600"/>
          </a:xfrm>
          <a:prstGeom prst="rect">
            <a:avLst/>
          </a:prstGeom>
          <a:noFill/>
          <a:ln w="9525">
            <a:noFill/>
            <a:miter lim="800000"/>
            <a:headEnd/>
            <a:tailEnd/>
          </a:ln>
          <a:effectLst/>
        </p:spPr>
        <p:txBody>
          <a:bodyPr anchor="ctr" anchorCtr="1"/>
          <a:lstStyle/>
          <a:p>
            <a:r>
              <a:rPr lang="en-US" altLang="zh-CN" sz="2000" dirty="0">
                <a:solidFill>
                  <a:schemeClr val="tx2"/>
                </a:solidFill>
                <a:latin typeface="Comic Sans MS" pitchFamily="66" charset="0"/>
              </a:rPr>
              <a:t>Training set: 10 points (represented by plus or minus)</a:t>
            </a:r>
            <a:br>
              <a:rPr lang="en-US" altLang="zh-CN" sz="2000" dirty="0">
                <a:solidFill>
                  <a:schemeClr val="tx2"/>
                </a:solidFill>
                <a:latin typeface="Comic Sans MS" pitchFamily="66" charset="0"/>
              </a:rPr>
            </a:br>
            <a:r>
              <a:rPr lang="en-US" altLang="zh-CN" sz="2000" dirty="0">
                <a:solidFill>
                  <a:schemeClr val="tx2"/>
                </a:solidFill>
                <a:latin typeface="Comic Sans MS" pitchFamily="66" charset="0"/>
              </a:rPr>
              <a:t>Original Status: Equal Weights for all training samples</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zh-CN"/>
              <a:t>A toy example(cont’d)</a:t>
            </a:r>
          </a:p>
        </p:txBody>
      </p:sp>
      <p:sp>
        <p:nvSpPr>
          <p:cNvPr id="10243" name="Rectangle 3"/>
          <p:cNvSpPr>
            <a:spLocks noChangeArrowheads="1"/>
          </p:cNvSpPr>
          <p:nvPr/>
        </p:nvSpPr>
        <p:spPr bwMode="auto">
          <a:xfrm>
            <a:off x="990600" y="5029200"/>
            <a:ext cx="7010400" cy="1219200"/>
          </a:xfrm>
          <a:prstGeom prst="rect">
            <a:avLst/>
          </a:prstGeom>
          <a:noFill/>
          <a:ln w="9525">
            <a:noFill/>
            <a:miter lim="800000"/>
            <a:headEnd/>
            <a:tailEnd/>
          </a:ln>
          <a:effectLst/>
        </p:spPr>
        <p:txBody>
          <a:bodyPr anchor="ctr" anchorCtr="1"/>
          <a:lstStyle/>
          <a:p>
            <a:r>
              <a:rPr lang="en-US" altLang="zh-CN" sz="1700">
                <a:solidFill>
                  <a:schemeClr val="tx2"/>
                </a:solidFill>
              </a:rPr>
              <a:t>Round 1: Three “plus” points are not correctly classified;</a:t>
            </a:r>
            <a:br>
              <a:rPr lang="en-US" altLang="zh-CN" sz="1700">
                <a:solidFill>
                  <a:schemeClr val="tx2"/>
                </a:solidFill>
              </a:rPr>
            </a:br>
            <a:r>
              <a:rPr lang="en-US" altLang="zh-CN" sz="1700">
                <a:solidFill>
                  <a:schemeClr val="tx2"/>
                </a:solidFill>
              </a:rPr>
              <a:t>They are given higher weights.</a:t>
            </a:r>
          </a:p>
        </p:txBody>
      </p:sp>
      <p:pic>
        <p:nvPicPr>
          <p:cNvPr id="10244" name="Picture 4"/>
          <p:cNvPicPr>
            <a:picLocks noChangeAspect="1" noChangeArrowheads="1"/>
          </p:cNvPicPr>
          <p:nvPr/>
        </p:nvPicPr>
        <p:blipFill>
          <a:blip r:embed="rId3" cstate="print"/>
          <a:srcRect/>
          <a:stretch>
            <a:fillRect/>
          </a:stretch>
        </p:blipFill>
        <p:spPr bwMode="auto">
          <a:xfrm>
            <a:off x="1371600" y="1295400"/>
            <a:ext cx="6553200" cy="3657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dirty="0"/>
              <a:t>Where to put features? </a:t>
            </a:r>
            <a:endParaRPr lang="ko-KR" altLang="en-US" dirty="0"/>
          </a:p>
        </p:txBody>
      </p:sp>
      <p:grpSp>
        <p:nvGrpSpPr>
          <p:cNvPr id="124" name="Group 123"/>
          <p:cNvGrpSpPr/>
          <p:nvPr/>
        </p:nvGrpSpPr>
        <p:grpSpPr>
          <a:xfrm>
            <a:off x="7740352" y="44624"/>
            <a:ext cx="1331640" cy="1313907"/>
            <a:chOff x="323528" y="1268760"/>
            <a:chExt cx="2319739" cy="1800200"/>
          </a:xfrm>
        </p:grpSpPr>
        <p:pic>
          <p:nvPicPr>
            <p:cNvPr id="55" name="Picture 54"/>
            <p:cNvPicPr>
              <a:picLocks noChangeAspect="1"/>
            </p:cNvPicPr>
            <p:nvPr/>
          </p:nvPicPr>
          <p:blipFill>
            <a:blip r:embed="rId2" cstate="print"/>
            <a:stretch>
              <a:fillRect/>
            </a:stretch>
          </p:blipFill>
          <p:spPr>
            <a:xfrm>
              <a:off x="323528" y="1268760"/>
              <a:ext cx="2285835" cy="1800200"/>
            </a:xfrm>
            <a:prstGeom prst="rect">
              <a:avLst/>
            </a:prstGeom>
          </p:spPr>
        </p:pic>
        <p:sp>
          <p:nvSpPr>
            <p:cNvPr id="57" name="Rectangle 56"/>
            <p:cNvSpPr/>
            <p:nvPr/>
          </p:nvSpPr>
          <p:spPr>
            <a:xfrm>
              <a:off x="323528" y="2060848"/>
              <a:ext cx="100811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ectangle 57"/>
            <p:cNvSpPr/>
            <p:nvPr/>
          </p:nvSpPr>
          <p:spPr>
            <a:xfrm>
              <a:off x="1635155" y="1787868"/>
              <a:ext cx="100811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3" name="Picture 2"/>
          <p:cNvPicPr>
            <a:picLocks noChangeAspect="1"/>
          </p:cNvPicPr>
          <p:nvPr/>
        </p:nvPicPr>
        <p:blipFill>
          <a:blip r:embed="rId3"/>
          <a:stretch>
            <a:fillRect/>
          </a:stretch>
        </p:blipFill>
        <p:spPr>
          <a:xfrm>
            <a:off x="438150" y="1450426"/>
            <a:ext cx="8248650" cy="4772025"/>
          </a:xfrm>
          <a:prstGeom prst="rect">
            <a:avLst/>
          </a:prstGeom>
        </p:spPr>
      </p:pic>
      <p:sp>
        <p:nvSpPr>
          <p:cNvPr id="9" name="Text Box 92"/>
          <p:cNvSpPr txBox="1">
            <a:spLocks noChangeArrowheads="1"/>
          </p:cNvSpPr>
          <p:nvPr/>
        </p:nvSpPr>
        <p:spPr bwMode="auto">
          <a:xfrm>
            <a:off x="6523694" y="6500813"/>
            <a:ext cx="2656818" cy="338554"/>
          </a:xfrm>
          <a:prstGeom prst="rect">
            <a:avLst/>
          </a:prstGeom>
          <a:noFill/>
          <a:ln w="9525">
            <a:noFill/>
            <a:miter lim="800000"/>
            <a:headEnd/>
            <a:tailEnd/>
          </a:ln>
          <a:effectLst/>
        </p:spPr>
        <p:txBody>
          <a:bodyPr wrap="none">
            <a:spAutoFit/>
          </a:bodyPr>
          <a:lstStyle/>
          <a:p>
            <a:r>
              <a:rPr lang="en-US" sz="1600" dirty="0"/>
              <a:t>Slide </a:t>
            </a:r>
            <a:r>
              <a:rPr lang="en-US" sz="1600" dirty="0" smtClean="0"/>
              <a:t>credit: Robert Collins</a:t>
            </a:r>
            <a:endParaRPr lang="en-US" sz="1600" dirty="0"/>
          </a:p>
        </p:txBody>
      </p:sp>
    </p:spTree>
    <p:extLst>
      <p:ext uri="{BB962C8B-B14F-4D97-AF65-F5344CB8AC3E}">
        <p14:creationId xmlns:p14="http://schemas.microsoft.com/office/powerpoint/2010/main" val="8922516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zh-CN"/>
              <a:t>A toy example(cont’d)</a:t>
            </a:r>
          </a:p>
        </p:txBody>
      </p:sp>
      <p:pic>
        <p:nvPicPr>
          <p:cNvPr id="12291" name="Picture 3"/>
          <p:cNvPicPr>
            <a:picLocks noChangeAspect="1" noChangeArrowheads="1"/>
          </p:cNvPicPr>
          <p:nvPr/>
        </p:nvPicPr>
        <p:blipFill>
          <a:blip r:embed="rId3" cstate="print"/>
          <a:srcRect/>
          <a:stretch>
            <a:fillRect/>
          </a:stretch>
        </p:blipFill>
        <p:spPr bwMode="auto">
          <a:xfrm>
            <a:off x="532129" y="1395363"/>
            <a:ext cx="8216335" cy="3545805"/>
          </a:xfrm>
          <a:prstGeom prst="rect">
            <a:avLst/>
          </a:prstGeom>
          <a:noFill/>
          <a:ln w="9525">
            <a:noFill/>
            <a:miter lim="800000"/>
            <a:headEnd/>
            <a:tailEnd/>
          </a:ln>
          <a:effectLst/>
        </p:spPr>
      </p:pic>
      <p:sp>
        <p:nvSpPr>
          <p:cNvPr id="12292" name="Rectangle 4"/>
          <p:cNvSpPr>
            <a:spLocks noChangeArrowheads="1"/>
          </p:cNvSpPr>
          <p:nvPr/>
        </p:nvSpPr>
        <p:spPr bwMode="auto">
          <a:xfrm>
            <a:off x="799116" y="5123089"/>
            <a:ext cx="7739798" cy="1402255"/>
          </a:xfrm>
          <a:prstGeom prst="rect">
            <a:avLst/>
          </a:prstGeom>
          <a:noFill/>
          <a:ln w="9525">
            <a:noFill/>
            <a:miter lim="800000"/>
            <a:headEnd/>
            <a:tailEnd/>
          </a:ln>
          <a:effectLst/>
        </p:spPr>
        <p:txBody>
          <a:bodyPr anchor="ctr" anchorCtr="1"/>
          <a:lstStyle/>
          <a:p>
            <a:r>
              <a:rPr lang="en-US" altLang="zh-CN" sz="1700">
                <a:solidFill>
                  <a:schemeClr val="tx2"/>
                </a:solidFill>
              </a:rPr>
              <a:t>Round 2: Three “minuse” points are not correctly classified;</a:t>
            </a:r>
            <a:br>
              <a:rPr lang="en-US" altLang="zh-CN" sz="1700">
                <a:solidFill>
                  <a:schemeClr val="tx2"/>
                </a:solidFill>
              </a:rPr>
            </a:br>
            <a:r>
              <a:rPr lang="en-US" altLang="zh-CN" sz="1700">
                <a:solidFill>
                  <a:schemeClr val="tx2"/>
                </a:solidFill>
              </a:rPr>
              <a:t>They are given higher weights.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zh-CN"/>
              <a:t>A toy example(cont’d)</a:t>
            </a:r>
          </a:p>
        </p:txBody>
      </p:sp>
      <p:sp>
        <p:nvSpPr>
          <p:cNvPr id="14339" name="Rectangle 3"/>
          <p:cNvSpPr>
            <a:spLocks noChangeArrowheads="1"/>
          </p:cNvSpPr>
          <p:nvPr/>
        </p:nvSpPr>
        <p:spPr bwMode="auto">
          <a:xfrm>
            <a:off x="426530" y="4985792"/>
            <a:ext cx="7920880" cy="1389204"/>
          </a:xfrm>
          <a:prstGeom prst="rect">
            <a:avLst/>
          </a:prstGeom>
          <a:noFill/>
          <a:ln w="9525">
            <a:noFill/>
            <a:miter lim="800000"/>
            <a:headEnd/>
            <a:tailEnd/>
          </a:ln>
          <a:effectLst/>
        </p:spPr>
        <p:txBody>
          <a:bodyPr anchor="ctr" anchorCtr="1"/>
          <a:lstStyle/>
          <a:p>
            <a:r>
              <a:rPr lang="en-US" altLang="zh-CN" sz="1700">
                <a:solidFill>
                  <a:schemeClr val="tx2"/>
                </a:solidFill>
              </a:rPr>
              <a:t>Round 3: One “minuse” and two “plus” points are not correctly classified;</a:t>
            </a:r>
            <a:br>
              <a:rPr lang="en-US" altLang="zh-CN" sz="1700">
                <a:solidFill>
                  <a:schemeClr val="tx2"/>
                </a:solidFill>
              </a:rPr>
            </a:br>
            <a:r>
              <a:rPr lang="en-US" altLang="zh-CN" sz="1700">
                <a:solidFill>
                  <a:schemeClr val="tx2"/>
                </a:solidFill>
              </a:rPr>
              <a:t>They are given higher weights.</a:t>
            </a:r>
          </a:p>
        </p:txBody>
      </p:sp>
      <p:pic>
        <p:nvPicPr>
          <p:cNvPr id="14340" name="Picture 4"/>
          <p:cNvPicPr>
            <a:picLocks noChangeAspect="1" noChangeArrowheads="1"/>
          </p:cNvPicPr>
          <p:nvPr/>
        </p:nvPicPr>
        <p:blipFill>
          <a:blip r:embed="rId3" cstate="print"/>
          <a:srcRect/>
          <a:stretch>
            <a:fillRect/>
          </a:stretch>
        </p:blipFill>
        <p:spPr bwMode="auto">
          <a:xfrm>
            <a:off x="484463" y="1484784"/>
            <a:ext cx="8191993" cy="345638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zh-CN"/>
              <a:t>A toy example(cont’d)</a:t>
            </a:r>
          </a:p>
        </p:txBody>
      </p:sp>
      <p:pic>
        <p:nvPicPr>
          <p:cNvPr id="16388" name="Picture 4"/>
          <p:cNvPicPr>
            <a:picLocks noChangeAspect="1" noChangeArrowheads="1"/>
          </p:cNvPicPr>
          <p:nvPr/>
        </p:nvPicPr>
        <p:blipFill>
          <a:blip r:embed="rId3" cstate="print"/>
          <a:srcRect/>
          <a:stretch>
            <a:fillRect/>
          </a:stretch>
        </p:blipFill>
        <p:spPr bwMode="auto">
          <a:xfrm>
            <a:off x="395536" y="1143000"/>
            <a:ext cx="8706540" cy="4836138"/>
          </a:xfrm>
          <a:prstGeom prst="rect">
            <a:avLst/>
          </a:prstGeom>
          <a:noFill/>
          <a:ln w="9525">
            <a:noFill/>
            <a:miter lim="800000"/>
            <a:headEnd/>
            <a:tailEnd/>
          </a:ln>
          <a:effectLst/>
        </p:spPr>
      </p:pic>
      <p:sp>
        <p:nvSpPr>
          <p:cNvPr id="16387" name="Rectangle 3"/>
          <p:cNvSpPr>
            <a:spLocks noChangeArrowheads="1"/>
          </p:cNvSpPr>
          <p:nvPr/>
        </p:nvSpPr>
        <p:spPr bwMode="auto">
          <a:xfrm>
            <a:off x="5638800" y="4149080"/>
            <a:ext cx="2965648" cy="1219200"/>
          </a:xfrm>
          <a:prstGeom prst="rect">
            <a:avLst/>
          </a:prstGeom>
          <a:noFill/>
          <a:ln w="9525">
            <a:noFill/>
            <a:miter lim="800000"/>
            <a:headEnd/>
            <a:tailEnd/>
          </a:ln>
          <a:effectLst/>
        </p:spPr>
        <p:txBody>
          <a:bodyPr anchor="ctr" anchorCtr="1"/>
          <a:lstStyle/>
          <a:p>
            <a:r>
              <a:rPr lang="en-US" altLang="zh-CN" sz="1700">
                <a:solidFill>
                  <a:schemeClr val="tx2"/>
                </a:solidFill>
                <a:latin typeface="Comic Sans MS" pitchFamily="66" charset="0"/>
              </a:rPr>
              <a:t>Final Classifier: integrate the three “weak” classifiers and obtain a final strong classifier.</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p:txBody>
          <a:bodyPr/>
          <a:lstStyle/>
          <a:p>
            <a:r>
              <a:rPr lang="en-US" altLang="zh-CN" sz="6600" dirty="0" smtClean="0">
                <a:latin typeface="Comic Sans MS" pitchFamily="66" charset="0"/>
              </a:rPr>
              <a:t>Random Forests</a:t>
            </a:r>
            <a:endParaRPr lang="en-US" altLang="zh-CN" sz="6600" dirty="0">
              <a:latin typeface="Comic Sans MS" pitchFamily="66" charset="0"/>
            </a:endParaRPr>
          </a:p>
        </p:txBody>
      </p:sp>
      <p:sp>
        <p:nvSpPr>
          <p:cNvPr id="4" name="副标题 3"/>
          <p:cNvSpPr>
            <a:spLocks noGrp="1"/>
          </p:cNvSpPr>
          <p:nvPr>
            <p:ph type="subTitle" idx="1"/>
          </p:nvPr>
        </p:nvSpPr>
        <p:spPr/>
        <p:txBody>
          <a:bodyPr/>
          <a:lstStyle/>
          <a:p>
            <a:endParaRPr lang="zh-CN" altLang="en-US"/>
          </a:p>
        </p:txBody>
      </p:sp>
      <p:sp>
        <p:nvSpPr>
          <p:cNvPr id="6" name="Text Box 4"/>
          <p:cNvSpPr txBox="1">
            <a:spLocks noChangeArrowheads="1"/>
          </p:cNvSpPr>
          <p:nvPr/>
        </p:nvSpPr>
        <p:spPr bwMode="auto">
          <a:xfrm>
            <a:off x="1259632" y="6591696"/>
            <a:ext cx="7920881" cy="292388"/>
          </a:xfrm>
          <a:prstGeom prst="rect">
            <a:avLst/>
          </a:prstGeom>
          <a:noFill/>
          <a:ln w="9525">
            <a:noFill/>
            <a:miter lim="800000"/>
            <a:headEnd/>
            <a:tailEnd/>
          </a:ln>
        </p:spPr>
        <p:txBody>
          <a:bodyPr wrap="square" lIns="0" tIns="0">
            <a:spAutoFit/>
          </a:bodyPr>
          <a:lstStyle/>
          <a:p>
            <a:pPr algn="ctr">
              <a:spcBef>
                <a:spcPct val="0"/>
              </a:spcBef>
            </a:pPr>
            <a:r>
              <a:rPr lang="en-US" altLang="zh-CN" sz="1600" dirty="0">
                <a:latin typeface="Comic Sans MS" pitchFamily="66" charset="0"/>
                <a:ea typeface="宋体" pitchFamily="2" charset="-122"/>
                <a:cs typeface="Times New Roman" pitchFamily="18" charset="0"/>
              </a:rPr>
              <a:t>Some slides are due to Robert </a:t>
            </a:r>
            <a:r>
              <a:rPr lang="en-US" altLang="zh-CN" sz="1600" dirty="0" err="1" smtClean="0">
                <a:latin typeface="Comic Sans MS" pitchFamily="66" charset="0"/>
                <a:ea typeface="宋体" pitchFamily="2" charset="-122"/>
                <a:cs typeface="Times New Roman" pitchFamily="18" charset="0"/>
              </a:rPr>
              <a:t>Schapire</a:t>
            </a:r>
            <a:r>
              <a:rPr lang="en-US" altLang="zh-CN" sz="1600" dirty="0" smtClean="0">
                <a:latin typeface="Comic Sans MS" pitchFamily="66" charset="0"/>
                <a:ea typeface="宋体" pitchFamily="2" charset="-122"/>
                <a:cs typeface="Times New Roman" pitchFamily="18" charset="0"/>
              </a:rPr>
              <a:t>, Pier </a:t>
            </a:r>
            <a:r>
              <a:rPr lang="en-US" altLang="zh-CN" sz="1600" dirty="0">
                <a:latin typeface="Comic Sans MS" pitchFamily="66" charset="0"/>
                <a:ea typeface="宋体" pitchFamily="2" charset="-122"/>
                <a:cs typeface="Times New Roman" pitchFamily="18" charset="0"/>
              </a:rPr>
              <a:t>Luca </a:t>
            </a:r>
            <a:r>
              <a:rPr lang="en-US" altLang="zh-CN" sz="1600" dirty="0" err="1" smtClean="0">
                <a:latin typeface="Comic Sans MS" pitchFamily="66" charset="0"/>
                <a:ea typeface="宋体" pitchFamily="2" charset="-122"/>
                <a:cs typeface="Times New Roman" pitchFamily="18" charset="0"/>
              </a:rPr>
              <a:t>Lnzi</a:t>
            </a:r>
            <a:r>
              <a:rPr lang="en-US" altLang="zh-CN" sz="1600" dirty="0" smtClean="0">
                <a:latin typeface="Comic Sans MS" pitchFamily="66" charset="0"/>
                <a:ea typeface="宋体" pitchFamily="2" charset="-122"/>
                <a:cs typeface="Times New Roman" pitchFamily="18" charset="0"/>
              </a:rPr>
              <a:t>, and </a:t>
            </a:r>
            <a:r>
              <a:rPr lang="en-US" altLang="zh-CN" sz="1600" dirty="0" err="1" smtClean="0">
                <a:latin typeface="Comic Sans MS" pitchFamily="66" charset="0"/>
              </a:rPr>
              <a:t>Predrag</a:t>
            </a:r>
            <a:r>
              <a:rPr lang="en-US" altLang="zh-CN" sz="1600" dirty="0" smtClean="0">
                <a:latin typeface="Comic Sans MS" pitchFamily="66" charset="0"/>
              </a:rPr>
              <a:t> </a:t>
            </a:r>
            <a:r>
              <a:rPr lang="en-US" altLang="zh-CN" sz="1600" dirty="0" err="1" smtClean="0">
                <a:latin typeface="Comic Sans MS" pitchFamily="66" charset="0"/>
              </a:rPr>
              <a:t>Radenković</a:t>
            </a:r>
            <a:r>
              <a:rPr lang="en-US" altLang="zh-CN" sz="1600" dirty="0" smtClean="0">
                <a:latin typeface="Comic Sans MS" pitchFamily="66" charset="0"/>
                <a:ea typeface="宋体" pitchFamily="2" charset="-122"/>
                <a:cs typeface="Times New Roman" pitchFamily="18" charset="0"/>
              </a:rPr>
              <a:t>  </a:t>
            </a:r>
            <a:endParaRPr lang="en-US" altLang="zh-CN" sz="1600" dirty="0">
              <a:latin typeface="Comic Sans MS" pitchFamily="66" charset="0"/>
              <a:ea typeface="宋体" pitchFamily="2" charset="-122"/>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p:cNvSpPr>
          <p:nvPr>
            <p:ph type="title" idx="4294967295"/>
          </p:nvPr>
        </p:nvSpPr>
        <p:spPr/>
        <p:txBody>
          <a:bodyPr/>
          <a:lstStyle/>
          <a:p>
            <a:r>
              <a:rPr lang="en-US" altLang="zh-CN" b="1" dirty="0" smtClean="0">
                <a:latin typeface="Comic Sans MS" pitchFamily="66" charset="0"/>
              </a:rPr>
              <a:t>Decision tree</a:t>
            </a:r>
          </a:p>
        </p:txBody>
      </p:sp>
      <p:sp>
        <p:nvSpPr>
          <p:cNvPr id="72707" name="Rectangle 3"/>
          <p:cNvSpPr>
            <a:spLocks noChangeArrowheads="1"/>
          </p:cNvSpPr>
          <p:nvPr/>
        </p:nvSpPr>
        <p:spPr bwMode="auto">
          <a:xfrm>
            <a:off x="3292934" y="2876550"/>
            <a:ext cx="1218282" cy="400752"/>
          </a:xfrm>
          <a:prstGeom prst="rect">
            <a:avLst/>
          </a:prstGeom>
          <a:noFill/>
          <a:ln w="9525">
            <a:noFill/>
            <a:miter lim="800000"/>
            <a:headEnd/>
            <a:tailEnd/>
          </a:ln>
          <a:effectLst/>
        </p:spPr>
        <p:txBody>
          <a:bodyPr wrap="none" lIns="92075" tIns="46038" rIns="92075" bIns="46038">
            <a:spAutoFit/>
          </a:bodyPr>
          <a:lstStyle/>
          <a:p>
            <a:pPr algn="ctr" eaLnBrk="0" hangingPunct="0"/>
            <a:r>
              <a:rPr lang="en-US" altLang="zh-TW" sz="2000" dirty="0">
                <a:latin typeface="Comic Sans MS" pitchFamily="66" charset="0"/>
              </a:rPr>
              <a:t>overcast</a:t>
            </a:r>
          </a:p>
        </p:txBody>
      </p:sp>
      <p:sp>
        <p:nvSpPr>
          <p:cNvPr id="72708" name="Rectangle 4"/>
          <p:cNvSpPr>
            <a:spLocks noChangeArrowheads="1"/>
          </p:cNvSpPr>
          <p:nvPr/>
        </p:nvSpPr>
        <p:spPr bwMode="auto">
          <a:xfrm>
            <a:off x="1084899" y="4757738"/>
            <a:ext cx="689291" cy="400752"/>
          </a:xfrm>
          <a:prstGeom prst="rect">
            <a:avLst/>
          </a:prstGeom>
          <a:noFill/>
          <a:ln w="9525">
            <a:noFill/>
            <a:miter lim="800000"/>
            <a:headEnd/>
            <a:tailEnd/>
          </a:ln>
          <a:effectLst/>
        </p:spPr>
        <p:txBody>
          <a:bodyPr wrap="none" lIns="92075" tIns="46038" rIns="92075" bIns="46038">
            <a:spAutoFit/>
          </a:bodyPr>
          <a:lstStyle/>
          <a:p>
            <a:pPr algn="ctr" eaLnBrk="0" hangingPunct="0"/>
            <a:r>
              <a:rPr lang="en-US" altLang="zh-TW" sz="2000">
                <a:latin typeface="Comic Sans MS" pitchFamily="66" charset="0"/>
              </a:rPr>
              <a:t>high</a:t>
            </a:r>
          </a:p>
        </p:txBody>
      </p:sp>
      <p:sp>
        <p:nvSpPr>
          <p:cNvPr id="72709" name="Rectangle 5"/>
          <p:cNvSpPr>
            <a:spLocks noChangeArrowheads="1"/>
          </p:cNvSpPr>
          <p:nvPr/>
        </p:nvSpPr>
        <p:spPr bwMode="auto">
          <a:xfrm>
            <a:off x="2555902" y="4757738"/>
            <a:ext cx="979435" cy="400752"/>
          </a:xfrm>
          <a:prstGeom prst="rect">
            <a:avLst/>
          </a:prstGeom>
          <a:noFill/>
          <a:ln w="9525">
            <a:noFill/>
            <a:miter lim="800000"/>
            <a:headEnd/>
            <a:tailEnd/>
          </a:ln>
          <a:effectLst/>
        </p:spPr>
        <p:txBody>
          <a:bodyPr wrap="none" lIns="92075" tIns="46038" rIns="92075" bIns="46038">
            <a:spAutoFit/>
          </a:bodyPr>
          <a:lstStyle/>
          <a:p>
            <a:pPr algn="ctr" eaLnBrk="0" hangingPunct="0"/>
            <a:r>
              <a:rPr lang="en-US" altLang="zh-TW" sz="2000">
                <a:latin typeface="Comic Sans MS" pitchFamily="66" charset="0"/>
              </a:rPr>
              <a:t>normal</a:t>
            </a:r>
          </a:p>
        </p:txBody>
      </p:sp>
      <p:sp>
        <p:nvSpPr>
          <p:cNvPr id="72710" name="Rectangle 6"/>
          <p:cNvSpPr>
            <a:spLocks noChangeArrowheads="1"/>
          </p:cNvSpPr>
          <p:nvPr/>
        </p:nvSpPr>
        <p:spPr bwMode="auto">
          <a:xfrm>
            <a:off x="6423203" y="4772025"/>
            <a:ext cx="783869" cy="400752"/>
          </a:xfrm>
          <a:prstGeom prst="rect">
            <a:avLst/>
          </a:prstGeom>
          <a:noFill/>
          <a:ln w="9525">
            <a:noFill/>
            <a:miter lim="800000"/>
            <a:headEnd/>
            <a:tailEnd/>
          </a:ln>
          <a:effectLst/>
        </p:spPr>
        <p:txBody>
          <a:bodyPr wrap="none" lIns="92075" tIns="46038" rIns="92075" bIns="46038">
            <a:spAutoFit/>
          </a:bodyPr>
          <a:lstStyle/>
          <a:p>
            <a:pPr algn="ctr" eaLnBrk="0" hangingPunct="0"/>
            <a:r>
              <a:rPr lang="en-US" altLang="zh-TW" sz="2000">
                <a:latin typeface="Comic Sans MS" pitchFamily="66" charset="0"/>
              </a:rPr>
              <a:t>false</a:t>
            </a:r>
          </a:p>
        </p:txBody>
      </p:sp>
      <p:sp>
        <p:nvSpPr>
          <p:cNvPr id="72711" name="Rectangle 7"/>
          <p:cNvSpPr>
            <a:spLocks noChangeArrowheads="1"/>
          </p:cNvSpPr>
          <p:nvPr/>
        </p:nvSpPr>
        <p:spPr bwMode="auto">
          <a:xfrm>
            <a:off x="5165497" y="4786313"/>
            <a:ext cx="703719" cy="400752"/>
          </a:xfrm>
          <a:prstGeom prst="rect">
            <a:avLst/>
          </a:prstGeom>
          <a:noFill/>
          <a:ln w="9525">
            <a:noFill/>
            <a:miter lim="800000"/>
            <a:headEnd/>
            <a:tailEnd/>
          </a:ln>
          <a:effectLst/>
        </p:spPr>
        <p:txBody>
          <a:bodyPr wrap="none" lIns="92075" tIns="46038" rIns="92075" bIns="46038">
            <a:spAutoFit/>
          </a:bodyPr>
          <a:lstStyle/>
          <a:p>
            <a:pPr algn="ctr" eaLnBrk="0" hangingPunct="0"/>
            <a:r>
              <a:rPr lang="en-US" altLang="zh-TW" sz="2000">
                <a:latin typeface="Comic Sans MS" pitchFamily="66" charset="0"/>
              </a:rPr>
              <a:t>true</a:t>
            </a:r>
          </a:p>
        </p:txBody>
      </p:sp>
      <p:sp>
        <p:nvSpPr>
          <p:cNvPr id="72712" name="Line 8"/>
          <p:cNvSpPr>
            <a:spLocks noChangeShapeType="1"/>
          </p:cNvSpPr>
          <p:nvPr/>
        </p:nvSpPr>
        <p:spPr bwMode="auto">
          <a:xfrm flipH="1">
            <a:off x="2438400" y="2286000"/>
            <a:ext cx="968375" cy="457200"/>
          </a:xfrm>
          <a:prstGeom prst="line">
            <a:avLst/>
          </a:prstGeom>
          <a:noFill/>
          <a:ln w="12700">
            <a:solidFill>
              <a:srgbClr val="000000"/>
            </a:solidFill>
            <a:round/>
            <a:headEnd type="none" w="sm" len="sm"/>
            <a:tailEnd type="none" w="sm" len="sm"/>
          </a:ln>
          <a:effectLst/>
        </p:spPr>
        <p:txBody>
          <a:bodyPr wrap="none" anchor="ctr"/>
          <a:lstStyle/>
          <a:p>
            <a:endParaRPr lang="zh-CN" altLang="en-US">
              <a:latin typeface="Comic Sans MS" pitchFamily="66" charset="0"/>
            </a:endParaRPr>
          </a:p>
        </p:txBody>
      </p:sp>
      <p:sp>
        <p:nvSpPr>
          <p:cNvPr id="72713" name="Line 9"/>
          <p:cNvSpPr>
            <a:spLocks noChangeShapeType="1"/>
          </p:cNvSpPr>
          <p:nvPr/>
        </p:nvSpPr>
        <p:spPr bwMode="auto">
          <a:xfrm flipH="1">
            <a:off x="3962400" y="2438400"/>
            <a:ext cx="1588" cy="546100"/>
          </a:xfrm>
          <a:prstGeom prst="line">
            <a:avLst/>
          </a:prstGeom>
          <a:noFill/>
          <a:ln w="12700">
            <a:solidFill>
              <a:srgbClr val="000000"/>
            </a:solidFill>
            <a:round/>
            <a:headEnd type="none" w="sm" len="sm"/>
            <a:tailEnd type="none" w="sm" len="sm"/>
          </a:ln>
          <a:effectLst/>
        </p:spPr>
        <p:txBody>
          <a:bodyPr wrap="none" anchor="ctr"/>
          <a:lstStyle/>
          <a:p>
            <a:endParaRPr lang="zh-CN" altLang="en-US">
              <a:latin typeface="Comic Sans MS" pitchFamily="66" charset="0"/>
            </a:endParaRPr>
          </a:p>
        </p:txBody>
      </p:sp>
      <p:sp>
        <p:nvSpPr>
          <p:cNvPr id="72714" name="Line 10"/>
          <p:cNvSpPr>
            <a:spLocks noChangeShapeType="1"/>
          </p:cNvSpPr>
          <p:nvPr/>
        </p:nvSpPr>
        <p:spPr bwMode="auto">
          <a:xfrm>
            <a:off x="4343400" y="2286000"/>
            <a:ext cx="1371600" cy="533400"/>
          </a:xfrm>
          <a:prstGeom prst="line">
            <a:avLst/>
          </a:prstGeom>
          <a:noFill/>
          <a:ln w="12700">
            <a:solidFill>
              <a:srgbClr val="000000"/>
            </a:solidFill>
            <a:round/>
            <a:headEnd type="none" w="sm" len="sm"/>
            <a:tailEnd type="none" w="sm" len="sm"/>
          </a:ln>
          <a:effectLst/>
        </p:spPr>
        <p:txBody>
          <a:bodyPr wrap="none" anchor="ctr"/>
          <a:lstStyle/>
          <a:p>
            <a:endParaRPr lang="zh-CN" altLang="en-US">
              <a:latin typeface="Comic Sans MS" pitchFamily="66" charset="0"/>
            </a:endParaRPr>
          </a:p>
        </p:txBody>
      </p:sp>
      <p:sp>
        <p:nvSpPr>
          <p:cNvPr id="72715" name="Rectangle 11"/>
          <p:cNvSpPr>
            <a:spLocks noChangeArrowheads="1"/>
          </p:cNvSpPr>
          <p:nvPr/>
        </p:nvSpPr>
        <p:spPr bwMode="auto">
          <a:xfrm>
            <a:off x="1979712" y="2659385"/>
            <a:ext cx="874713" cy="409575"/>
          </a:xfrm>
          <a:prstGeom prst="rect">
            <a:avLst/>
          </a:prstGeom>
          <a:noFill/>
          <a:ln w="12700">
            <a:solidFill>
              <a:schemeClr val="bg1"/>
            </a:solidFill>
            <a:miter lim="800000"/>
            <a:headEnd/>
            <a:tailEnd/>
          </a:ln>
          <a:effectLst/>
        </p:spPr>
        <p:txBody>
          <a:bodyPr wrap="none" lIns="92075" tIns="46038" rIns="92075" bIns="46038">
            <a:spAutoFit/>
          </a:bodyPr>
          <a:lstStyle/>
          <a:p>
            <a:pPr algn="ctr" eaLnBrk="0" hangingPunct="0"/>
            <a:r>
              <a:rPr lang="en-US" altLang="zh-TW" sz="2000" dirty="0">
                <a:latin typeface="Comic Sans MS" pitchFamily="66" charset="0"/>
              </a:rPr>
              <a:t>sunny</a:t>
            </a:r>
          </a:p>
        </p:txBody>
      </p:sp>
      <p:sp>
        <p:nvSpPr>
          <p:cNvPr id="72716" name="Rectangle 12"/>
          <p:cNvSpPr>
            <a:spLocks noChangeArrowheads="1"/>
          </p:cNvSpPr>
          <p:nvPr/>
        </p:nvSpPr>
        <p:spPr bwMode="auto">
          <a:xfrm>
            <a:off x="5601537" y="2743200"/>
            <a:ext cx="647614" cy="400752"/>
          </a:xfrm>
          <a:prstGeom prst="rect">
            <a:avLst/>
          </a:prstGeom>
          <a:noFill/>
          <a:ln w="9525">
            <a:noFill/>
            <a:miter lim="800000"/>
            <a:headEnd/>
            <a:tailEnd/>
          </a:ln>
          <a:effectLst/>
        </p:spPr>
        <p:txBody>
          <a:bodyPr wrap="none" lIns="92075" tIns="46038" rIns="92075" bIns="46038">
            <a:spAutoFit/>
          </a:bodyPr>
          <a:lstStyle/>
          <a:p>
            <a:pPr algn="ctr" eaLnBrk="0" hangingPunct="0"/>
            <a:r>
              <a:rPr lang="en-US" altLang="zh-TW" sz="2000">
                <a:latin typeface="Comic Sans MS" pitchFamily="66" charset="0"/>
              </a:rPr>
              <a:t>rain</a:t>
            </a:r>
          </a:p>
        </p:txBody>
      </p:sp>
      <p:sp>
        <p:nvSpPr>
          <p:cNvPr id="72717" name="Line 13"/>
          <p:cNvSpPr>
            <a:spLocks noChangeShapeType="1"/>
          </p:cNvSpPr>
          <p:nvPr/>
        </p:nvSpPr>
        <p:spPr bwMode="auto">
          <a:xfrm flipH="1">
            <a:off x="1479550" y="4344988"/>
            <a:ext cx="493713" cy="515937"/>
          </a:xfrm>
          <a:prstGeom prst="line">
            <a:avLst/>
          </a:prstGeom>
          <a:noFill/>
          <a:ln w="12700">
            <a:solidFill>
              <a:srgbClr val="000000"/>
            </a:solidFill>
            <a:round/>
            <a:headEnd type="none" w="sm" len="sm"/>
            <a:tailEnd type="none" w="sm" len="sm"/>
          </a:ln>
          <a:effectLst/>
        </p:spPr>
        <p:txBody>
          <a:bodyPr wrap="none" anchor="ctr"/>
          <a:lstStyle/>
          <a:p>
            <a:endParaRPr lang="zh-CN" altLang="en-US">
              <a:latin typeface="Comic Sans MS" pitchFamily="66" charset="0"/>
            </a:endParaRPr>
          </a:p>
        </p:txBody>
      </p:sp>
      <p:sp>
        <p:nvSpPr>
          <p:cNvPr id="72718" name="Line 14"/>
          <p:cNvSpPr>
            <a:spLocks noChangeShapeType="1"/>
          </p:cNvSpPr>
          <p:nvPr/>
        </p:nvSpPr>
        <p:spPr bwMode="auto">
          <a:xfrm>
            <a:off x="2608263" y="4391025"/>
            <a:ext cx="420687" cy="423863"/>
          </a:xfrm>
          <a:prstGeom prst="line">
            <a:avLst/>
          </a:prstGeom>
          <a:noFill/>
          <a:ln w="12700">
            <a:solidFill>
              <a:srgbClr val="000000"/>
            </a:solidFill>
            <a:round/>
            <a:headEnd type="none" w="sm" len="sm"/>
            <a:tailEnd type="none" w="sm" len="sm"/>
          </a:ln>
          <a:effectLst/>
        </p:spPr>
        <p:txBody>
          <a:bodyPr wrap="none" anchor="ctr"/>
          <a:lstStyle/>
          <a:p>
            <a:endParaRPr lang="zh-CN" altLang="en-US">
              <a:latin typeface="Comic Sans MS" pitchFamily="66" charset="0"/>
            </a:endParaRPr>
          </a:p>
        </p:txBody>
      </p:sp>
      <p:sp>
        <p:nvSpPr>
          <p:cNvPr id="72719" name="Line 15"/>
          <p:cNvSpPr>
            <a:spLocks noChangeShapeType="1"/>
          </p:cNvSpPr>
          <p:nvPr/>
        </p:nvSpPr>
        <p:spPr bwMode="auto">
          <a:xfrm flipH="1">
            <a:off x="5410200" y="4495800"/>
            <a:ext cx="304800" cy="379413"/>
          </a:xfrm>
          <a:prstGeom prst="line">
            <a:avLst/>
          </a:prstGeom>
          <a:noFill/>
          <a:ln w="12700">
            <a:solidFill>
              <a:srgbClr val="000000"/>
            </a:solidFill>
            <a:round/>
            <a:headEnd type="none" w="sm" len="sm"/>
            <a:tailEnd type="none" w="sm" len="sm"/>
          </a:ln>
          <a:effectLst/>
        </p:spPr>
        <p:txBody>
          <a:bodyPr wrap="none" anchor="ctr"/>
          <a:lstStyle/>
          <a:p>
            <a:endParaRPr lang="zh-CN" altLang="en-US">
              <a:latin typeface="Comic Sans MS" pitchFamily="66" charset="0"/>
            </a:endParaRPr>
          </a:p>
        </p:txBody>
      </p:sp>
      <p:sp>
        <p:nvSpPr>
          <p:cNvPr id="72720" name="Line 16"/>
          <p:cNvSpPr>
            <a:spLocks noChangeShapeType="1"/>
          </p:cNvSpPr>
          <p:nvPr/>
        </p:nvSpPr>
        <p:spPr bwMode="auto">
          <a:xfrm>
            <a:off x="6553200" y="4495800"/>
            <a:ext cx="209550" cy="304800"/>
          </a:xfrm>
          <a:prstGeom prst="line">
            <a:avLst/>
          </a:prstGeom>
          <a:noFill/>
          <a:ln w="12700">
            <a:solidFill>
              <a:srgbClr val="000000"/>
            </a:solidFill>
            <a:round/>
            <a:headEnd type="none" w="sm" len="sm"/>
            <a:tailEnd type="none" w="sm" len="sm"/>
          </a:ln>
          <a:effectLst/>
        </p:spPr>
        <p:txBody>
          <a:bodyPr wrap="none" anchor="ctr"/>
          <a:lstStyle/>
          <a:p>
            <a:endParaRPr lang="zh-CN" altLang="en-US">
              <a:latin typeface="Comic Sans MS" pitchFamily="66" charset="0"/>
            </a:endParaRPr>
          </a:p>
        </p:txBody>
      </p:sp>
      <p:sp>
        <p:nvSpPr>
          <p:cNvPr id="72721" name="Line 17"/>
          <p:cNvSpPr>
            <a:spLocks noChangeShapeType="1"/>
          </p:cNvSpPr>
          <p:nvPr/>
        </p:nvSpPr>
        <p:spPr bwMode="auto">
          <a:xfrm>
            <a:off x="1430338" y="5229225"/>
            <a:ext cx="0" cy="439738"/>
          </a:xfrm>
          <a:prstGeom prst="line">
            <a:avLst/>
          </a:prstGeom>
          <a:noFill/>
          <a:ln w="12700">
            <a:solidFill>
              <a:srgbClr val="000000"/>
            </a:solidFill>
            <a:round/>
            <a:headEnd type="none" w="sm" len="sm"/>
            <a:tailEnd type="none" w="sm" len="sm"/>
          </a:ln>
          <a:effectLst/>
        </p:spPr>
        <p:txBody>
          <a:bodyPr wrap="none" anchor="ctr"/>
          <a:lstStyle/>
          <a:p>
            <a:endParaRPr lang="zh-CN" altLang="en-US">
              <a:latin typeface="Comic Sans MS" pitchFamily="66" charset="0"/>
            </a:endParaRPr>
          </a:p>
        </p:txBody>
      </p:sp>
      <p:sp>
        <p:nvSpPr>
          <p:cNvPr id="72722" name="Line 18"/>
          <p:cNvSpPr>
            <a:spLocks noChangeShapeType="1"/>
          </p:cNvSpPr>
          <p:nvPr/>
        </p:nvSpPr>
        <p:spPr bwMode="auto">
          <a:xfrm>
            <a:off x="6815138" y="5183188"/>
            <a:ext cx="0" cy="439737"/>
          </a:xfrm>
          <a:prstGeom prst="line">
            <a:avLst/>
          </a:prstGeom>
          <a:noFill/>
          <a:ln w="12700">
            <a:solidFill>
              <a:srgbClr val="000000"/>
            </a:solidFill>
            <a:round/>
            <a:headEnd type="none" w="sm" len="sm"/>
            <a:tailEnd type="none" w="sm" len="sm"/>
          </a:ln>
          <a:effectLst/>
        </p:spPr>
        <p:txBody>
          <a:bodyPr wrap="none" anchor="ctr"/>
          <a:lstStyle/>
          <a:p>
            <a:endParaRPr lang="zh-CN" altLang="en-US">
              <a:latin typeface="Comic Sans MS" pitchFamily="66" charset="0"/>
            </a:endParaRPr>
          </a:p>
        </p:txBody>
      </p:sp>
      <p:sp>
        <p:nvSpPr>
          <p:cNvPr id="72723" name="Line 19"/>
          <p:cNvSpPr>
            <a:spLocks noChangeShapeType="1"/>
          </p:cNvSpPr>
          <p:nvPr/>
        </p:nvSpPr>
        <p:spPr bwMode="auto">
          <a:xfrm>
            <a:off x="5516563" y="5199063"/>
            <a:ext cx="0" cy="439737"/>
          </a:xfrm>
          <a:prstGeom prst="line">
            <a:avLst/>
          </a:prstGeom>
          <a:noFill/>
          <a:ln w="12700">
            <a:solidFill>
              <a:srgbClr val="000000"/>
            </a:solidFill>
            <a:round/>
            <a:headEnd type="none" w="sm" len="sm"/>
            <a:tailEnd type="none" w="sm" len="sm"/>
          </a:ln>
          <a:effectLst/>
        </p:spPr>
        <p:txBody>
          <a:bodyPr wrap="none" anchor="ctr"/>
          <a:lstStyle/>
          <a:p>
            <a:endParaRPr lang="zh-CN" altLang="en-US">
              <a:latin typeface="Comic Sans MS" pitchFamily="66" charset="0"/>
            </a:endParaRPr>
          </a:p>
        </p:txBody>
      </p:sp>
      <p:sp>
        <p:nvSpPr>
          <p:cNvPr id="72724" name="Line 20"/>
          <p:cNvSpPr>
            <a:spLocks noChangeShapeType="1"/>
          </p:cNvSpPr>
          <p:nvPr/>
        </p:nvSpPr>
        <p:spPr bwMode="auto">
          <a:xfrm>
            <a:off x="3044825" y="5199063"/>
            <a:ext cx="0" cy="439737"/>
          </a:xfrm>
          <a:prstGeom prst="line">
            <a:avLst/>
          </a:prstGeom>
          <a:noFill/>
          <a:ln w="12700">
            <a:solidFill>
              <a:srgbClr val="000000"/>
            </a:solidFill>
            <a:round/>
            <a:headEnd type="none" w="sm" len="sm"/>
            <a:tailEnd type="none" w="sm" len="sm"/>
          </a:ln>
          <a:effectLst/>
        </p:spPr>
        <p:txBody>
          <a:bodyPr wrap="none" anchor="ctr"/>
          <a:lstStyle/>
          <a:p>
            <a:endParaRPr lang="zh-CN" altLang="en-US">
              <a:latin typeface="Comic Sans MS" pitchFamily="66" charset="0"/>
            </a:endParaRPr>
          </a:p>
        </p:txBody>
      </p:sp>
      <p:sp>
        <p:nvSpPr>
          <p:cNvPr id="72725" name="Line 21"/>
          <p:cNvSpPr>
            <a:spLocks noChangeShapeType="1"/>
          </p:cNvSpPr>
          <p:nvPr/>
        </p:nvSpPr>
        <p:spPr bwMode="auto">
          <a:xfrm>
            <a:off x="3902075" y="3294063"/>
            <a:ext cx="0" cy="439737"/>
          </a:xfrm>
          <a:prstGeom prst="line">
            <a:avLst/>
          </a:prstGeom>
          <a:noFill/>
          <a:ln w="12700">
            <a:solidFill>
              <a:srgbClr val="000000"/>
            </a:solidFill>
            <a:round/>
            <a:headEnd type="none" w="sm" len="sm"/>
            <a:tailEnd type="none" w="sm" len="sm"/>
          </a:ln>
          <a:effectLst/>
        </p:spPr>
        <p:txBody>
          <a:bodyPr wrap="none" anchor="ctr"/>
          <a:lstStyle/>
          <a:p>
            <a:endParaRPr lang="zh-CN" altLang="en-US">
              <a:latin typeface="Comic Sans MS" pitchFamily="66" charset="0"/>
            </a:endParaRPr>
          </a:p>
        </p:txBody>
      </p:sp>
      <p:sp>
        <p:nvSpPr>
          <p:cNvPr id="72726" name="Rectangle 22"/>
          <p:cNvSpPr>
            <a:spLocks noChangeArrowheads="1"/>
          </p:cNvSpPr>
          <p:nvPr/>
        </p:nvSpPr>
        <p:spPr bwMode="auto">
          <a:xfrm>
            <a:off x="1160463" y="5634038"/>
            <a:ext cx="542925" cy="415925"/>
          </a:xfrm>
          <a:prstGeom prst="rect">
            <a:avLst/>
          </a:prstGeom>
          <a:solidFill>
            <a:schemeClr val="accent2"/>
          </a:solidFill>
          <a:ln w="19050">
            <a:solidFill>
              <a:schemeClr val="tx1"/>
            </a:solidFill>
            <a:miter lim="800000"/>
            <a:headEnd/>
            <a:tailEnd/>
          </a:ln>
          <a:effectLst/>
        </p:spPr>
        <p:txBody>
          <a:bodyPr wrap="none" lIns="92075" tIns="46038" rIns="92075" bIns="46038">
            <a:spAutoFit/>
          </a:bodyPr>
          <a:lstStyle/>
          <a:p>
            <a:pPr algn="ctr" eaLnBrk="0" hangingPunct="0"/>
            <a:r>
              <a:rPr lang="en-US" altLang="zh-TW" sz="2000" b="1">
                <a:latin typeface="Comic Sans MS" pitchFamily="66" charset="0"/>
              </a:rPr>
              <a:t>No</a:t>
            </a:r>
          </a:p>
        </p:txBody>
      </p:sp>
      <p:sp>
        <p:nvSpPr>
          <p:cNvPr id="72727" name="Rectangle 23"/>
          <p:cNvSpPr>
            <a:spLocks noChangeArrowheads="1"/>
          </p:cNvSpPr>
          <p:nvPr/>
        </p:nvSpPr>
        <p:spPr bwMode="auto">
          <a:xfrm>
            <a:off x="5245100" y="5634038"/>
            <a:ext cx="542925" cy="415925"/>
          </a:xfrm>
          <a:prstGeom prst="rect">
            <a:avLst/>
          </a:prstGeom>
          <a:solidFill>
            <a:schemeClr val="accent2"/>
          </a:solidFill>
          <a:ln w="19050" algn="ctr">
            <a:solidFill>
              <a:schemeClr val="tx1"/>
            </a:solidFill>
            <a:miter lim="800000"/>
            <a:headEnd/>
            <a:tailEnd/>
          </a:ln>
          <a:effectLst/>
        </p:spPr>
        <p:txBody>
          <a:bodyPr wrap="none" lIns="92075" tIns="46038" rIns="92075" bIns="46038">
            <a:spAutoFit/>
          </a:bodyPr>
          <a:lstStyle/>
          <a:p>
            <a:pPr algn="ctr" eaLnBrk="0" hangingPunct="0"/>
            <a:r>
              <a:rPr lang="en-US" altLang="zh-TW" sz="2000" b="1">
                <a:latin typeface="Comic Sans MS" pitchFamily="66" charset="0"/>
              </a:rPr>
              <a:t>No</a:t>
            </a:r>
          </a:p>
        </p:txBody>
      </p:sp>
      <p:sp>
        <p:nvSpPr>
          <p:cNvPr id="72728" name="Rectangle 24"/>
          <p:cNvSpPr>
            <a:spLocks noChangeArrowheads="1"/>
          </p:cNvSpPr>
          <p:nvPr/>
        </p:nvSpPr>
        <p:spPr bwMode="auto">
          <a:xfrm>
            <a:off x="2733865" y="5634038"/>
            <a:ext cx="617157" cy="400752"/>
          </a:xfrm>
          <a:prstGeom prst="rect">
            <a:avLst/>
          </a:prstGeom>
          <a:solidFill>
            <a:srgbClr val="FFCC00"/>
          </a:solidFill>
          <a:ln w="12700" algn="ctr">
            <a:solidFill>
              <a:schemeClr val="tx1"/>
            </a:solidFill>
            <a:miter lim="800000"/>
            <a:headEnd/>
            <a:tailEnd/>
          </a:ln>
          <a:effectLst/>
        </p:spPr>
        <p:txBody>
          <a:bodyPr wrap="none" lIns="92075" tIns="46038" rIns="92075" bIns="46038">
            <a:spAutoFit/>
          </a:bodyPr>
          <a:lstStyle/>
          <a:p>
            <a:pPr algn="ctr" eaLnBrk="0" hangingPunct="0"/>
            <a:r>
              <a:rPr lang="en-US" altLang="zh-TW" sz="2000" b="1">
                <a:latin typeface="Comic Sans MS" pitchFamily="66" charset="0"/>
              </a:rPr>
              <a:t>Yes</a:t>
            </a:r>
          </a:p>
        </p:txBody>
      </p:sp>
      <p:sp>
        <p:nvSpPr>
          <p:cNvPr id="72729" name="Rectangle 25"/>
          <p:cNvSpPr>
            <a:spLocks noChangeArrowheads="1"/>
          </p:cNvSpPr>
          <p:nvPr/>
        </p:nvSpPr>
        <p:spPr bwMode="auto">
          <a:xfrm>
            <a:off x="6505765" y="5634038"/>
            <a:ext cx="617157" cy="400752"/>
          </a:xfrm>
          <a:prstGeom prst="rect">
            <a:avLst/>
          </a:prstGeom>
          <a:solidFill>
            <a:srgbClr val="FFCC00"/>
          </a:solidFill>
          <a:ln w="12700" algn="ctr">
            <a:solidFill>
              <a:schemeClr val="tx1"/>
            </a:solidFill>
            <a:miter lim="800000"/>
            <a:headEnd/>
            <a:tailEnd/>
          </a:ln>
          <a:effectLst/>
        </p:spPr>
        <p:txBody>
          <a:bodyPr wrap="none" lIns="92075" tIns="46038" rIns="92075" bIns="46038">
            <a:spAutoFit/>
          </a:bodyPr>
          <a:lstStyle/>
          <a:p>
            <a:pPr algn="ctr" eaLnBrk="0" hangingPunct="0"/>
            <a:r>
              <a:rPr lang="en-US" altLang="zh-TW" sz="2000" b="1">
                <a:latin typeface="Comic Sans MS" pitchFamily="66" charset="0"/>
              </a:rPr>
              <a:t>Yes</a:t>
            </a:r>
          </a:p>
        </p:txBody>
      </p:sp>
      <p:sp>
        <p:nvSpPr>
          <p:cNvPr id="72730" name="Rectangle 26"/>
          <p:cNvSpPr>
            <a:spLocks noChangeArrowheads="1"/>
          </p:cNvSpPr>
          <p:nvPr/>
        </p:nvSpPr>
        <p:spPr bwMode="auto">
          <a:xfrm>
            <a:off x="3592703" y="3794125"/>
            <a:ext cx="617156" cy="400752"/>
          </a:xfrm>
          <a:prstGeom prst="rect">
            <a:avLst/>
          </a:prstGeom>
          <a:solidFill>
            <a:srgbClr val="FFCC00"/>
          </a:solidFill>
          <a:ln w="12700">
            <a:solidFill>
              <a:schemeClr val="tx1"/>
            </a:solidFill>
            <a:miter lim="800000"/>
            <a:headEnd/>
            <a:tailEnd/>
          </a:ln>
          <a:effectLst/>
        </p:spPr>
        <p:txBody>
          <a:bodyPr wrap="none" lIns="92075" tIns="46038" rIns="92075" bIns="46038">
            <a:spAutoFit/>
          </a:bodyPr>
          <a:lstStyle/>
          <a:p>
            <a:pPr algn="ctr" eaLnBrk="0" hangingPunct="0"/>
            <a:r>
              <a:rPr lang="en-US" altLang="zh-TW" sz="2000" b="1">
                <a:latin typeface="Comic Sans MS" pitchFamily="66" charset="0"/>
              </a:rPr>
              <a:t>Yes</a:t>
            </a:r>
          </a:p>
        </p:txBody>
      </p:sp>
      <p:sp>
        <p:nvSpPr>
          <p:cNvPr id="72731" name="Rectangle 27"/>
          <p:cNvSpPr>
            <a:spLocks noChangeArrowheads="1"/>
          </p:cNvSpPr>
          <p:nvPr/>
        </p:nvSpPr>
        <p:spPr bwMode="auto">
          <a:xfrm>
            <a:off x="457200" y="228600"/>
            <a:ext cx="8305800" cy="914400"/>
          </a:xfrm>
          <a:prstGeom prst="rect">
            <a:avLst/>
          </a:prstGeom>
          <a:noFill/>
          <a:ln w="9525">
            <a:noFill/>
            <a:miter lim="800000"/>
            <a:headEnd/>
            <a:tailEnd/>
          </a:ln>
          <a:effectLst/>
        </p:spPr>
        <p:txBody>
          <a:bodyPr anchor="ctr"/>
          <a:lstStyle/>
          <a:p>
            <a:pPr eaLnBrk="0" hangingPunct="0"/>
            <a:endParaRPr lang="en-US" altLang="zh-TW" sz="4400" b="1">
              <a:latin typeface="Comic Sans MS" pitchFamily="66" charset="0"/>
            </a:endParaRPr>
          </a:p>
        </p:txBody>
      </p:sp>
      <p:sp>
        <p:nvSpPr>
          <p:cNvPr id="72732" name="AutoShape 28"/>
          <p:cNvSpPr>
            <a:spLocks noChangeArrowheads="1"/>
          </p:cNvSpPr>
          <p:nvPr/>
        </p:nvSpPr>
        <p:spPr bwMode="auto">
          <a:xfrm>
            <a:off x="3063875" y="1635125"/>
            <a:ext cx="1752600" cy="838200"/>
          </a:xfrm>
          <a:prstGeom prst="diamond">
            <a:avLst/>
          </a:prstGeom>
          <a:solidFill>
            <a:srgbClr val="92D050"/>
          </a:solidFill>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endParaRPr lang="zh-CN" altLang="en-US">
              <a:latin typeface="Comic Sans MS" pitchFamily="66" charset="0"/>
            </a:endParaRPr>
          </a:p>
        </p:txBody>
      </p:sp>
      <p:sp>
        <p:nvSpPr>
          <p:cNvPr id="72733" name="Text Box 29"/>
          <p:cNvSpPr txBox="1">
            <a:spLocks noChangeArrowheads="1"/>
          </p:cNvSpPr>
          <p:nvPr/>
        </p:nvSpPr>
        <p:spPr bwMode="auto">
          <a:xfrm>
            <a:off x="3352800" y="1874838"/>
            <a:ext cx="1120820" cy="400110"/>
          </a:xfrm>
          <a:prstGeom prst="rect">
            <a:avLst/>
          </a:prstGeom>
          <a:noFill/>
          <a:ln w="9525">
            <a:noFill/>
            <a:miter lim="800000"/>
            <a:headEnd type="none" w="sm" len="sm"/>
            <a:tailEnd type="none" w="sm" len="sm"/>
          </a:ln>
          <a:effectLst/>
        </p:spPr>
        <p:txBody>
          <a:bodyPr wrap="none">
            <a:spAutoFit/>
          </a:bodyPr>
          <a:lstStyle/>
          <a:p>
            <a:pPr eaLnBrk="0" hangingPunct="0"/>
            <a:r>
              <a:rPr lang="en-US" altLang="zh-CN" sz="2000" dirty="0">
                <a:latin typeface="Comic Sans MS" pitchFamily="66" charset="0"/>
              </a:rPr>
              <a:t>Outlook</a:t>
            </a:r>
          </a:p>
        </p:txBody>
      </p:sp>
      <p:sp>
        <p:nvSpPr>
          <p:cNvPr id="72734" name="AutoShape 30"/>
          <p:cNvSpPr>
            <a:spLocks noChangeArrowheads="1"/>
          </p:cNvSpPr>
          <p:nvPr/>
        </p:nvSpPr>
        <p:spPr bwMode="auto">
          <a:xfrm>
            <a:off x="1447800" y="3657600"/>
            <a:ext cx="1752600" cy="838200"/>
          </a:xfrm>
          <a:prstGeom prst="diamond">
            <a:avLst/>
          </a:prstGeom>
          <a:solidFill>
            <a:srgbClr val="92D050"/>
          </a:solidFill>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endParaRPr lang="zh-CN" altLang="en-US">
              <a:latin typeface="Comic Sans MS" pitchFamily="66" charset="0"/>
            </a:endParaRPr>
          </a:p>
        </p:txBody>
      </p:sp>
      <p:sp>
        <p:nvSpPr>
          <p:cNvPr id="72735" name="Text Box 31"/>
          <p:cNvSpPr txBox="1">
            <a:spLocks noChangeArrowheads="1"/>
          </p:cNvSpPr>
          <p:nvPr/>
        </p:nvSpPr>
        <p:spPr bwMode="auto">
          <a:xfrm>
            <a:off x="1676400" y="3856038"/>
            <a:ext cx="1261884" cy="400110"/>
          </a:xfrm>
          <a:prstGeom prst="rect">
            <a:avLst/>
          </a:prstGeom>
          <a:noFill/>
          <a:ln w="9525">
            <a:noFill/>
            <a:miter lim="800000"/>
            <a:headEnd type="none" w="sm" len="sm"/>
            <a:tailEnd type="none" w="sm" len="sm"/>
          </a:ln>
          <a:effectLst/>
        </p:spPr>
        <p:txBody>
          <a:bodyPr wrap="none">
            <a:spAutoFit/>
          </a:bodyPr>
          <a:lstStyle/>
          <a:p>
            <a:pPr eaLnBrk="0" hangingPunct="0"/>
            <a:r>
              <a:rPr lang="en-US" altLang="zh-CN" sz="2000">
                <a:latin typeface="Comic Sans MS" pitchFamily="66" charset="0"/>
              </a:rPr>
              <a:t>Humidity</a:t>
            </a:r>
          </a:p>
        </p:txBody>
      </p:sp>
      <p:sp>
        <p:nvSpPr>
          <p:cNvPr id="72736" name="AutoShape 32"/>
          <p:cNvSpPr>
            <a:spLocks noChangeArrowheads="1"/>
          </p:cNvSpPr>
          <p:nvPr/>
        </p:nvSpPr>
        <p:spPr bwMode="auto">
          <a:xfrm>
            <a:off x="5181600" y="3810000"/>
            <a:ext cx="1752600" cy="838200"/>
          </a:xfrm>
          <a:prstGeom prst="diamond">
            <a:avLst/>
          </a:prstGeom>
          <a:solidFill>
            <a:srgbClr val="92D050"/>
          </a:solidFill>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endParaRPr lang="zh-CN" altLang="en-US">
              <a:latin typeface="Comic Sans MS" pitchFamily="66" charset="0"/>
            </a:endParaRPr>
          </a:p>
        </p:txBody>
      </p:sp>
      <p:sp>
        <p:nvSpPr>
          <p:cNvPr id="72737" name="Text Box 33"/>
          <p:cNvSpPr txBox="1">
            <a:spLocks noChangeArrowheads="1"/>
          </p:cNvSpPr>
          <p:nvPr/>
        </p:nvSpPr>
        <p:spPr bwMode="auto">
          <a:xfrm>
            <a:off x="5625628" y="4005064"/>
            <a:ext cx="941283" cy="400110"/>
          </a:xfrm>
          <a:prstGeom prst="rect">
            <a:avLst/>
          </a:prstGeom>
          <a:noFill/>
          <a:ln w="9525">
            <a:noFill/>
            <a:miter lim="800000"/>
            <a:headEnd type="none" w="sm" len="sm"/>
            <a:tailEnd type="none" w="sm" len="sm"/>
          </a:ln>
          <a:effectLst/>
        </p:spPr>
        <p:txBody>
          <a:bodyPr wrap="none">
            <a:spAutoFit/>
          </a:bodyPr>
          <a:lstStyle/>
          <a:p>
            <a:pPr eaLnBrk="0" hangingPunct="0"/>
            <a:r>
              <a:rPr lang="en-US" altLang="zh-CN" sz="2000" dirty="0">
                <a:latin typeface="Comic Sans MS" pitchFamily="66" charset="0"/>
              </a:rPr>
              <a:t>Windy</a:t>
            </a:r>
          </a:p>
        </p:txBody>
      </p:sp>
      <p:sp>
        <p:nvSpPr>
          <p:cNvPr id="72738" name="Line 34"/>
          <p:cNvSpPr>
            <a:spLocks noChangeShapeType="1"/>
          </p:cNvSpPr>
          <p:nvPr/>
        </p:nvSpPr>
        <p:spPr bwMode="auto">
          <a:xfrm>
            <a:off x="2362200" y="2971800"/>
            <a:ext cx="0" cy="609600"/>
          </a:xfrm>
          <a:prstGeom prst="line">
            <a:avLst/>
          </a:prstGeom>
          <a:noFill/>
          <a:ln w="9525">
            <a:solidFill>
              <a:schemeClr val="tx1"/>
            </a:solidFill>
            <a:miter lim="800000"/>
            <a:headEnd type="none" w="sm" len="sm"/>
            <a:tailEnd type="none" w="sm" len="sm"/>
          </a:ln>
          <a:effectLst/>
        </p:spPr>
        <p:txBody>
          <a:bodyPr wrap="none" anchor="ctr"/>
          <a:lstStyle/>
          <a:p>
            <a:endParaRPr lang="zh-CN" altLang="en-US">
              <a:latin typeface="Comic Sans MS" pitchFamily="66" charset="0"/>
            </a:endParaRPr>
          </a:p>
        </p:txBody>
      </p:sp>
      <p:sp>
        <p:nvSpPr>
          <p:cNvPr id="72739" name="Line 35"/>
          <p:cNvSpPr>
            <a:spLocks noChangeShapeType="1"/>
          </p:cNvSpPr>
          <p:nvPr/>
        </p:nvSpPr>
        <p:spPr bwMode="auto">
          <a:xfrm>
            <a:off x="6019800" y="3124200"/>
            <a:ext cx="0" cy="685800"/>
          </a:xfrm>
          <a:prstGeom prst="line">
            <a:avLst/>
          </a:prstGeom>
          <a:noFill/>
          <a:ln w="9525">
            <a:solidFill>
              <a:schemeClr val="tx1"/>
            </a:solidFill>
            <a:miter lim="800000"/>
            <a:headEnd type="none" w="sm" len="sm"/>
            <a:tailEnd type="none" w="sm" len="sm"/>
          </a:ln>
          <a:effectLst/>
        </p:spPr>
        <p:txBody>
          <a:bodyPr wrap="none" anchor="ctr"/>
          <a:lstStyle/>
          <a:p>
            <a:endParaRPr lang="zh-CN" altLang="en-US">
              <a:latin typeface="Comic Sans MS" pitchFamily="66" charset="0"/>
            </a:endParaRPr>
          </a:p>
        </p:txBody>
      </p:sp>
      <p:sp>
        <p:nvSpPr>
          <p:cNvPr id="72741" name="Line 37"/>
          <p:cNvSpPr>
            <a:spLocks noChangeShapeType="1"/>
          </p:cNvSpPr>
          <p:nvPr/>
        </p:nvSpPr>
        <p:spPr bwMode="auto">
          <a:xfrm flipV="1">
            <a:off x="4500563" y="1628775"/>
            <a:ext cx="649287" cy="215900"/>
          </a:xfrm>
          <a:prstGeom prst="line">
            <a:avLst/>
          </a:prstGeom>
          <a:noFill/>
          <a:ln w="28575">
            <a:solidFill>
              <a:schemeClr val="tx1"/>
            </a:solidFill>
            <a:round/>
            <a:headEnd/>
            <a:tailEnd type="triangle" w="med" len="med"/>
          </a:ln>
          <a:effectLst/>
        </p:spPr>
        <p:txBody>
          <a:bodyPr/>
          <a:lstStyle/>
          <a:p>
            <a:endParaRPr lang="zh-CN" altLang="en-US">
              <a:latin typeface="Comic Sans MS" pitchFamily="66" charset="0"/>
            </a:endParaRPr>
          </a:p>
        </p:txBody>
      </p:sp>
      <p:sp>
        <p:nvSpPr>
          <p:cNvPr id="72742" name="Text Box 38"/>
          <p:cNvSpPr txBox="1">
            <a:spLocks noChangeArrowheads="1"/>
          </p:cNvSpPr>
          <p:nvPr/>
        </p:nvSpPr>
        <p:spPr bwMode="auto">
          <a:xfrm>
            <a:off x="5148263" y="1412875"/>
            <a:ext cx="2820003" cy="646331"/>
          </a:xfrm>
          <a:prstGeom prst="rect">
            <a:avLst/>
          </a:prstGeom>
          <a:noFill/>
          <a:ln w="9525">
            <a:noFill/>
            <a:miter lim="800000"/>
            <a:headEnd/>
            <a:tailEnd/>
          </a:ln>
          <a:effectLst/>
        </p:spPr>
        <p:txBody>
          <a:bodyPr wrap="none">
            <a:spAutoFit/>
          </a:bodyPr>
          <a:lstStyle/>
          <a:p>
            <a:r>
              <a:rPr lang="en-US" altLang="zh-CN" b="1">
                <a:solidFill>
                  <a:schemeClr val="accent1"/>
                </a:solidFill>
                <a:latin typeface="Comic Sans MS" pitchFamily="66" charset="0"/>
              </a:rPr>
              <a:t>Each node is a test on </a:t>
            </a:r>
          </a:p>
          <a:p>
            <a:r>
              <a:rPr lang="en-US" altLang="zh-CN" b="1">
                <a:solidFill>
                  <a:schemeClr val="accent1"/>
                </a:solidFill>
                <a:latin typeface="Comic Sans MS" pitchFamily="66" charset="0"/>
              </a:rPr>
              <a:t>one attribute</a:t>
            </a:r>
          </a:p>
        </p:txBody>
      </p:sp>
      <p:sp>
        <p:nvSpPr>
          <p:cNvPr id="72743" name="Text Box 39"/>
          <p:cNvSpPr txBox="1">
            <a:spLocks noChangeArrowheads="1"/>
          </p:cNvSpPr>
          <p:nvPr/>
        </p:nvSpPr>
        <p:spPr bwMode="auto">
          <a:xfrm>
            <a:off x="6227763" y="2774950"/>
            <a:ext cx="2903359" cy="646331"/>
          </a:xfrm>
          <a:prstGeom prst="rect">
            <a:avLst/>
          </a:prstGeom>
          <a:noFill/>
          <a:ln w="9525">
            <a:noFill/>
            <a:miter lim="800000"/>
            <a:headEnd/>
            <a:tailEnd/>
          </a:ln>
          <a:effectLst/>
        </p:spPr>
        <p:txBody>
          <a:bodyPr wrap="none">
            <a:spAutoFit/>
          </a:bodyPr>
          <a:lstStyle/>
          <a:p>
            <a:r>
              <a:rPr lang="en-US" altLang="zh-CN">
                <a:latin typeface="Comic Sans MS" pitchFamily="66" charset="0"/>
              </a:rPr>
              <a:t>Possible attribute values </a:t>
            </a:r>
          </a:p>
          <a:p>
            <a:r>
              <a:rPr lang="en-US" altLang="zh-CN">
                <a:latin typeface="Comic Sans MS" pitchFamily="66" charset="0"/>
              </a:rPr>
              <a:t>of the node</a:t>
            </a:r>
          </a:p>
        </p:txBody>
      </p:sp>
      <p:sp>
        <p:nvSpPr>
          <p:cNvPr id="72744" name="Text Box 40"/>
          <p:cNvSpPr txBox="1">
            <a:spLocks noChangeArrowheads="1"/>
          </p:cNvSpPr>
          <p:nvPr/>
        </p:nvSpPr>
        <p:spPr bwMode="auto">
          <a:xfrm>
            <a:off x="7380411" y="5451475"/>
            <a:ext cx="2016125" cy="641350"/>
          </a:xfrm>
          <a:prstGeom prst="rect">
            <a:avLst/>
          </a:prstGeom>
          <a:noFill/>
          <a:ln w="9525">
            <a:noFill/>
            <a:miter lim="800000"/>
            <a:headEnd/>
            <a:tailEnd/>
          </a:ln>
          <a:effectLst/>
        </p:spPr>
        <p:txBody>
          <a:bodyPr>
            <a:spAutoFit/>
          </a:bodyPr>
          <a:lstStyle/>
          <a:p>
            <a:r>
              <a:rPr lang="en-US" altLang="zh-CN" dirty="0">
                <a:solidFill>
                  <a:srgbClr val="CC0000"/>
                </a:solidFill>
                <a:latin typeface="Comic Sans MS" pitchFamily="66" charset="0"/>
              </a:rPr>
              <a:t>Leafs are the </a:t>
            </a:r>
            <a:r>
              <a:rPr lang="en-US" altLang="zh-CN" dirty="0" smtClean="0">
                <a:solidFill>
                  <a:srgbClr val="CC0000"/>
                </a:solidFill>
                <a:latin typeface="Comic Sans MS" pitchFamily="66" charset="0"/>
              </a:rPr>
              <a:t/>
            </a:r>
            <a:br>
              <a:rPr lang="en-US" altLang="zh-CN" dirty="0" smtClean="0">
                <a:solidFill>
                  <a:srgbClr val="CC0000"/>
                </a:solidFill>
                <a:latin typeface="Comic Sans MS" pitchFamily="66" charset="0"/>
              </a:rPr>
            </a:br>
            <a:r>
              <a:rPr lang="en-US" altLang="zh-CN" dirty="0" smtClean="0">
                <a:solidFill>
                  <a:srgbClr val="CC0000"/>
                </a:solidFill>
                <a:latin typeface="Comic Sans MS" pitchFamily="66" charset="0"/>
              </a:rPr>
              <a:t>decisions</a:t>
            </a:r>
            <a:endParaRPr lang="en-US" altLang="zh-CN" dirty="0">
              <a:solidFill>
                <a:srgbClr val="CC0000"/>
              </a:solidFill>
              <a:latin typeface="Comic Sans MS" pitchFamily="66"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96908"/>
          </a:xfrm>
        </p:spPr>
        <p:txBody>
          <a:bodyPr>
            <a:normAutofit fontScale="90000"/>
          </a:bodyPr>
          <a:lstStyle/>
          <a:p>
            <a:r>
              <a:rPr lang="en-US" sz="2700" dirty="0" smtClean="0">
                <a:latin typeface="Comic Sans MS" pitchFamily="66" charset="0"/>
              </a:rPr>
              <a:t>Decision tress involve greedy, recursive partitioning.</a:t>
            </a:r>
            <a:endParaRPr lang="en-US" sz="2700" dirty="0">
              <a:latin typeface="Comic Sans MS" pitchFamily="66" charset="0"/>
            </a:endParaRPr>
          </a:p>
        </p:txBody>
      </p:sp>
      <p:sp>
        <p:nvSpPr>
          <p:cNvPr id="3" name="Content Placeholder 2"/>
          <p:cNvSpPr>
            <a:spLocks noGrp="1"/>
          </p:cNvSpPr>
          <p:nvPr>
            <p:ph sz="quarter" idx="1"/>
          </p:nvPr>
        </p:nvSpPr>
        <p:spPr>
          <a:xfrm>
            <a:off x="827584" y="908720"/>
            <a:ext cx="7772400" cy="457200"/>
          </a:xfrm>
        </p:spPr>
        <p:txBody>
          <a:bodyPr>
            <a:normAutofit/>
          </a:bodyPr>
          <a:lstStyle/>
          <a:p>
            <a:r>
              <a:rPr lang="en-US" dirty="0" smtClean="0">
                <a:latin typeface="Comic Sans MS" pitchFamily="66" charset="0"/>
              </a:rPr>
              <a:t>Simple dataset with two predictors</a:t>
            </a:r>
            <a:endParaRPr lang="en-US" dirty="0">
              <a:latin typeface="Comic Sans MS" pitchFamily="66" charset="0"/>
            </a:endParaRPr>
          </a:p>
        </p:txBody>
      </p:sp>
      <p:pic>
        <p:nvPicPr>
          <p:cNvPr id="4" name="Picture 3" descr="1.png"/>
          <p:cNvPicPr>
            <a:picLocks noChangeAspect="1"/>
          </p:cNvPicPr>
          <p:nvPr/>
        </p:nvPicPr>
        <p:blipFill>
          <a:blip r:embed="rId2" cstate="print"/>
          <a:stretch>
            <a:fillRect/>
          </a:stretch>
        </p:blipFill>
        <p:spPr>
          <a:xfrm>
            <a:off x="1295400" y="1412776"/>
            <a:ext cx="6012904" cy="2091941"/>
          </a:xfrm>
          <a:prstGeom prst="rect">
            <a:avLst/>
          </a:prstGeom>
        </p:spPr>
      </p:pic>
      <p:sp>
        <p:nvSpPr>
          <p:cNvPr id="6" name="Content Placeholder 2"/>
          <p:cNvSpPr txBox="1">
            <a:spLocks/>
          </p:cNvSpPr>
          <p:nvPr/>
        </p:nvSpPr>
        <p:spPr>
          <a:xfrm>
            <a:off x="683568" y="3581400"/>
            <a:ext cx="7772400" cy="457200"/>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ts val="580"/>
              </a:spcBef>
              <a:spcAft>
                <a:spcPts val="0"/>
              </a:spcAft>
              <a:buClr>
                <a:schemeClr val="accent1"/>
              </a:buClr>
              <a:buSzPct val="85000"/>
              <a:tabLst/>
              <a:defRPr/>
            </a:pPr>
            <a:r>
              <a:rPr kumimoji="0" lang="en-US" sz="2600" b="0" i="0" u="none" strike="noStrike" kern="1200" cap="none" spc="0" normalizeH="0" baseline="0" noProof="0" dirty="0" smtClean="0">
                <a:ln>
                  <a:noFill/>
                </a:ln>
                <a:solidFill>
                  <a:schemeClr val="tx1"/>
                </a:solidFill>
                <a:effectLst/>
                <a:uLnTx/>
                <a:uFillTx/>
                <a:latin typeface="Comic Sans MS" pitchFamily="66" charset="0"/>
              </a:rPr>
              <a:t>Greedy,</a:t>
            </a:r>
            <a:r>
              <a:rPr kumimoji="0" lang="en-US" sz="2600" b="0" i="0" u="none" strike="noStrike" kern="1200" cap="none" spc="0" normalizeH="0" noProof="0" dirty="0" smtClean="0">
                <a:ln>
                  <a:noFill/>
                </a:ln>
                <a:solidFill>
                  <a:schemeClr val="tx1"/>
                </a:solidFill>
                <a:effectLst/>
                <a:uLnTx/>
                <a:uFillTx/>
                <a:latin typeface="Comic Sans MS" pitchFamily="66" charset="0"/>
              </a:rPr>
              <a:t> recursive partitioning along TI and PE</a:t>
            </a:r>
            <a:endParaRPr kumimoji="0" lang="en-US" sz="2600" b="0" i="0" u="none" strike="noStrike" kern="1200" cap="none" spc="0" normalizeH="0" baseline="0" noProof="0" dirty="0">
              <a:ln>
                <a:noFill/>
              </a:ln>
              <a:solidFill>
                <a:schemeClr val="tx1"/>
              </a:solidFill>
              <a:effectLst/>
              <a:uLnTx/>
              <a:uFillTx/>
              <a:latin typeface="Comic Sans MS" pitchFamily="66" charset="0"/>
            </a:endParaRPr>
          </a:p>
        </p:txBody>
      </p:sp>
      <p:pic>
        <p:nvPicPr>
          <p:cNvPr id="7" name="Picture 6" descr="2.png"/>
          <p:cNvPicPr>
            <a:picLocks noChangeAspect="1"/>
          </p:cNvPicPr>
          <p:nvPr/>
        </p:nvPicPr>
        <p:blipFill>
          <a:blip r:embed="rId3" cstate="print"/>
          <a:stretch>
            <a:fillRect/>
          </a:stretch>
        </p:blipFill>
        <p:spPr>
          <a:xfrm>
            <a:off x="1295399" y="4077072"/>
            <a:ext cx="6433503" cy="2160240"/>
          </a:xfrm>
          <a:prstGeom prst="rect">
            <a:avLst/>
          </a:prstGeom>
        </p:spPr>
      </p:pic>
      <p:sp>
        <p:nvSpPr>
          <p:cNvPr id="8" name="Slide Number Placeholder 7"/>
          <p:cNvSpPr>
            <a:spLocks noGrp="1"/>
          </p:cNvSpPr>
          <p:nvPr>
            <p:ph type="sldNum" sz="quarter" idx="12"/>
          </p:nvPr>
        </p:nvSpPr>
        <p:spPr/>
        <p:txBody>
          <a:bodyPr/>
          <a:lstStyle/>
          <a:p>
            <a:fld id="{B6F15528-21DE-4FAA-801E-634DDDAF4B2B}" type="slidenum">
              <a:rPr lang="en-US" smtClean="0">
                <a:latin typeface="Comic Sans MS" pitchFamily="66" charset="0"/>
              </a:rPr>
              <a:pPr/>
              <a:t>45</a:t>
            </a:fld>
            <a:r>
              <a:rPr lang="en-US" dirty="0" smtClean="0">
                <a:latin typeface="Comic Sans MS" pitchFamily="66" charset="0"/>
              </a:rPr>
              <a:t>/14</a:t>
            </a:r>
            <a:endParaRPr lang="en-US" dirty="0">
              <a:latin typeface="Comic Sans MS" pitchFamily="66" charset="0"/>
            </a:endParaRPr>
          </a:p>
        </p:txBody>
      </p:sp>
      <p:sp>
        <p:nvSpPr>
          <p:cNvPr id="9" name="Footer Placeholder 8"/>
          <p:cNvSpPr>
            <a:spLocks noGrp="1"/>
          </p:cNvSpPr>
          <p:nvPr>
            <p:ph type="ftr" sz="quarter" idx="11"/>
          </p:nvPr>
        </p:nvSpPr>
        <p:spPr/>
        <p:txBody>
          <a:bodyPr/>
          <a:lstStyle/>
          <a:p>
            <a:r>
              <a:rPr lang="en-US" dirty="0" smtClean="0">
                <a:latin typeface="Comic Sans MS" pitchFamily="66" charset="0"/>
              </a:rPr>
              <a:t>3237/10</a:t>
            </a:r>
            <a:endParaRPr lang="en-US" dirty="0">
              <a:latin typeface="Comic Sans MS" pitchFamily="66"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noChangeArrowheads="1"/>
          </p:cNvPicPr>
          <p:nvPr/>
        </p:nvPicPr>
        <p:blipFill>
          <a:blip r:embed="rId3" cstate="print"/>
          <a:srcRect t="12960"/>
          <a:stretch>
            <a:fillRect/>
          </a:stretch>
        </p:blipFill>
        <p:spPr bwMode="auto">
          <a:xfrm>
            <a:off x="870780" y="908720"/>
            <a:ext cx="7085596" cy="2448272"/>
          </a:xfrm>
          <a:prstGeom prst="rect">
            <a:avLst/>
          </a:prstGeom>
          <a:noFill/>
          <a:ln w="9525" algn="ctr">
            <a:noFill/>
            <a:miter lim="800000"/>
            <a:headEnd/>
            <a:tailEnd/>
          </a:ln>
        </p:spPr>
      </p:pic>
      <p:sp>
        <p:nvSpPr>
          <p:cNvPr id="60419" name="Title 1"/>
          <p:cNvSpPr>
            <a:spLocks noGrp="1"/>
          </p:cNvSpPr>
          <p:nvPr>
            <p:ph type="title"/>
          </p:nvPr>
        </p:nvSpPr>
        <p:spPr/>
        <p:txBody>
          <a:bodyPr/>
          <a:lstStyle/>
          <a:p>
            <a:r>
              <a:rPr lang="en-US" altLang="zh-CN" smtClean="0">
                <a:latin typeface="Comic Sans MS" pitchFamily="66" charset="0"/>
                <a:ea typeface="宋体" pitchFamily="2" charset="-122"/>
              </a:rPr>
              <a:t>Random Forests</a:t>
            </a:r>
          </a:p>
        </p:txBody>
      </p:sp>
      <p:sp>
        <p:nvSpPr>
          <p:cNvPr id="57348" name="TextBox 32"/>
          <p:cNvSpPr txBox="1">
            <a:spLocks noChangeArrowheads="1"/>
          </p:cNvSpPr>
          <p:nvPr/>
        </p:nvSpPr>
        <p:spPr bwMode="auto">
          <a:xfrm>
            <a:off x="447675" y="3334340"/>
            <a:ext cx="8385175" cy="3046988"/>
          </a:xfrm>
          <a:prstGeom prst="rect">
            <a:avLst/>
          </a:prstGeom>
          <a:noFill/>
          <a:ln w="9525">
            <a:noFill/>
            <a:miter lim="800000"/>
            <a:headEnd/>
            <a:tailEnd/>
          </a:ln>
        </p:spPr>
        <p:txBody>
          <a:bodyPr>
            <a:spAutoFit/>
          </a:bodyPr>
          <a:lstStyle/>
          <a:p>
            <a:pPr marL="282575" indent="-282575">
              <a:buFont typeface="Arial" pitchFamily="34" charset="0"/>
              <a:buChar char="•"/>
            </a:pPr>
            <a:r>
              <a:rPr lang="en-US" altLang="zh-CN" sz="2400" dirty="0">
                <a:latin typeface="Comic Sans MS" pitchFamily="66" charset="0"/>
                <a:ea typeface="宋体" pitchFamily="2" charset="-122"/>
                <a:cs typeface="Times New Roman" pitchFamily="18" charset="0"/>
              </a:rPr>
              <a:t>Random forests (RF) are a combination of tree </a:t>
            </a:r>
            <a:r>
              <a:rPr lang="en-US" altLang="zh-CN" sz="2400" dirty="0" smtClean="0">
                <a:latin typeface="Comic Sans MS" pitchFamily="66" charset="0"/>
                <a:ea typeface="宋体" pitchFamily="2" charset="-122"/>
                <a:cs typeface="Times New Roman" pitchFamily="18" charset="0"/>
              </a:rPr>
              <a:t/>
            </a:r>
            <a:br>
              <a:rPr lang="en-US" altLang="zh-CN" sz="2400" dirty="0" smtClean="0">
                <a:latin typeface="Comic Sans MS" pitchFamily="66" charset="0"/>
                <a:ea typeface="宋体" pitchFamily="2" charset="-122"/>
                <a:cs typeface="Times New Roman" pitchFamily="18" charset="0"/>
              </a:rPr>
            </a:br>
            <a:r>
              <a:rPr lang="en-US" altLang="zh-CN" sz="2400" dirty="0" smtClean="0">
                <a:latin typeface="Comic Sans MS" pitchFamily="66" charset="0"/>
                <a:ea typeface="宋体" pitchFamily="2" charset="-122"/>
                <a:cs typeface="Times New Roman" pitchFamily="18" charset="0"/>
              </a:rPr>
              <a:t>predictors</a:t>
            </a:r>
            <a:endParaRPr lang="en-US" altLang="zh-CN" sz="2400" dirty="0">
              <a:latin typeface="Comic Sans MS" pitchFamily="66" charset="0"/>
              <a:ea typeface="宋体" pitchFamily="2" charset="-122"/>
              <a:cs typeface="Times New Roman" pitchFamily="18" charset="0"/>
            </a:endParaRPr>
          </a:p>
          <a:p>
            <a:pPr marL="282575" indent="-282575">
              <a:buFont typeface="Arial" pitchFamily="34" charset="0"/>
              <a:buChar char="•"/>
            </a:pPr>
            <a:r>
              <a:rPr lang="en-US" altLang="zh-CN" sz="2400" dirty="0">
                <a:latin typeface="Comic Sans MS" pitchFamily="66" charset="0"/>
                <a:ea typeface="宋体" pitchFamily="2" charset="-122"/>
                <a:cs typeface="Times New Roman" pitchFamily="18" charset="0"/>
              </a:rPr>
              <a:t>Each tree depends on the values of a random vector </a:t>
            </a:r>
            <a:r>
              <a:rPr lang="en-US" altLang="zh-CN" sz="2400" dirty="0" smtClean="0">
                <a:latin typeface="Comic Sans MS" pitchFamily="66" charset="0"/>
                <a:ea typeface="宋体" pitchFamily="2" charset="-122"/>
                <a:cs typeface="Times New Roman" pitchFamily="18" charset="0"/>
              </a:rPr>
              <a:t/>
            </a:r>
            <a:br>
              <a:rPr lang="en-US" altLang="zh-CN" sz="2400" dirty="0" smtClean="0">
                <a:latin typeface="Comic Sans MS" pitchFamily="66" charset="0"/>
                <a:ea typeface="宋体" pitchFamily="2" charset="-122"/>
                <a:cs typeface="Times New Roman" pitchFamily="18" charset="0"/>
              </a:rPr>
            </a:br>
            <a:r>
              <a:rPr lang="en-US" altLang="zh-CN" sz="2400" dirty="0" smtClean="0">
                <a:latin typeface="Comic Sans MS" pitchFamily="66" charset="0"/>
                <a:ea typeface="宋体" pitchFamily="2" charset="-122"/>
                <a:cs typeface="Times New Roman" pitchFamily="18" charset="0"/>
              </a:rPr>
              <a:t>sampled </a:t>
            </a:r>
            <a:r>
              <a:rPr lang="en-US" altLang="zh-CN" sz="2400" dirty="0">
                <a:latin typeface="Comic Sans MS" pitchFamily="66" charset="0"/>
                <a:ea typeface="宋体" pitchFamily="2" charset="-122"/>
                <a:cs typeface="Times New Roman" pitchFamily="18" charset="0"/>
              </a:rPr>
              <a:t>in dependently</a:t>
            </a:r>
          </a:p>
          <a:p>
            <a:pPr marL="282575" indent="-282575">
              <a:buFont typeface="Arial" pitchFamily="34" charset="0"/>
              <a:buChar char="•"/>
            </a:pPr>
            <a:r>
              <a:rPr lang="en-US" altLang="zh-CN" sz="2400" dirty="0">
                <a:latin typeface="Comic Sans MS" pitchFamily="66" charset="0"/>
                <a:ea typeface="宋体" pitchFamily="2" charset="-122"/>
                <a:cs typeface="Times New Roman" pitchFamily="18" charset="0"/>
              </a:rPr>
              <a:t>The generalization error depends on the strength of </a:t>
            </a:r>
            <a:r>
              <a:rPr lang="en-US" altLang="zh-CN" sz="2400" dirty="0" smtClean="0">
                <a:latin typeface="Comic Sans MS" pitchFamily="66" charset="0"/>
                <a:ea typeface="宋体" pitchFamily="2" charset="-122"/>
                <a:cs typeface="Times New Roman" pitchFamily="18" charset="0"/>
              </a:rPr>
              <a:t/>
            </a:r>
            <a:br>
              <a:rPr lang="en-US" altLang="zh-CN" sz="2400" dirty="0" smtClean="0">
                <a:latin typeface="Comic Sans MS" pitchFamily="66" charset="0"/>
                <a:ea typeface="宋体" pitchFamily="2" charset="-122"/>
                <a:cs typeface="Times New Roman" pitchFamily="18" charset="0"/>
              </a:rPr>
            </a:br>
            <a:r>
              <a:rPr lang="en-US" altLang="zh-CN" sz="2400" dirty="0" smtClean="0">
                <a:latin typeface="Comic Sans MS" pitchFamily="66" charset="0"/>
                <a:ea typeface="宋体" pitchFamily="2" charset="-122"/>
                <a:cs typeface="Times New Roman" pitchFamily="18" charset="0"/>
              </a:rPr>
              <a:t>the </a:t>
            </a:r>
            <a:r>
              <a:rPr lang="en-US" altLang="zh-CN" sz="2400" dirty="0">
                <a:latin typeface="Comic Sans MS" pitchFamily="66" charset="0"/>
                <a:ea typeface="宋体" pitchFamily="2" charset="-122"/>
                <a:cs typeface="Times New Roman" pitchFamily="18" charset="0"/>
              </a:rPr>
              <a:t>individual trees and the correlation between them</a:t>
            </a:r>
          </a:p>
          <a:p>
            <a:pPr marL="282575" indent="-282575">
              <a:buFont typeface="Arial" pitchFamily="34" charset="0"/>
              <a:buChar char="•"/>
            </a:pPr>
            <a:r>
              <a:rPr lang="en-US" altLang="zh-CN" sz="2400" dirty="0">
                <a:latin typeface="Comic Sans MS" pitchFamily="66" charset="0"/>
                <a:ea typeface="宋体" pitchFamily="2" charset="-122"/>
                <a:cs typeface="Times New Roman" pitchFamily="18" charset="0"/>
              </a:rPr>
              <a:t>Using a random selection of features yields results </a:t>
            </a:r>
            <a:r>
              <a:rPr lang="en-US" altLang="zh-CN" sz="2400" dirty="0" smtClean="0">
                <a:latin typeface="Comic Sans MS" pitchFamily="66" charset="0"/>
                <a:ea typeface="宋体" pitchFamily="2" charset="-122"/>
                <a:cs typeface="Times New Roman" pitchFamily="18" charset="0"/>
              </a:rPr>
              <a:t/>
            </a:r>
            <a:br>
              <a:rPr lang="en-US" altLang="zh-CN" sz="2400" dirty="0" smtClean="0">
                <a:latin typeface="Comic Sans MS" pitchFamily="66" charset="0"/>
                <a:ea typeface="宋体" pitchFamily="2" charset="-122"/>
                <a:cs typeface="Times New Roman" pitchFamily="18" charset="0"/>
              </a:rPr>
            </a:br>
            <a:r>
              <a:rPr lang="en-US" altLang="zh-CN" sz="2400" dirty="0" smtClean="0">
                <a:latin typeface="Comic Sans MS" pitchFamily="66" charset="0"/>
                <a:ea typeface="宋体" pitchFamily="2" charset="-122"/>
                <a:cs typeface="Times New Roman" pitchFamily="18" charset="0"/>
              </a:rPr>
              <a:t>favorable </a:t>
            </a:r>
            <a:r>
              <a:rPr lang="en-US" altLang="zh-CN" sz="2400" dirty="0">
                <a:latin typeface="Comic Sans MS" pitchFamily="66" charset="0"/>
                <a:ea typeface="宋体" pitchFamily="2" charset="-122"/>
                <a:cs typeface="Times New Roman" pitchFamily="18" charset="0"/>
              </a:rPr>
              <a:t>to </a:t>
            </a:r>
            <a:r>
              <a:rPr lang="en-US" altLang="zh-CN" sz="2400" dirty="0" err="1">
                <a:latin typeface="Comic Sans MS" pitchFamily="66" charset="0"/>
                <a:ea typeface="宋体" pitchFamily="2" charset="-122"/>
                <a:cs typeface="Times New Roman" pitchFamily="18" charset="0"/>
              </a:rPr>
              <a:t>AdaBoost</a:t>
            </a:r>
            <a:r>
              <a:rPr lang="en-US" altLang="zh-CN" sz="2400" dirty="0">
                <a:latin typeface="Comic Sans MS" pitchFamily="66" charset="0"/>
                <a:ea typeface="宋体" pitchFamily="2" charset="-122"/>
                <a:cs typeface="Times New Roman" pitchFamily="18" charset="0"/>
              </a:rPr>
              <a:t>, and are more robust </a:t>
            </a:r>
            <a:r>
              <a:rPr lang="en-US" altLang="zh-CN" sz="2400" dirty="0" err="1">
                <a:latin typeface="Comic Sans MS" pitchFamily="66" charset="0"/>
                <a:ea typeface="宋体" pitchFamily="2" charset="-122"/>
                <a:cs typeface="Times New Roman" pitchFamily="18" charset="0"/>
              </a:rPr>
              <a:t>w.r.t</a:t>
            </a:r>
            <a:r>
              <a:rPr lang="en-US" altLang="zh-CN" sz="2400" dirty="0">
                <a:latin typeface="Comic Sans MS" pitchFamily="66" charset="0"/>
                <a:ea typeface="宋体" pitchFamily="2" charset="-122"/>
                <a:cs typeface="Times New Roman" pitchFamily="18" charset="0"/>
              </a:rPr>
              <a:t>. noise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zh-CN" dirty="0" smtClean="0">
                <a:latin typeface="Comic Sans MS" pitchFamily="66" charset="0"/>
                <a:ea typeface="宋体" pitchFamily="2" charset="-122"/>
              </a:rPr>
              <a:t>Compared with Boosting</a:t>
            </a:r>
          </a:p>
        </p:txBody>
      </p:sp>
      <p:sp>
        <p:nvSpPr>
          <p:cNvPr id="64515" name="TextBox 32"/>
          <p:cNvSpPr txBox="1">
            <a:spLocks noChangeArrowheads="1"/>
          </p:cNvSpPr>
          <p:nvPr/>
        </p:nvSpPr>
        <p:spPr bwMode="auto">
          <a:xfrm>
            <a:off x="573088" y="1470263"/>
            <a:ext cx="8385175" cy="2246769"/>
          </a:xfrm>
          <a:prstGeom prst="rect">
            <a:avLst/>
          </a:prstGeom>
          <a:noFill/>
          <a:ln w="9525">
            <a:noFill/>
            <a:miter lim="800000"/>
            <a:headEnd/>
            <a:tailEnd/>
          </a:ln>
        </p:spPr>
        <p:txBody>
          <a:bodyPr>
            <a:spAutoFit/>
          </a:bodyPr>
          <a:lstStyle/>
          <a:p>
            <a:pPr marL="282575" indent="-282575">
              <a:buFont typeface="Arial" pitchFamily="34" charset="0"/>
              <a:buChar char="•"/>
            </a:pPr>
            <a:r>
              <a:rPr lang="en-US" altLang="zh-CN" sz="2800" dirty="0">
                <a:latin typeface="Comic Sans MS" pitchFamily="66" charset="0"/>
                <a:ea typeface="宋体" pitchFamily="2" charset="-122"/>
                <a:cs typeface="Times New Roman" pitchFamily="18" charset="0"/>
              </a:rPr>
              <a:t>It is more robust.</a:t>
            </a:r>
          </a:p>
          <a:p>
            <a:pPr marL="282575" indent="-282575">
              <a:buFont typeface="Arial" pitchFamily="34" charset="0"/>
              <a:buChar char="•"/>
            </a:pPr>
            <a:r>
              <a:rPr lang="en-US" altLang="zh-CN" sz="2800" dirty="0">
                <a:latin typeface="Comic Sans MS" pitchFamily="66" charset="0"/>
                <a:ea typeface="宋体" pitchFamily="2" charset="-122"/>
                <a:cs typeface="Times New Roman" pitchFamily="18" charset="0"/>
              </a:rPr>
              <a:t>It is faster to train (no reweighting, each split is on a small subset of data and feature).</a:t>
            </a:r>
          </a:p>
          <a:p>
            <a:pPr marL="282575" indent="-282575">
              <a:buFont typeface="Arial" pitchFamily="34" charset="0"/>
              <a:buChar char="•"/>
            </a:pPr>
            <a:r>
              <a:rPr lang="en-US" altLang="zh-CN" sz="2800" dirty="0">
                <a:latin typeface="Comic Sans MS" pitchFamily="66" charset="0"/>
                <a:ea typeface="宋体" pitchFamily="2" charset="-122"/>
                <a:cs typeface="Times New Roman" pitchFamily="18" charset="0"/>
              </a:rPr>
              <a:t>Can handle missing/partial data.</a:t>
            </a:r>
          </a:p>
          <a:p>
            <a:pPr marL="282575" indent="-282575">
              <a:buFont typeface="Arial" pitchFamily="34" charset="0"/>
              <a:buChar char="•"/>
            </a:pPr>
            <a:r>
              <a:rPr lang="en-US" altLang="zh-CN" sz="2800" dirty="0">
                <a:latin typeface="Comic Sans MS" pitchFamily="66" charset="0"/>
                <a:ea typeface="宋体" pitchFamily="2" charset="-122"/>
                <a:cs typeface="Times New Roman" pitchFamily="18" charset="0"/>
              </a:rPr>
              <a:t>Is easier to extend to online version.</a:t>
            </a:r>
          </a:p>
        </p:txBody>
      </p:sp>
      <p:sp>
        <p:nvSpPr>
          <p:cNvPr id="64516" name="Text Box 5"/>
          <p:cNvSpPr txBox="1">
            <a:spLocks noChangeArrowheads="1"/>
          </p:cNvSpPr>
          <p:nvPr/>
        </p:nvSpPr>
        <p:spPr bwMode="auto">
          <a:xfrm>
            <a:off x="368300" y="1067038"/>
            <a:ext cx="1524000" cy="430887"/>
          </a:xfrm>
          <a:prstGeom prst="rect">
            <a:avLst/>
          </a:prstGeom>
          <a:noFill/>
          <a:ln w="6350" algn="ctr">
            <a:noFill/>
            <a:miter lim="800000"/>
            <a:headEnd/>
            <a:tailEnd/>
          </a:ln>
        </p:spPr>
        <p:txBody>
          <a:bodyPr lIns="0" tIns="0" rIns="0" bIns="0">
            <a:spAutoFit/>
          </a:bodyPr>
          <a:lstStyle/>
          <a:p>
            <a:r>
              <a:rPr lang="en-US" altLang="zh-CN" sz="2800" dirty="0">
                <a:solidFill>
                  <a:srgbClr val="993300"/>
                </a:solidFill>
                <a:latin typeface="Comic Sans MS" pitchFamily="66" charset="0"/>
                <a:ea typeface="宋体" pitchFamily="2" charset="-122"/>
                <a:cs typeface="Times New Roman" pitchFamily="18" charset="0"/>
              </a:rPr>
              <a:t>Pros:</a:t>
            </a:r>
          </a:p>
        </p:txBody>
      </p:sp>
      <p:grpSp>
        <p:nvGrpSpPr>
          <p:cNvPr id="2" name="Group 6"/>
          <p:cNvGrpSpPr>
            <a:grpSpLocks/>
          </p:cNvGrpSpPr>
          <p:nvPr/>
        </p:nvGrpSpPr>
        <p:grpSpPr bwMode="auto">
          <a:xfrm>
            <a:off x="292100" y="4006225"/>
            <a:ext cx="8501063" cy="2289582"/>
            <a:chOff x="292100" y="4006225"/>
            <a:chExt cx="8501063" cy="2289582"/>
          </a:xfrm>
        </p:grpSpPr>
        <p:sp>
          <p:nvSpPr>
            <p:cNvPr id="64518" name="TextBox 32"/>
            <p:cNvSpPr txBox="1">
              <a:spLocks noChangeArrowheads="1"/>
            </p:cNvSpPr>
            <p:nvPr/>
          </p:nvSpPr>
          <p:spPr bwMode="auto">
            <a:xfrm>
              <a:off x="407988" y="4479925"/>
              <a:ext cx="8385175" cy="1815882"/>
            </a:xfrm>
            <a:prstGeom prst="rect">
              <a:avLst/>
            </a:prstGeom>
            <a:noFill/>
            <a:ln w="9525">
              <a:noFill/>
              <a:miter lim="800000"/>
              <a:headEnd/>
              <a:tailEnd/>
            </a:ln>
          </p:spPr>
          <p:txBody>
            <a:bodyPr>
              <a:spAutoFit/>
            </a:bodyPr>
            <a:lstStyle/>
            <a:p>
              <a:pPr marL="282575" indent="-282575">
                <a:buFont typeface="Arial" pitchFamily="34" charset="0"/>
                <a:buChar char="•"/>
              </a:pPr>
              <a:r>
                <a:rPr lang="en-US" altLang="zh-CN" sz="2800">
                  <a:latin typeface="Comic Sans MS" pitchFamily="66" charset="0"/>
                  <a:ea typeface="宋体" pitchFamily="2" charset="-122"/>
                  <a:cs typeface="Times New Roman" pitchFamily="18" charset="0"/>
                </a:rPr>
                <a:t>The feature selection process is not explicit.</a:t>
              </a:r>
            </a:p>
            <a:p>
              <a:pPr marL="282575" indent="-282575">
                <a:buFont typeface="Arial" pitchFamily="34" charset="0"/>
                <a:buChar char="•"/>
              </a:pPr>
              <a:r>
                <a:rPr lang="en-US" altLang="zh-CN" sz="2800">
                  <a:latin typeface="Comic Sans MS" pitchFamily="66" charset="0"/>
                  <a:ea typeface="宋体" pitchFamily="2" charset="-122"/>
                  <a:cs typeface="Times New Roman" pitchFamily="18" charset="0"/>
                </a:rPr>
                <a:t>Feature fusion is also less obvious.</a:t>
              </a:r>
            </a:p>
            <a:p>
              <a:pPr marL="282575" indent="-282575">
                <a:buFont typeface="Arial" pitchFamily="34" charset="0"/>
                <a:buChar char="•"/>
              </a:pPr>
              <a:r>
                <a:rPr lang="en-US" altLang="zh-CN" sz="2800">
                  <a:latin typeface="Comic Sans MS" pitchFamily="66" charset="0"/>
                  <a:ea typeface="宋体" pitchFamily="2" charset="-122"/>
                  <a:cs typeface="Times New Roman" pitchFamily="18" charset="0"/>
                </a:rPr>
                <a:t>Has weaker performance on small size training data.</a:t>
              </a:r>
            </a:p>
          </p:txBody>
        </p:sp>
        <p:sp>
          <p:nvSpPr>
            <p:cNvPr id="64519" name="Text Box 6"/>
            <p:cNvSpPr txBox="1">
              <a:spLocks noChangeArrowheads="1"/>
            </p:cNvSpPr>
            <p:nvPr/>
          </p:nvSpPr>
          <p:spPr bwMode="auto">
            <a:xfrm>
              <a:off x="292100" y="4006225"/>
              <a:ext cx="1066800" cy="430887"/>
            </a:xfrm>
            <a:prstGeom prst="rect">
              <a:avLst/>
            </a:prstGeom>
            <a:noFill/>
            <a:ln w="6350" algn="ctr">
              <a:noFill/>
              <a:miter lim="800000"/>
              <a:headEnd/>
              <a:tailEnd/>
            </a:ln>
          </p:spPr>
          <p:txBody>
            <a:bodyPr lIns="0" tIns="0" rIns="0" bIns="0">
              <a:spAutoFit/>
            </a:bodyPr>
            <a:lstStyle/>
            <a:p>
              <a:r>
                <a:rPr lang="en-US" altLang="zh-CN" sz="2800" dirty="0">
                  <a:solidFill>
                    <a:srgbClr val="993300"/>
                  </a:solidFill>
                  <a:latin typeface="Comic Sans MS" pitchFamily="66" charset="0"/>
                  <a:ea typeface="宋体" pitchFamily="2" charset="-122"/>
                  <a:cs typeface="Times New Roman" pitchFamily="18" charset="0"/>
                </a:rPr>
                <a:t>Cons: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defRPr/>
            </a:pPr>
            <a:r>
              <a:rPr lang="en-US" dirty="0" smtClean="0"/>
              <a:t>Recognition</a:t>
            </a:r>
            <a:endParaRPr lang="en-US" dirty="0">
              <a:latin typeface="+mn-lt"/>
            </a:endParaRPr>
          </a:p>
        </p:txBody>
      </p:sp>
      <p:sp>
        <p:nvSpPr>
          <p:cNvPr id="29699" name="Content Placeholder 2"/>
          <p:cNvSpPr>
            <a:spLocks noGrp="1"/>
          </p:cNvSpPr>
          <p:nvPr>
            <p:ph idx="1"/>
          </p:nvPr>
        </p:nvSpPr>
        <p:spPr bwMode="auto">
          <a:xfrm>
            <a:off x="457200" y="1052513"/>
            <a:ext cx="8229600" cy="40830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2800" b="0" dirty="0" smtClean="0">
                <a:ea typeface="ヒラギノ角ゴ Pro W3"/>
                <a:cs typeface="ヒラギノ角ゴ Pro W3"/>
              </a:rPr>
              <a:t>Features are key to recent progress in recognition</a:t>
            </a:r>
          </a:p>
          <a:p>
            <a:pPr eaLnBrk="1" hangingPunct="1"/>
            <a:r>
              <a:rPr lang="en-US" altLang="zh-CN" sz="2800" b="0" dirty="0" smtClean="0">
                <a:ea typeface="ヒラギノ角ゴ Pro W3"/>
                <a:cs typeface="ヒラギノ角ゴ Pro W3"/>
              </a:rPr>
              <a:t>Multitude of hand-designed features currently in use</a:t>
            </a:r>
          </a:p>
          <a:p>
            <a:pPr lvl="1" eaLnBrk="1" hangingPunct="1"/>
            <a:r>
              <a:rPr lang="en-US" altLang="zh-CN" dirty="0" smtClean="0">
                <a:ea typeface="ヒラギノ角ゴ Pro W3"/>
              </a:rPr>
              <a:t>SIFT, HOG, ………….</a:t>
            </a:r>
          </a:p>
          <a:p>
            <a:pPr eaLnBrk="1" hangingPunct="1"/>
            <a:r>
              <a:rPr lang="en-US" altLang="zh-CN" sz="2800" b="0" dirty="0" smtClean="0">
                <a:ea typeface="ヒラギノ角ゴ Pro W3"/>
                <a:cs typeface="ヒラギノ角ゴ Pro W3"/>
              </a:rPr>
              <a:t>Where next? Better classifiers? More features?</a:t>
            </a:r>
          </a:p>
        </p:txBody>
      </p:sp>
      <p:pic>
        <p:nvPicPr>
          <p:cNvPr id="29700" name="Picture 2"/>
          <p:cNvPicPr>
            <a:picLocks noChangeAspect="1" noChangeArrowheads="1"/>
          </p:cNvPicPr>
          <p:nvPr/>
        </p:nvPicPr>
        <p:blipFill>
          <a:blip r:embed="rId3" cstate="print"/>
          <a:srcRect/>
          <a:stretch>
            <a:fillRect/>
          </a:stretch>
        </p:blipFill>
        <p:spPr bwMode="auto">
          <a:xfrm>
            <a:off x="1031875" y="3363913"/>
            <a:ext cx="1970088" cy="2287587"/>
          </a:xfrm>
          <a:prstGeom prst="rect">
            <a:avLst/>
          </a:prstGeom>
          <a:noFill/>
          <a:ln w="9525">
            <a:noFill/>
            <a:miter lim="800000"/>
            <a:headEnd/>
            <a:tailEnd/>
          </a:ln>
        </p:spPr>
      </p:pic>
      <p:sp>
        <p:nvSpPr>
          <p:cNvPr id="29701" name="Rectangle 6"/>
          <p:cNvSpPr>
            <a:spLocks noChangeArrowheads="1"/>
          </p:cNvSpPr>
          <p:nvPr/>
        </p:nvSpPr>
        <p:spPr bwMode="auto">
          <a:xfrm>
            <a:off x="152400" y="5634038"/>
            <a:ext cx="3810000" cy="523875"/>
          </a:xfrm>
          <a:prstGeom prst="rect">
            <a:avLst/>
          </a:prstGeom>
          <a:noFill/>
          <a:ln w="9525">
            <a:noFill/>
            <a:miter lim="800000"/>
            <a:headEnd/>
            <a:tailEnd/>
          </a:ln>
        </p:spPr>
        <p:txBody>
          <a:bodyPr lIns="91430" tIns="45715" rIns="91430" bIns="45715">
            <a:spAutoFit/>
          </a:bodyPr>
          <a:lstStyle/>
          <a:p>
            <a:pPr algn="ctr"/>
            <a:r>
              <a:rPr lang="en-US" altLang="zh-CN" sz="1400">
                <a:latin typeface="Calibri" pitchFamily="34" charset="0"/>
              </a:rPr>
              <a:t>Felzenszwalb,  Girshick, </a:t>
            </a:r>
            <a:br>
              <a:rPr lang="en-US" altLang="zh-CN" sz="1400">
                <a:latin typeface="Calibri" pitchFamily="34" charset="0"/>
              </a:rPr>
            </a:br>
            <a:r>
              <a:rPr lang="en-US" altLang="zh-CN" sz="1400">
                <a:latin typeface="Calibri" pitchFamily="34" charset="0"/>
              </a:rPr>
              <a:t>McAllester and Ramanan, PAMI 2007</a:t>
            </a:r>
          </a:p>
        </p:txBody>
      </p:sp>
      <p:pic>
        <p:nvPicPr>
          <p:cNvPr id="29702" name="Picture 3"/>
          <p:cNvPicPr>
            <a:picLocks noChangeAspect="1" noChangeArrowheads="1"/>
          </p:cNvPicPr>
          <p:nvPr/>
        </p:nvPicPr>
        <p:blipFill>
          <a:blip r:embed="rId4" cstate="print"/>
          <a:srcRect/>
          <a:stretch>
            <a:fillRect/>
          </a:stretch>
        </p:blipFill>
        <p:spPr bwMode="auto">
          <a:xfrm>
            <a:off x="3810000" y="3352800"/>
            <a:ext cx="4889500" cy="2311400"/>
          </a:xfrm>
          <a:prstGeom prst="rect">
            <a:avLst/>
          </a:prstGeom>
          <a:noFill/>
          <a:ln w="9525">
            <a:noFill/>
            <a:miter lim="800000"/>
            <a:headEnd/>
            <a:tailEnd/>
          </a:ln>
        </p:spPr>
      </p:pic>
      <p:pic>
        <p:nvPicPr>
          <p:cNvPr id="29703" name="Picture 4"/>
          <p:cNvPicPr>
            <a:picLocks noChangeAspect="1" noChangeArrowheads="1"/>
          </p:cNvPicPr>
          <p:nvPr/>
        </p:nvPicPr>
        <p:blipFill>
          <a:blip r:embed="rId5" cstate="print"/>
          <a:srcRect/>
          <a:stretch>
            <a:fillRect/>
          </a:stretch>
        </p:blipFill>
        <p:spPr bwMode="auto">
          <a:xfrm>
            <a:off x="3514725" y="5032375"/>
            <a:ext cx="2886075" cy="515938"/>
          </a:xfrm>
          <a:prstGeom prst="rect">
            <a:avLst/>
          </a:prstGeom>
          <a:noFill/>
          <a:ln w="9525">
            <a:noFill/>
            <a:miter lim="800000"/>
            <a:headEnd/>
            <a:tailEnd/>
          </a:ln>
        </p:spPr>
      </p:pic>
      <p:pic>
        <p:nvPicPr>
          <p:cNvPr id="29704" name="Picture 6"/>
          <p:cNvPicPr>
            <a:picLocks noChangeAspect="1" noChangeArrowheads="1"/>
          </p:cNvPicPr>
          <p:nvPr/>
        </p:nvPicPr>
        <p:blipFill>
          <a:blip r:embed="rId6" cstate="print"/>
          <a:srcRect/>
          <a:stretch>
            <a:fillRect/>
          </a:stretch>
        </p:blipFill>
        <p:spPr bwMode="auto">
          <a:xfrm>
            <a:off x="3556000" y="4600575"/>
            <a:ext cx="776288" cy="349250"/>
          </a:xfrm>
          <a:prstGeom prst="rect">
            <a:avLst/>
          </a:prstGeom>
          <a:noFill/>
          <a:ln w="9525">
            <a:noFill/>
            <a:miter lim="800000"/>
            <a:headEnd/>
            <a:tailEnd/>
          </a:ln>
        </p:spPr>
      </p:pic>
      <p:sp>
        <p:nvSpPr>
          <p:cNvPr id="29705" name="Rectangle 11"/>
          <p:cNvSpPr>
            <a:spLocks noChangeArrowheads="1"/>
          </p:cNvSpPr>
          <p:nvPr/>
        </p:nvSpPr>
        <p:spPr bwMode="auto">
          <a:xfrm>
            <a:off x="4227513" y="5634038"/>
            <a:ext cx="4484687" cy="523875"/>
          </a:xfrm>
          <a:prstGeom prst="rect">
            <a:avLst/>
          </a:prstGeom>
          <a:noFill/>
          <a:ln w="9525">
            <a:noFill/>
            <a:miter lim="800000"/>
            <a:headEnd/>
            <a:tailEnd/>
          </a:ln>
        </p:spPr>
        <p:txBody>
          <a:bodyPr lIns="91430" tIns="45715" rIns="91430" bIns="45715">
            <a:spAutoFit/>
          </a:bodyPr>
          <a:lstStyle/>
          <a:p>
            <a:pPr algn="ctr"/>
            <a:r>
              <a:rPr lang="en-US" altLang="zh-CN" sz="1400">
                <a:latin typeface="Calibri" pitchFamily="34" charset="0"/>
              </a:rPr>
              <a:t>Yan &amp; Huang </a:t>
            </a:r>
            <a:br>
              <a:rPr lang="en-US" altLang="zh-CN" sz="1400">
                <a:latin typeface="Calibri" pitchFamily="34" charset="0"/>
              </a:rPr>
            </a:br>
            <a:r>
              <a:rPr lang="en-US" altLang="zh-CN" sz="1400">
                <a:latin typeface="Calibri" pitchFamily="34" charset="0"/>
              </a:rPr>
              <a:t>(Winner of PASCAL 2010 classification competition)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dirty="0" smtClean="0"/>
              <a:t>Deep Convolutional Network</a:t>
            </a:r>
          </a:p>
        </p:txBody>
      </p:sp>
      <p:sp>
        <p:nvSpPr>
          <p:cNvPr id="32" name="Rounded Rectangle 11"/>
          <p:cNvSpPr/>
          <p:nvPr/>
        </p:nvSpPr>
        <p:spPr bwMode="auto">
          <a:xfrm rot="16200000">
            <a:off x="3423408" y="2241135"/>
            <a:ext cx="2057400" cy="606362"/>
          </a:xfrm>
          <a:prstGeom prst="round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8100000" scaled="1"/>
            <a:tileRect/>
          </a:gradFill>
          <a:ln w="19050">
            <a:solidFill>
              <a:schemeClr val="tx2"/>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zh-CN" sz="1600" dirty="0" smtClean="0">
                <a:solidFill>
                  <a:srgbClr val="000000"/>
                </a:solidFill>
              </a:rPr>
              <a:t>Coding </a:t>
            </a:r>
            <a:endParaRPr lang="en-US" altLang="zh-CN" sz="1600" dirty="0">
              <a:solidFill>
                <a:srgbClr val="000000"/>
              </a:solidFill>
            </a:endParaRPr>
          </a:p>
        </p:txBody>
      </p:sp>
      <p:sp>
        <p:nvSpPr>
          <p:cNvPr id="33" name="Right Arrow 7"/>
          <p:cNvSpPr>
            <a:spLocks noChangeArrowheads="1"/>
          </p:cNvSpPr>
          <p:nvPr/>
        </p:nvSpPr>
        <p:spPr bwMode="auto">
          <a:xfrm>
            <a:off x="2647124" y="2417082"/>
            <a:ext cx="338383" cy="228541"/>
          </a:xfrm>
          <a:prstGeom prst="rightArrow">
            <a:avLst>
              <a:gd name="adj1" fmla="val 50000"/>
              <a:gd name="adj2" fmla="val 50000"/>
            </a:avLst>
          </a:prstGeom>
          <a:gradFill rotWithShape="1">
            <a:gsLst>
              <a:gs pos="0">
                <a:srgbClr val="E1E8F5"/>
              </a:gs>
              <a:gs pos="50000">
                <a:srgbClr val="C2D1ED"/>
              </a:gs>
              <a:gs pos="100000">
                <a:srgbClr val="9AB5E4"/>
              </a:gs>
            </a:gsLst>
            <a:lin ang="0" scaled="1"/>
          </a:gradFill>
          <a:ln w="19050">
            <a:solidFill>
              <a:schemeClr val="tx2"/>
            </a:solidFill>
            <a:miter lim="800000"/>
            <a:headEnd/>
            <a:tailEnd/>
          </a:ln>
        </p:spPr>
        <p:txBody>
          <a:bodyPr rot="10800000" vert="eaVert"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en-US">
              <a:solidFill>
                <a:srgbClr val="FFFFFF"/>
              </a:solidFill>
              <a:latin typeface="Calibri" panose="020F0502020204030204" pitchFamily="34" charset="0"/>
            </a:endParaRPr>
          </a:p>
        </p:txBody>
      </p:sp>
      <p:sp>
        <p:nvSpPr>
          <p:cNvPr id="34" name="Rounded Rectangle 11"/>
          <p:cNvSpPr/>
          <p:nvPr/>
        </p:nvSpPr>
        <p:spPr bwMode="auto">
          <a:xfrm rot="16200000">
            <a:off x="2304117" y="2264061"/>
            <a:ext cx="2025650" cy="592261"/>
          </a:xfrm>
          <a:prstGeom prst="round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8100000" scaled="1"/>
            <a:tileRect/>
          </a:gradFill>
          <a:ln w="19050">
            <a:solidFill>
              <a:schemeClr val="tx2"/>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zh-CN" sz="1600" dirty="0" smtClean="0">
                <a:solidFill>
                  <a:schemeClr val="tx1"/>
                </a:solidFill>
              </a:rPr>
              <a:t>Feature Extraction</a:t>
            </a:r>
            <a:endParaRPr lang="en-US" altLang="zh-CN" sz="1600" dirty="0">
              <a:solidFill>
                <a:schemeClr val="tx1"/>
              </a:solidFill>
            </a:endParaRPr>
          </a:p>
        </p:txBody>
      </p:sp>
      <p:sp>
        <p:nvSpPr>
          <p:cNvPr id="35" name="Right Arrow 7"/>
          <p:cNvSpPr>
            <a:spLocks noChangeArrowheads="1"/>
          </p:cNvSpPr>
          <p:nvPr/>
        </p:nvSpPr>
        <p:spPr bwMode="auto">
          <a:xfrm>
            <a:off x="3745300" y="2417082"/>
            <a:ext cx="338383" cy="228541"/>
          </a:xfrm>
          <a:prstGeom prst="rightArrow">
            <a:avLst>
              <a:gd name="adj1" fmla="val 50000"/>
              <a:gd name="adj2" fmla="val 50000"/>
            </a:avLst>
          </a:prstGeom>
          <a:gradFill rotWithShape="1">
            <a:gsLst>
              <a:gs pos="0">
                <a:srgbClr val="E1E8F5"/>
              </a:gs>
              <a:gs pos="50000">
                <a:srgbClr val="C2D1ED"/>
              </a:gs>
              <a:gs pos="100000">
                <a:srgbClr val="9AB5E4"/>
              </a:gs>
            </a:gsLst>
            <a:lin ang="0" scaled="1"/>
          </a:gradFill>
          <a:ln w="19050">
            <a:solidFill>
              <a:schemeClr val="tx2"/>
            </a:solidFill>
            <a:miter lim="800000"/>
            <a:headEnd/>
            <a:tailEnd/>
          </a:ln>
        </p:spPr>
        <p:txBody>
          <a:bodyPr rot="10800000" vert="eaVert"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en-US">
              <a:solidFill>
                <a:srgbClr val="FFFFFF"/>
              </a:solidFill>
              <a:latin typeface="Calibri" panose="020F0502020204030204" pitchFamily="34" charset="0"/>
            </a:endParaRPr>
          </a:p>
        </p:txBody>
      </p:sp>
      <p:sp>
        <p:nvSpPr>
          <p:cNvPr id="36" name="Rounded Rectangle 11"/>
          <p:cNvSpPr/>
          <p:nvPr/>
        </p:nvSpPr>
        <p:spPr bwMode="auto">
          <a:xfrm rot="16200000">
            <a:off x="4633402" y="2167897"/>
            <a:ext cx="2055812" cy="754426"/>
          </a:xfrm>
          <a:prstGeom prst="round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8100000" scaled="1"/>
            <a:tileRect/>
          </a:gradFill>
          <a:ln w="19050">
            <a:solidFill>
              <a:schemeClr val="tx2"/>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zh-CN" sz="1600" dirty="0">
                <a:solidFill>
                  <a:schemeClr val="tx1"/>
                </a:solidFill>
              </a:rPr>
              <a:t>Spatial Pyramid </a:t>
            </a:r>
            <a:endParaRPr lang="en-US" altLang="zh-CN" sz="1600" dirty="0" smtClean="0">
              <a:solidFill>
                <a:schemeClr val="tx1"/>
              </a:solidFill>
            </a:endParaRPr>
          </a:p>
          <a:p>
            <a:pPr algn="ctr">
              <a:defRPr/>
            </a:pPr>
            <a:r>
              <a:rPr lang="en-US" altLang="zh-CN" sz="1600" dirty="0" smtClean="0">
                <a:solidFill>
                  <a:schemeClr val="tx1"/>
                </a:solidFill>
              </a:rPr>
              <a:t>Pooling</a:t>
            </a:r>
            <a:endParaRPr lang="en-US" altLang="zh-CN" sz="1600" dirty="0">
              <a:solidFill>
                <a:schemeClr val="tx1"/>
              </a:solidFill>
            </a:endParaRPr>
          </a:p>
        </p:txBody>
      </p:sp>
      <p:sp>
        <p:nvSpPr>
          <p:cNvPr id="37" name="Right Arrow 7"/>
          <p:cNvSpPr>
            <a:spLocks noChangeArrowheads="1"/>
          </p:cNvSpPr>
          <p:nvPr/>
        </p:nvSpPr>
        <p:spPr bwMode="auto">
          <a:xfrm>
            <a:off x="4840347" y="2417082"/>
            <a:ext cx="338383" cy="228541"/>
          </a:xfrm>
          <a:prstGeom prst="rightArrow">
            <a:avLst>
              <a:gd name="adj1" fmla="val 50000"/>
              <a:gd name="adj2" fmla="val 50000"/>
            </a:avLst>
          </a:prstGeom>
          <a:gradFill rotWithShape="1">
            <a:gsLst>
              <a:gs pos="0">
                <a:srgbClr val="E1E8F5"/>
              </a:gs>
              <a:gs pos="50000">
                <a:srgbClr val="C2D1ED"/>
              </a:gs>
              <a:gs pos="100000">
                <a:srgbClr val="9AB5E4"/>
              </a:gs>
            </a:gsLst>
            <a:lin ang="0" scaled="1"/>
          </a:gradFill>
          <a:ln w="19050">
            <a:solidFill>
              <a:schemeClr val="tx2"/>
            </a:solidFill>
            <a:miter lim="800000"/>
            <a:headEnd/>
            <a:tailEnd/>
          </a:ln>
        </p:spPr>
        <p:txBody>
          <a:bodyPr rot="10800000" vert="eaVert"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en-US">
              <a:solidFill>
                <a:srgbClr val="FFFFFF"/>
              </a:solidFill>
              <a:latin typeface="Calibri" panose="020F0502020204030204" pitchFamily="34" charset="0"/>
            </a:endParaRPr>
          </a:p>
        </p:txBody>
      </p:sp>
      <p:sp>
        <p:nvSpPr>
          <p:cNvPr id="38" name="Rounded Rectangle 37"/>
          <p:cNvSpPr/>
          <p:nvPr/>
        </p:nvSpPr>
        <p:spPr bwMode="auto">
          <a:xfrm rot="16200000">
            <a:off x="5852765" y="2263081"/>
            <a:ext cx="2058988" cy="564058"/>
          </a:xfrm>
          <a:prstGeom prst="round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8100000" scaled="1"/>
            <a:tileRect/>
          </a:gradFill>
          <a:ln w="19050">
            <a:solidFill>
              <a:schemeClr val="tx2"/>
            </a:solidFill>
          </a:ln>
        </p:spPr>
        <p:style>
          <a:lnRef idx="2">
            <a:schemeClr val="accent6"/>
          </a:lnRef>
          <a:fillRef idx="1">
            <a:schemeClr val="lt1"/>
          </a:fillRef>
          <a:effectRef idx="0">
            <a:schemeClr val="accent6"/>
          </a:effectRef>
          <a:fontRef idx="minor">
            <a:schemeClr val="dk1"/>
          </a:fontRef>
        </p:style>
        <p:txBody>
          <a:bodyPr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1600" dirty="0" smtClean="0">
                <a:cs typeface="Arial" panose="020B0604020202020204" pitchFamily="34" charset="0"/>
              </a:rPr>
              <a:t>SVM</a:t>
            </a:r>
            <a:endParaRPr lang="en-US" altLang="zh-CN" sz="1600" dirty="0">
              <a:latin typeface="Tahoma" panose="020B0604030504040204" pitchFamily="34" charset="0"/>
              <a:cs typeface="Arial" panose="020B0604020202020204" pitchFamily="34" charset="0"/>
            </a:endParaRPr>
          </a:p>
        </p:txBody>
      </p:sp>
      <p:sp>
        <p:nvSpPr>
          <p:cNvPr id="39" name="Right Arrow 7"/>
          <p:cNvSpPr>
            <a:spLocks noChangeArrowheads="1"/>
          </p:cNvSpPr>
          <p:nvPr/>
        </p:nvSpPr>
        <p:spPr bwMode="auto">
          <a:xfrm>
            <a:off x="6220488" y="2417082"/>
            <a:ext cx="338383" cy="228541"/>
          </a:xfrm>
          <a:prstGeom prst="rightArrow">
            <a:avLst>
              <a:gd name="adj1" fmla="val 50000"/>
              <a:gd name="adj2" fmla="val 50000"/>
            </a:avLst>
          </a:prstGeom>
          <a:gradFill rotWithShape="1">
            <a:gsLst>
              <a:gs pos="0">
                <a:srgbClr val="E1E8F5"/>
              </a:gs>
              <a:gs pos="50000">
                <a:srgbClr val="C2D1ED"/>
              </a:gs>
              <a:gs pos="100000">
                <a:srgbClr val="9AB5E4"/>
              </a:gs>
            </a:gsLst>
            <a:lin ang="0" scaled="1"/>
          </a:gradFill>
          <a:ln w="19050">
            <a:solidFill>
              <a:schemeClr val="tx2"/>
            </a:solidFill>
            <a:miter lim="800000"/>
            <a:headEnd/>
            <a:tailEnd/>
          </a:ln>
        </p:spPr>
        <p:txBody>
          <a:bodyPr rot="10800000" vert="eaVert"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en-US">
              <a:solidFill>
                <a:srgbClr val="FFFFFF"/>
              </a:solidFill>
              <a:latin typeface="Calibri" panose="020F0502020204030204" pitchFamily="34" charset="0"/>
            </a:endParaRPr>
          </a:p>
        </p:txBody>
      </p:sp>
      <p:pic>
        <p:nvPicPr>
          <p:cNvPr id="31" name="Picture 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325475" y="1892115"/>
            <a:ext cx="1087438" cy="13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ounded Rectangle 11"/>
          <p:cNvSpPr/>
          <p:nvPr/>
        </p:nvSpPr>
        <p:spPr bwMode="auto">
          <a:xfrm rot="16200000">
            <a:off x="4046198" y="2975205"/>
            <a:ext cx="2057400" cy="4178782"/>
          </a:xfrm>
          <a:prstGeom prst="round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8100000" scaled="1"/>
            <a:tileRect/>
          </a:gradFill>
          <a:ln w="19050">
            <a:solidFill>
              <a:schemeClr val="tx2"/>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zh-CN" sz="1600" dirty="0" smtClean="0">
                <a:solidFill>
                  <a:srgbClr val="000000"/>
                </a:solidFill>
              </a:rPr>
              <a:t>Deep </a:t>
            </a:r>
          </a:p>
          <a:p>
            <a:pPr algn="ctr">
              <a:defRPr/>
            </a:pPr>
            <a:endParaRPr lang="en-US" altLang="zh-CN" sz="1600" dirty="0" smtClean="0">
              <a:solidFill>
                <a:srgbClr val="000000"/>
              </a:solidFill>
            </a:endParaRPr>
          </a:p>
          <a:p>
            <a:pPr algn="ctr">
              <a:defRPr/>
            </a:pPr>
            <a:r>
              <a:rPr lang="en-US" altLang="zh-CN" sz="1600" dirty="0" smtClean="0">
                <a:solidFill>
                  <a:srgbClr val="000000"/>
                </a:solidFill>
              </a:rPr>
              <a:t>Convolutional </a:t>
            </a:r>
          </a:p>
          <a:p>
            <a:pPr algn="ctr">
              <a:defRPr/>
            </a:pPr>
            <a:endParaRPr lang="en-US" altLang="zh-CN" sz="1600" dirty="0" smtClean="0">
              <a:solidFill>
                <a:srgbClr val="000000"/>
              </a:solidFill>
            </a:endParaRPr>
          </a:p>
          <a:p>
            <a:pPr algn="ctr">
              <a:defRPr/>
            </a:pPr>
            <a:r>
              <a:rPr lang="en-US" altLang="zh-CN" sz="1600" dirty="0" smtClean="0">
                <a:solidFill>
                  <a:srgbClr val="000000"/>
                </a:solidFill>
              </a:rPr>
              <a:t>Network </a:t>
            </a:r>
            <a:endParaRPr lang="en-US" altLang="zh-CN" sz="1600" dirty="0">
              <a:solidFill>
                <a:srgbClr val="000000"/>
              </a:solidFill>
            </a:endParaRPr>
          </a:p>
        </p:txBody>
      </p:sp>
      <p:sp>
        <p:nvSpPr>
          <p:cNvPr id="42" name="Right Arrow 7"/>
          <p:cNvSpPr>
            <a:spLocks noChangeArrowheads="1"/>
          </p:cNvSpPr>
          <p:nvPr/>
        </p:nvSpPr>
        <p:spPr bwMode="auto">
          <a:xfrm>
            <a:off x="2656090" y="4968244"/>
            <a:ext cx="338383" cy="228541"/>
          </a:xfrm>
          <a:prstGeom prst="rightArrow">
            <a:avLst>
              <a:gd name="adj1" fmla="val 50000"/>
              <a:gd name="adj2" fmla="val 50000"/>
            </a:avLst>
          </a:prstGeom>
          <a:gradFill rotWithShape="1">
            <a:gsLst>
              <a:gs pos="0">
                <a:srgbClr val="E1E8F5"/>
              </a:gs>
              <a:gs pos="50000">
                <a:srgbClr val="C2D1ED"/>
              </a:gs>
              <a:gs pos="100000">
                <a:srgbClr val="9AB5E4"/>
              </a:gs>
            </a:gsLst>
            <a:lin ang="0" scaled="1"/>
          </a:gradFill>
          <a:ln w="19050">
            <a:solidFill>
              <a:schemeClr val="tx2"/>
            </a:solidFill>
            <a:miter lim="800000"/>
            <a:headEnd/>
            <a:tailEnd/>
          </a:ln>
        </p:spPr>
        <p:txBody>
          <a:bodyPr rot="10800000" vert="eaVert"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en-US">
              <a:solidFill>
                <a:srgbClr val="FFFFFF"/>
              </a:solidFill>
              <a:latin typeface="Calibri" panose="020F0502020204030204" pitchFamily="34" charset="0"/>
            </a:endParaRPr>
          </a:p>
        </p:txBody>
      </p:sp>
      <p:pic>
        <p:nvPicPr>
          <p:cNvPr id="43" name="Picture 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334441" y="4443277"/>
            <a:ext cx="1087438" cy="13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ight Arrow 7"/>
          <p:cNvSpPr>
            <a:spLocks noChangeArrowheads="1"/>
          </p:cNvSpPr>
          <p:nvPr/>
        </p:nvSpPr>
        <p:spPr bwMode="auto">
          <a:xfrm>
            <a:off x="7236297" y="2411517"/>
            <a:ext cx="338383" cy="228541"/>
          </a:xfrm>
          <a:prstGeom prst="rightArrow">
            <a:avLst>
              <a:gd name="adj1" fmla="val 50000"/>
              <a:gd name="adj2" fmla="val 50000"/>
            </a:avLst>
          </a:prstGeom>
          <a:gradFill rotWithShape="1">
            <a:gsLst>
              <a:gs pos="0">
                <a:srgbClr val="E1E8F5"/>
              </a:gs>
              <a:gs pos="50000">
                <a:srgbClr val="C2D1ED"/>
              </a:gs>
              <a:gs pos="100000">
                <a:srgbClr val="9AB5E4"/>
              </a:gs>
            </a:gsLst>
            <a:lin ang="0" scaled="1"/>
          </a:gradFill>
          <a:ln w="19050">
            <a:solidFill>
              <a:schemeClr val="tx2"/>
            </a:solidFill>
            <a:miter lim="800000"/>
            <a:headEnd/>
            <a:tailEnd/>
          </a:ln>
        </p:spPr>
        <p:txBody>
          <a:bodyPr rot="10800000" vert="eaVert"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en-US">
              <a:solidFill>
                <a:srgbClr val="FFFFFF"/>
              </a:solidFill>
              <a:latin typeface="Calibri" panose="020F0502020204030204" pitchFamily="34" charset="0"/>
            </a:endParaRPr>
          </a:p>
        </p:txBody>
      </p:sp>
      <p:sp>
        <p:nvSpPr>
          <p:cNvPr id="45" name="Right Arrow 7"/>
          <p:cNvSpPr>
            <a:spLocks noChangeArrowheads="1"/>
          </p:cNvSpPr>
          <p:nvPr/>
        </p:nvSpPr>
        <p:spPr bwMode="auto">
          <a:xfrm>
            <a:off x="7236297" y="5013176"/>
            <a:ext cx="338383" cy="228541"/>
          </a:xfrm>
          <a:prstGeom prst="rightArrow">
            <a:avLst>
              <a:gd name="adj1" fmla="val 50000"/>
              <a:gd name="adj2" fmla="val 50000"/>
            </a:avLst>
          </a:prstGeom>
          <a:gradFill rotWithShape="1">
            <a:gsLst>
              <a:gs pos="0">
                <a:srgbClr val="E1E8F5"/>
              </a:gs>
              <a:gs pos="50000">
                <a:srgbClr val="C2D1ED"/>
              </a:gs>
              <a:gs pos="100000">
                <a:srgbClr val="9AB5E4"/>
              </a:gs>
            </a:gsLst>
            <a:lin ang="0" scaled="1"/>
          </a:gradFill>
          <a:ln w="19050">
            <a:solidFill>
              <a:schemeClr val="tx2"/>
            </a:solidFill>
            <a:miter lim="800000"/>
            <a:headEnd/>
            <a:tailEnd/>
          </a:ln>
        </p:spPr>
        <p:txBody>
          <a:bodyPr rot="10800000" vert="eaVert" anchor="ctr"/>
          <a:lstStyle>
            <a:lvl1pPr eaLnBrk="0" hangingPunct="0">
              <a:defRPr kumimoji="1"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kumimoji="1" sz="2400">
                <a:solidFill>
                  <a:schemeClr val="tx1"/>
                </a:solidFill>
                <a:latin typeface="Arial" panose="020B0604020202020204" pitchFamily="34" charset="0"/>
                <a:ea typeface="ＭＳ Ｐゴシック" panose="020B0600070205080204" pitchFamily="34" charset="-128"/>
              </a:defRPr>
            </a:lvl2pPr>
            <a:lvl3pPr eaLnBrk="0" hangingPunct="0">
              <a:defRPr kumimoji="1" sz="2400">
                <a:solidFill>
                  <a:schemeClr val="tx1"/>
                </a:solidFill>
                <a:latin typeface="Arial" panose="020B0604020202020204" pitchFamily="34" charset="0"/>
                <a:ea typeface="ＭＳ Ｐゴシック" panose="020B0600070205080204" pitchFamily="34" charset="-128"/>
              </a:defRPr>
            </a:lvl3pPr>
            <a:lvl4pPr eaLnBrk="0" hangingPunct="0">
              <a:defRPr kumimoji="1" sz="2400">
                <a:solidFill>
                  <a:schemeClr val="tx1"/>
                </a:solidFill>
                <a:latin typeface="Arial" panose="020B0604020202020204" pitchFamily="34" charset="0"/>
                <a:ea typeface="ＭＳ Ｐゴシック" panose="020B0600070205080204" pitchFamily="34" charset="-128"/>
              </a:defRPr>
            </a:lvl4pPr>
            <a:lvl5pPr eaLnBrk="0" hangingPunct="0">
              <a:defRPr kumimoji="1"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zh-CN" altLang="en-US">
              <a:solidFill>
                <a:srgbClr val="FFFFFF"/>
              </a:solidFill>
              <a:latin typeface="Calibri" panose="020F0502020204030204" pitchFamily="34" charset="0"/>
            </a:endParaRPr>
          </a:p>
        </p:txBody>
      </p:sp>
      <p:sp>
        <p:nvSpPr>
          <p:cNvPr id="3" name="TextBox 2"/>
          <p:cNvSpPr txBox="1"/>
          <p:nvPr/>
        </p:nvSpPr>
        <p:spPr>
          <a:xfrm rot="10800000">
            <a:off x="7638727" y="1941652"/>
            <a:ext cx="461665" cy="1175752"/>
          </a:xfrm>
          <a:prstGeom prst="rect">
            <a:avLst/>
          </a:prstGeom>
          <a:noFill/>
        </p:spPr>
        <p:txBody>
          <a:bodyPr vert="eaVert" wrap="square" rtlCol="0">
            <a:spAutoFit/>
          </a:bodyPr>
          <a:lstStyle/>
          <a:p>
            <a:pPr algn="ctr"/>
            <a:r>
              <a:rPr lang="en-US" dirty="0" smtClean="0"/>
              <a:t>Dog</a:t>
            </a:r>
            <a:endParaRPr lang="en-CA" dirty="0"/>
          </a:p>
        </p:txBody>
      </p:sp>
      <p:sp>
        <p:nvSpPr>
          <p:cNvPr id="46" name="TextBox 45"/>
          <p:cNvSpPr txBox="1"/>
          <p:nvPr/>
        </p:nvSpPr>
        <p:spPr>
          <a:xfrm rot="10800000">
            <a:off x="7661919" y="4536971"/>
            <a:ext cx="461665" cy="1175752"/>
          </a:xfrm>
          <a:prstGeom prst="rect">
            <a:avLst/>
          </a:prstGeom>
          <a:noFill/>
        </p:spPr>
        <p:txBody>
          <a:bodyPr vert="eaVert" wrap="square" rtlCol="0">
            <a:spAutoFit/>
          </a:bodyPr>
          <a:lstStyle/>
          <a:p>
            <a:pPr algn="ctr"/>
            <a:r>
              <a:rPr lang="en-US" dirty="0" smtClean="0"/>
              <a:t>Cat</a:t>
            </a:r>
            <a:endParaRPr lang="en-CA" dirty="0"/>
          </a:p>
        </p:txBody>
      </p:sp>
    </p:spTree>
    <p:extLst>
      <p:ext uri="{BB962C8B-B14F-4D97-AF65-F5344CB8AC3E}">
        <p14:creationId xmlns:p14="http://schemas.microsoft.com/office/powerpoint/2010/main" val="37426704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dirty="0"/>
              <a:t>Where to put features? </a:t>
            </a:r>
            <a:endParaRPr lang="ko-KR" altLang="en-US" dirty="0"/>
          </a:p>
        </p:txBody>
      </p:sp>
      <p:sp>
        <p:nvSpPr>
          <p:cNvPr id="56" name="Text Box 92"/>
          <p:cNvSpPr txBox="1">
            <a:spLocks noChangeArrowheads="1"/>
          </p:cNvSpPr>
          <p:nvPr/>
        </p:nvSpPr>
        <p:spPr bwMode="auto">
          <a:xfrm>
            <a:off x="6111915" y="6500813"/>
            <a:ext cx="3068597" cy="338554"/>
          </a:xfrm>
          <a:prstGeom prst="rect">
            <a:avLst/>
          </a:prstGeom>
          <a:noFill/>
          <a:ln w="9525">
            <a:noFill/>
            <a:miter lim="800000"/>
            <a:headEnd/>
            <a:tailEnd/>
          </a:ln>
          <a:effectLst/>
        </p:spPr>
        <p:txBody>
          <a:bodyPr wrap="none">
            <a:spAutoFit/>
          </a:bodyPr>
          <a:lstStyle/>
          <a:p>
            <a:r>
              <a:rPr lang="en-US" sz="1600" dirty="0"/>
              <a:t>Slide </a:t>
            </a:r>
            <a:r>
              <a:rPr lang="en-US" sz="1600" dirty="0" smtClean="0"/>
              <a:t>credit: Svetlana </a:t>
            </a:r>
            <a:r>
              <a:rPr lang="en-US" sz="1600" dirty="0" err="1"/>
              <a:t>Lazebnik</a:t>
            </a:r>
            <a:r>
              <a:rPr lang="en-US" sz="1600" dirty="0"/>
              <a:t> </a:t>
            </a:r>
          </a:p>
        </p:txBody>
      </p:sp>
      <p:grpSp>
        <p:nvGrpSpPr>
          <p:cNvPr id="124" name="Group 123"/>
          <p:cNvGrpSpPr/>
          <p:nvPr/>
        </p:nvGrpSpPr>
        <p:grpSpPr>
          <a:xfrm>
            <a:off x="7740352" y="44624"/>
            <a:ext cx="1331640" cy="1313907"/>
            <a:chOff x="323528" y="1268760"/>
            <a:chExt cx="2319739" cy="1800200"/>
          </a:xfrm>
        </p:grpSpPr>
        <p:pic>
          <p:nvPicPr>
            <p:cNvPr id="55" name="Picture 54"/>
            <p:cNvPicPr>
              <a:picLocks noChangeAspect="1"/>
            </p:cNvPicPr>
            <p:nvPr/>
          </p:nvPicPr>
          <p:blipFill>
            <a:blip r:embed="rId3" cstate="print"/>
            <a:stretch>
              <a:fillRect/>
            </a:stretch>
          </p:blipFill>
          <p:spPr>
            <a:xfrm>
              <a:off x="323528" y="1268760"/>
              <a:ext cx="2285835" cy="1800200"/>
            </a:xfrm>
            <a:prstGeom prst="rect">
              <a:avLst/>
            </a:prstGeom>
          </p:spPr>
        </p:pic>
        <p:sp>
          <p:nvSpPr>
            <p:cNvPr id="57" name="Rectangle 56"/>
            <p:cNvSpPr/>
            <p:nvPr/>
          </p:nvSpPr>
          <p:spPr>
            <a:xfrm>
              <a:off x="323528" y="2060848"/>
              <a:ext cx="100811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ectangle 57"/>
            <p:cNvSpPr/>
            <p:nvPr/>
          </p:nvSpPr>
          <p:spPr>
            <a:xfrm>
              <a:off x="1635155" y="1787868"/>
              <a:ext cx="100811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aphicFrame>
        <p:nvGraphicFramePr>
          <p:cNvPr id="44" name="Object 2"/>
          <p:cNvGraphicFramePr>
            <a:graphicFrameLocks noChangeAspect="1"/>
          </p:cNvGraphicFramePr>
          <p:nvPr>
            <p:extLst/>
          </p:nvPr>
        </p:nvGraphicFramePr>
        <p:xfrm>
          <a:off x="1817685" y="1736813"/>
          <a:ext cx="5778651" cy="4619911"/>
        </p:xfrm>
        <a:graphic>
          <a:graphicData uri="http://schemas.openxmlformats.org/presentationml/2006/ole">
            <mc:AlternateContent xmlns:mc="http://schemas.openxmlformats.org/markup-compatibility/2006">
              <mc:Choice xmlns:v="urn:schemas-microsoft-com:vml" Requires="v">
                <p:oleObj spid="_x0000_s10252" name="Image" r:id="rId4" imgW="8761905" imgH="7009524" progId="">
                  <p:embed/>
                </p:oleObj>
              </mc:Choice>
              <mc:Fallback>
                <p:oleObj name="Image" r:id="rId4" imgW="8761905" imgH="700952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7685" y="1736813"/>
                        <a:ext cx="5778651" cy="46199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내용 개체 틀 2"/>
          <p:cNvSpPr>
            <a:spLocks noGrp="1"/>
          </p:cNvSpPr>
          <p:nvPr>
            <p:ph idx="1"/>
          </p:nvPr>
        </p:nvSpPr>
        <p:spPr>
          <a:xfrm>
            <a:off x="457200" y="1196753"/>
            <a:ext cx="8229600" cy="1080120"/>
          </a:xfrm>
        </p:spPr>
        <p:txBody>
          <a:bodyPr>
            <a:normAutofit/>
          </a:bodyPr>
          <a:lstStyle/>
          <a:p>
            <a:r>
              <a:rPr lang="en-US" altLang="en-US" sz="2800" dirty="0" smtClean="0"/>
              <a:t>Corners</a:t>
            </a:r>
            <a:endParaRPr lang="en-US" altLang="ko-KR" sz="2400" dirty="0" smtClean="0"/>
          </a:p>
        </p:txBody>
      </p:sp>
    </p:spTree>
    <p:extLst>
      <p:ext uri="{BB962C8B-B14F-4D97-AF65-F5344CB8AC3E}">
        <p14:creationId xmlns:p14="http://schemas.microsoft.com/office/powerpoint/2010/main" val="34099809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http://parse.ele.tue.nl/cluster/2/CNNArchitec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3803815"/>
            <a:ext cx="7344816" cy="2314575"/>
          </a:xfrm>
          <a:prstGeom prst="rect">
            <a:avLst/>
          </a:prstGeom>
          <a:noFill/>
          <a:extLst>
            <a:ext uri="{909E8E84-426E-40DD-AFC4-6F175D3DCCD1}">
              <a14:hiddenFill xmlns:a14="http://schemas.microsoft.com/office/drawing/2010/main">
                <a:solidFill>
                  <a:srgbClr val="FFFFFF"/>
                </a:solidFill>
              </a14:hiddenFill>
            </a:ext>
          </a:extLst>
        </p:spPr>
      </p:pic>
      <p:sp>
        <p:nvSpPr>
          <p:cNvPr id="9219" name="Rectangle 2"/>
          <p:cNvSpPr>
            <a:spLocks noGrp="1" noChangeArrowheads="1"/>
          </p:cNvSpPr>
          <p:nvPr>
            <p:ph type="title"/>
          </p:nvPr>
        </p:nvSpPr>
        <p:spPr/>
        <p:txBody>
          <a:bodyPr/>
          <a:lstStyle/>
          <a:p>
            <a:r>
              <a:rPr lang="en-US" dirty="0"/>
              <a:t>Deep Convolutional Network</a:t>
            </a:r>
            <a:endParaRPr lang="en-US" dirty="0" smtClean="0"/>
          </a:p>
        </p:txBody>
      </p:sp>
      <p:pic>
        <p:nvPicPr>
          <p:cNvPr id="2" name="Picture 1"/>
          <p:cNvPicPr>
            <a:picLocks noChangeAspect="1"/>
          </p:cNvPicPr>
          <p:nvPr/>
        </p:nvPicPr>
        <p:blipFill>
          <a:blip r:embed="rId4" cstate="print"/>
          <a:stretch>
            <a:fillRect/>
          </a:stretch>
        </p:blipFill>
        <p:spPr>
          <a:xfrm>
            <a:off x="765621" y="1071546"/>
            <a:ext cx="7921179" cy="2625080"/>
          </a:xfrm>
          <a:prstGeom prst="rect">
            <a:avLst/>
          </a:prstGeom>
        </p:spPr>
      </p:pic>
      <p:pic>
        <p:nvPicPr>
          <p:cNvPr id="3" name="Picture 2"/>
          <p:cNvPicPr>
            <a:picLocks noChangeAspect="1"/>
          </p:cNvPicPr>
          <p:nvPr/>
        </p:nvPicPr>
        <p:blipFill>
          <a:blip r:embed="rId5" cstate="print"/>
          <a:stretch>
            <a:fillRect/>
          </a:stretch>
        </p:blipFill>
        <p:spPr>
          <a:xfrm>
            <a:off x="2474243" y="4295138"/>
            <a:ext cx="219075" cy="257175"/>
          </a:xfrm>
          <a:prstGeom prst="rect">
            <a:avLst/>
          </a:prstGeom>
        </p:spPr>
      </p:pic>
      <p:pic>
        <p:nvPicPr>
          <p:cNvPr id="4" name="Picture 3"/>
          <p:cNvPicPr>
            <a:picLocks noChangeAspect="1"/>
          </p:cNvPicPr>
          <p:nvPr/>
        </p:nvPicPr>
        <p:blipFill>
          <a:blip r:embed="rId6" cstate="print"/>
          <a:stretch>
            <a:fillRect/>
          </a:stretch>
        </p:blipFill>
        <p:spPr>
          <a:xfrm>
            <a:off x="2493292" y="4613101"/>
            <a:ext cx="180975" cy="247650"/>
          </a:xfrm>
          <a:prstGeom prst="rect">
            <a:avLst/>
          </a:prstGeom>
        </p:spPr>
      </p:pic>
      <p:pic>
        <p:nvPicPr>
          <p:cNvPr id="5" name="Picture 4"/>
          <p:cNvPicPr>
            <a:picLocks noChangeAspect="1"/>
          </p:cNvPicPr>
          <p:nvPr/>
        </p:nvPicPr>
        <p:blipFill>
          <a:blip r:embed="rId7" cstate="print"/>
          <a:stretch>
            <a:fillRect/>
          </a:stretch>
        </p:blipFill>
        <p:spPr>
          <a:xfrm>
            <a:off x="2483768" y="4961103"/>
            <a:ext cx="209550" cy="266700"/>
          </a:xfrm>
          <a:prstGeom prst="rect">
            <a:avLst/>
          </a:prstGeom>
        </p:spPr>
      </p:pic>
      <p:pic>
        <p:nvPicPr>
          <p:cNvPr id="6" name="Picture 5"/>
          <p:cNvPicPr>
            <a:picLocks noChangeAspect="1"/>
          </p:cNvPicPr>
          <p:nvPr/>
        </p:nvPicPr>
        <p:blipFill>
          <a:blip r:embed="rId8" cstate="print"/>
          <a:stretch>
            <a:fillRect/>
          </a:stretch>
        </p:blipFill>
        <p:spPr>
          <a:xfrm>
            <a:off x="2483768" y="5301208"/>
            <a:ext cx="228600" cy="266700"/>
          </a:xfrm>
          <a:prstGeom prst="rect">
            <a:avLst/>
          </a:prstGeom>
        </p:spPr>
      </p:pic>
      <p:pic>
        <p:nvPicPr>
          <p:cNvPr id="7" name="Picture 6"/>
          <p:cNvPicPr>
            <a:picLocks noChangeAspect="1"/>
          </p:cNvPicPr>
          <p:nvPr/>
        </p:nvPicPr>
        <p:blipFill>
          <a:blip r:embed="rId9" cstate="print"/>
          <a:stretch>
            <a:fillRect/>
          </a:stretch>
        </p:blipFill>
        <p:spPr>
          <a:xfrm>
            <a:off x="2450430" y="5609646"/>
            <a:ext cx="295275" cy="304800"/>
          </a:xfrm>
          <a:prstGeom prst="rect">
            <a:avLst/>
          </a:prstGeom>
        </p:spPr>
      </p:pic>
    </p:spTree>
    <p:extLst>
      <p:ext uri="{BB962C8B-B14F-4D97-AF65-F5344CB8AC3E}">
        <p14:creationId xmlns:p14="http://schemas.microsoft.com/office/powerpoint/2010/main" val="40255687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05305" y="-4287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Segoe UI Semilight" panose="020B0402040204020203" pitchFamily="34" charset="0"/>
                <a:cs typeface="Segoe UI Semilight" panose="020B0402040204020203" pitchFamily="34" charset="0"/>
              </a:rPr>
              <a:t>A Basic Module of the CNN</a:t>
            </a:r>
            <a:endParaRPr lang="en-US" dirty="0">
              <a:latin typeface="Segoe UI Semilight" panose="020B0402040204020203" pitchFamily="34" charset="0"/>
              <a:cs typeface="Segoe UI Semilight" panose="020B0402040204020203"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5"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7" y="2828173"/>
            <a:ext cx="4485549" cy="2970298"/>
          </a:xfrm>
          <a:prstGeom prst="rect">
            <a:avLst/>
          </a:prstGeom>
          <a:ln w="38100">
            <a:solidFill>
              <a:schemeClr val="tx1"/>
            </a:solidFill>
          </a:ln>
          <a:scene3d>
            <a:camera prst="isometricOffAxis2Top">
              <a:rot lat="18664796" lon="2041231" rev="19089301"/>
            </a:camera>
            <a:lightRig rig="threePt" dir="t"/>
          </a:scene3d>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grpSp>
        <p:nvGrpSpPr>
          <p:cNvPr id="43" name="Group 42"/>
          <p:cNvGrpSpPr/>
          <p:nvPr/>
        </p:nvGrpSpPr>
        <p:grpSpPr>
          <a:xfrm>
            <a:off x="794181" y="2655290"/>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Pooling</a:t>
              </a:r>
              <a:endParaRPr lang="en-US" sz="2000" dirty="0">
                <a:latin typeface="Segoe UI Semilight" panose="020B0402040204020203" pitchFamily="34" charset="0"/>
                <a:cs typeface="Segoe UI Semilight" panose="020B0402040204020203" pitchFamily="34" charset="0"/>
              </a:endParaRP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50"/>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Convolution</a:t>
              </a:r>
              <a:endParaRPr lang="en-US" sz="2000" dirty="0">
                <a:latin typeface="Segoe UI Semilight" panose="020B0402040204020203" pitchFamily="34" charset="0"/>
                <a:cs typeface="Segoe UI Semilight" panose="020B0402040204020203" pitchFamily="34" charset="0"/>
              </a:endParaRP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77712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par>
                                <p:cTn id="34" presetID="10"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8C5E703-6E76-4EAC-BE7E-F9F6FD8BC97F}" type="slidenum">
              <a:rPr lang="ko-KR" altLang="en-US" smtClean="0"/>
              <a:pPr/>
              <a:t>52</a:t>
            </a:fld>
            <a:endParaRPr lang="ko-KR" altLang="en-US" dirty="0"/>
          </a:p>
        </p:txBody>
      </p:sp>
      <p:sp>
        <p:nvSpPr>
          <p:cNvPr id="5" name="Rectangle 2"/>
          <p:cNvSpPr>
            <a:spLocks noGrp="1" noChangeArrowheads="1"/>
          </p:cNvSpPr>
          <p:nvPr>
            <p:ph type="title"/>
          </p:nvPr>
        </p:nvSpPr>
        <p:spPr/>
        <p:txBody>
          <a:bodyPr/>
          <a:lstStyle/>
          <a:p>
            <a:r>
              <a:rPr lang="en-US" dirty="0" smtClean="0"/>
              <a:t>How does it work?</a:t>
            </a:r>
          </a:p>
        </p:txBody>
      </p:sp>
      <p:grpSp>
        <p:nvGrpSpPr>
          <p:cNvPr id="9" name="Group 8"/>
          <p:cNvGrpSpPr/>
          <p:nvPr/>
        </p:nvGrpSpPr>
        <p:grpSpPr>
          <a:xfrm>
            <a:off x="395536" y="3356992"/>
            <a:ext cx="1224136" cy="1152128"/>
            <a:chOff x="611560" y="2636912"/>
            <a:chExt cx="1728192" cy="1584176"/>
          </a:xfrm>
        </p:grpSpPr>
        <p:sp>
          <p:nvSpPr>
            <p:cNvPr id="6" name="Rectangle 5"/>
            <p:cNvSpPr/>
            <p:nvPr/>
          </p:nvSpPr>
          <p:spPr>
            <a:xfrm>
              <a:off x="611560" y="2636912"/>
              <a:ext cx="1728192" cy="15841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reeform 7"/>
            <p:cNvSpPr/>
            <p:nvPr/>
          </p:nvSpPr>
          <p:spPr>
            <a:xfrm>
              <a:off x="899592" y="2779065"/>
              <a:ext cx="988784" cy="1299870"/>
            </a:xfrm>
            <a:custGeom>
              <a:avLst/>
              <a:gdLst>
                <a:gd name="connsiteX0" fmla="*/ 358384 w 988784"/>
                <a:gd name="connsiteY0" fmla="*/ 83651 h 1299870"/>
                <a:gd name="connsiteX1" fmla="*/ 899296 w 988784"/>
                <a:gd name="connsiteY1" fmla="*/ 83651 h 1299870"/>
                <a:gd name="connsiteX2" fmla="*/ 963691 w 988784"/>
                <a:gd name="connsiteY2" fmla="*/ 1152597 h 1299870"/>
                <a:gd name="connsiteX3" fmla="*/ 641719 w 988784"/>
                <a:gd name="connsiteY3" fmla="*/ 1204113 h 1299870"/>
                <a:gd name="connsiteX4" fmla="*/ 667477 w 988784"/>
                <a:gd name="connsiteY4" fmla="*/ 341228 h 1299870"/>
                <a:gd name="connsiteX5" fmla="*/ 152322 w 988784"/>
                <a:gd name="connsiteY5" fmla="*/ 521532 h 1299870"/>
                <a:gd name="connsiteX6" fmla="*/ 10654 w 988784"/>
                <a:gd name="connsiteY6" fmla="*/ 199561 h 1299870"/>
                <a:gd name="connsiteX7" fmla="*/ 358384 w 988784"/>
                <a:gd name="connsiteY7" fmla="*/ 83651 h 129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84" h="1299870">
                  <a:moveTo>
                    <a:pt x="358384" y="83651"/>
                  </a:moveTo>
                  <a:cubicBezTo>
                    <a:pt x="506491" y="64333"/>
                    <a:pt x="798412" y="-94507"/>
                    <a:pt x="899296" y="83651"/>
                  </a:cubicBezTo>
                  <a:cubicBezTo>
                    <a:pt x="1000180" y="261809"/>
                    <a:pt x="1006621" y="965853"/>
                    <a:pt x="963691" y="1152597"/>
                  </a:cubicBezTo>
                  <a:cubicBezTo>
                    <a:pt x="920761" y="1339341"/>
                    <a:pt x="691088" y="1339341"/>
                    <a:pt x="641719" y="1204113"/>
                  </a:cubicBezTo>
                  <a:cubicBezTo>
                    <a:pt x="592350" y="1068885"/>
                    <a:pt x="749043" y="454991"/>
                    <a:pt x="667477" y="341228"/>
                  </a:cubicBezTo>
                  <a:cubicBezTo>
                    <a:pt x="585911" y="227465"/>
                    <a:pt x="261792" y="545143"/>
                    <a:pt x="152322" y="521532"/>
                  </a:cubicBezTo>
                  <a:cubicBezTo>
                    <a:pt x="42852" y="497921"/>
                    <a:pt x="-27982" y="266102"/>
                    <a:pt x="10654" y="199561"/>
                  </a:cubicBezTo>
                  <a:cubicBezTo>
                    <a:pt x="49290" y="133020"/>
                    <a:pt x="210277" y="102969"/>
                    <a:pt x="358384" y="83651"/>
                  </a:cubicBez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pic>
        <p:nvPicPr>
          <p:cNvPr id="15" name="Picture 14"/>
          <p:cNvPicPr>
            <a:picLocks noChangeAspect="1"/>
          </p:cNvPicPr>
          <p:nvPr/>
        </p:nvPicPr>
        <p:blipFill>
          <a:blip r:embed="rId2"/>
          <a:stretch>
            <a:fillRect/>
          </a:stretch>
        </p:blipFill>
        <p:spPr>
          <a:xfrm>
            <a:off x="1906130" y="2564904"/>
            <a:ext cx="628650" cy="609600"/>
          </a:xfrm>
          <a:prstGeom prst="rect">
            <a:avLst/>
          </a:prstGeom>
        </p:spPr>
      </p:pic>
      <p:pic>
        <p:nvPicPr>
          <p:cNvPr id="16" name="Picture 15"/>
          <p:cNvPicPr>
            <a:picLocks noChangeAspect="1"/>
          </p:cNvPicPr>
          <p:nvPr/>
        </p:nvPicPr>
        <p:blipFill>
          <a:blip r:embed="rId3"/>
          <a:stretch>
            <a:fillRect/>
          </a:stretch>
        </p:blipFill>
        <p:spPr>
          <a:xfrm>
            <a:off x="1896605" y="3453383"/>
            <a:ext cx="647700" cy="657225"/>
          </a:xfrm>
          <a:prstGeom prst="rect">
            <a:avLst/>
          </a:prstGeom>
        </p:spPr>
      </p:pic>
      <p:sp>
        <p:nvSpPr>
          <p:cNvPr id="17" name="Rectangle 16"/>
          <p:cNvSpPr/>
          <p:nvPr/>
        </p:nvSpPr>
        <p:spPr>
          <a:xfrm>
            <a:off x="2760701" y="1268760"/>
            <a:ext cx="1224136"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a:off x="2771800" y="2646437"/>
            <a:ext cx="1224136"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1968613" y="4437112"/>
            <a:ext cx="461665" cy="1847230"/>
          </a:xfrm>
          <a:prstGeom prst="rect">
            <a:avLst/>
          </a:prstGeom>
          <a:noFill/>
        </p:spPr>
        <p:txBody>
          <a:bodyPr vert="eaVert" wrap="square" rtlCol="0">
            <a:spAutoFit/>
          </a:bodyPr>
          <a:lstStyle/>
          <a:p>
            <a:r>
              <a:rPr lang="en-US" dirty="0" smtClean="0"/>
              <a:t>………………………….</a:t>
            </a:r>
            <a:endParaRPr lang="en-CA" dirty="0" smtClean="0"/>
          </a:p>
        </p:txBody>
      </p:sp>
      <p:sp>
        <p:nvSpPr>
          <p:cNvPr id="20" name="TextBox 19"/>
          <p:cNvSpPr txBox="1"/>
          <p:nvPr/>
        </p:nvSpPr>
        <p:spPr>
          <a:xfrm>
            <a:off x="3163132" y="4149080"/>
            <a:ext cx="461665" cy="1847230"/>
          </a:xfrm>
          <a:prstGeom prst="rect">
            <a:avLst/>
          </a:prstGeom>
          <a:noFill/>
        </p:spPr>
        <p:txBody>
          <a:bodyPr vert="eaVert" wrap="square" rtlCol="0">
            <a:spAutoFit/>
          </a:bodyPr>
          <a:lstStyle/>
          <a:p>
            <a:r>
              <a:rPr lang="en-US" dirty="0" smtClean="0"/>
              <a:t>………………………….</a:t>
            </a:r>
            <a:endParaRPr lang="en-CA" dirty="0" smtClean="0"/>
          </a:p>
        </p:txBody>
      </p:sp>
      <p:sp>
        <p:nvSpPr>
          <p:cNvPr id="22" name="Freeform 21"/>
          <p:cNvSpPr/>
          <p:nvPr/>
        </p:nvSpPr>
        <p:spPr>
          <a:xfrm>
            <a:off x="3010739" y="1455313"/>
            <a:ext cx="502276" cy="193183"/>
          </a:xfrm>
          <a:custGeom>
            <a:avLst/>
            <a:gdLst>
              <a:gd name="connsiteX0" fmla="*/ 0 w 502276"/>
              <a:gd name="connsiteY0" fmla="*/ 193183 h 193183"/>
              <a:gd name="connsiteX1" fmla="*/ 502276 w 502276"/>
              <a:gd name="connsiteY1" fmla="*/ 0 h 193183"/>
            </a:gdLst>
            <a:ahLst/>
            <a:cxnLst>
              <a:cxn ang="0">
                <a:pos x="connsiteX0" y="connsiteY0"/>
              </a:cxn>
              <a:cxn ang="0">
                <a:pos x="connsiteX1" y="connsiteY1"/>
              </a:cxn>
            </a:cxnLst>
            <a:rect l="l" t="t" r="r" b="b"/>
            <a:pathLst>
              <a:path w="502276" h="193183">
                <a:moveTo>
                  <a:pt x="0" y="193183"/>
                </a:moveTo>
                <a:cubicBezTo>
                  <a:pt x="168498" y="113763"/>
                  <a:pt x="336997" y="34344"/>
                  <a:pt x="50227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Freeform 23"/>
          <p:cNvSpPr/>
          <p:nvPr/>
        </p:nvSpPr>
        <p:spPr>
          <a:xfrm>
            <a:off x="3023618" y="1751527"/>
            <a:ext cx="334851" cy="128788"/>
          </a:xfrm>
          <a:custGeom>
            <a:avLst/>
            <a:gdLst>
              <a:gd name="connsiteX0" fmla="*/ 0 w 334851"/>
              <a:gd name="connsiteY0" fmla="*/ 128788 h 128788"/>
              <a:gd name="connsiteX1" fmla="*/ 334851 w 334851"/>
              <a:gd name="connsiteY1" fmla="*/ 0 h 128788"/>
            </a:gdLst>
            <a:ahLst/>
            <a:cxnLst>
              <a:cxn ang="0">
                <a:pos x="connsiteX0" y="connsiteY0"/>
              </a:cxn>
              <a:cxn ang="0">
                <a:pos x="connsiteX1" y="connsiteY1"/>
              </a:cxn>
            </a:cxnLst>
            <a:rect l="l" t="t" r="r" b="b"/>
            <a:pathLst>
              <a:path w="334851" h="128788">
                <a:moveTo>
                  <a:pt x="0" y="128788"/>
                </a:moveTo>
                <a:lnTo>
                  <a:pt x="334851"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Freeform 24"/>
          <p:cNvSpPr/>
          <p:nvPr/>
        </p:nvSpPr>
        <p:spPr>
          <a:xfrm>
            <a:off x="3371348" y="2150700"/>
            <a:ext cx="257577" cy="90224"/>
          </a:xfrm>
          <a:custGeom>
            <a:avLst/>
            <a:gdLst>
              <a:gd name="connsiteX0" fmla="*/ 0 w 257577"/>
              <a:gd name="connsiteY0" fmla="*/ 90224 h 90224"/>
              <a:gd name="connsiteX1" fmla="*/ 257577 w 257577"/>
              <a:gd name="connsiteY1" fmla="*/ 72 h 90224"/>
            </a:gdLst>
            <a:ahLst/>
            <a:cxnLst>
              <a:cxn ang="0">
                <a:pos x="connsiteX0" y="connsiteY0"/>
              </a:cxn>
              <a:cxn ang="0">
                <a:pos x="connsiteX1" y="connsiteY1"/>
              </a:cxn>
            </a:cxnLst>
            <a:rect l="l" t="t" r="r" b="b"/>
            <a:pathLst>
              <a:path w="257577" h="90224">
                <a:moveTo>
                  <a:pt x="0" y="90224"/>
                </a:moveTo>
                <a:cubicBezTo>
                  <a:pt x="86932" y="44075"/>
                  <a:pt x="173864" y="-2074"/>
                  <a:pt x="257577" y="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Freeform 25"/>
          <p:cNvSpPr/>
          <p:nvPr/>
        </p:nvSpPr>
        <p:spPr>
          <a:xfrm>
            <a:off x="2994694" y="2807594"/>
            <a:ext cx="28924" cy="296214"/>
          </a:xfrm>
          <a:custGeom>
            <a:avLst/>
            <a:gdLst>
              <a:gd name="connsiteX0" fmla="*/ 28924 w 28924"/>
              <a:gd name="connsiteY0" fmla="*/ 0 h 296214"/>
              <a:gd name="connsiteX1" fmla="*/ 16045 w 28924"/>
              <a:gd name="connsiteY1" fmla="*/ 296214 h 296214"/>
            </a:gdLst>
            <a:ahLst/>
            <a:cxnLst>
              <a:cxn ang="0">
                <a:pos x="connsiteX0" y="connsiteY0"/>
              </a:cxn>
              <a:cxn ang="0">
                <a:pos x="connsiteX1" y="connsiteY1"/>
              </a:cxn>
            </a:cxnLst>
            <a:rect l="l" t="t" r="r" b="b"/>
            <a:pathLst>
              <a:path w="28924" h="296214">
                <a:moveTo>
                  <a:pt x="28924" y="0"/>
                </a:moveTo>
                <a:cubicBezTo>
                  <a:pt x="6386" y="110543"/>
                  <a:pt x="-16152" y="221087"/>
                  <a:pt x="16045" y="2962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Freeform 26"/>
          <p:cNvSpPr/>
          <p:nvPr/>
        </p:nvSpPr>
        <p:spPr>
          <a:xfrm>
            <a:off x="3345590" y="3090930"/>
            <a:ext cx="107907" cy="566670"/>
          </a:xfrm>
          <a:custGeom>
            <a:avLst/>
            <a:gdLst>
              <a:gd name="connsiteX0" fmla="*/ 0 w 107907"/>
              <a:gd name="connsiteY0" fmla="*/ 0 h 566670"/>
              <a:gd name="connsiteX1" fmla="*/ 12879 w 107907"/>
              <a:gd name="connsiteY1" fmla="*/ 566670 h 566670"/>
            </a:gdLst>
            <a:ahLst/>
            <a:cxnLst>
              <a:cxn ang="0">
                <a:pos x="connsiteX0" y="connsiteY0"/>
              </a:cxn>
              <a:cxn ang="0">
                <a:pos x="connsiteX1" y="connsiteY1"/>
              </a:cxn>
            </a:cxnLst>
            <a:rect l="l" t="t" r="r" b="b"/>
            <a:pathLst>
              <a:path w="107907" h="566670">
                <a:moveTo>
                  <a:pt x="0" y="0"/>
                </a:moveTo>
                <a:cubicBezTo>
                  <a:pt x="91225" y="267236"/>
                  <a:pt x="182451" y="534473"/>
                  <a:pt x="12879" y="56667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Freeform 27"/>
          <p:cNvSpPr/>
          <p:nvPr/>
        </p:nvSpPr>
        <p:spPr>
          <a:xfrm>
            <a:off x="3595526" y="2768958"/>
            <a:ext cx="84915" cy="901521"/>
          </a:xfrm>
          <a:custGeom>
            <a:avLst/>
            <a:gdLst>
              <a:gd name="connsiteX0" fmla="*/ 7642 w 84915"/>
              <a:gd name="connsiteY0" fmla="*/ 0 h 901521"/>
              <a:gd name="connsiteX1" fmla="*/ 84915 w 84915"/>
              <a:gd name="connsiteY1" fmla="*/ 901521 h 901521"/>
            </a:gdLst>
            <a:ahLst/>
            <a:cxnLst>
              <a:cxn ang="0">
                <a:pos x="connsiteX0" y="connsiteY0"/>
              </a:cxn>
              <a:cxn ang="0">
                <a:pos x="connsiteX1" y="connsiteY1"/>
              </a:cxn>
            </a:cxnLst>
            <a:rect l="l" t="t" r="r" b="b"/>
            <a:pathLst>
              <a:path w="84915" h="901521">
                <a:moveTo>
                  <a:pt x="7642" y="0"/>
                </a:moveTo>
                <a:cubicBezTo>
                  <a:pt x="-4164" y="375634"/>
                  <a:pt x="-15970" y="751268"/>
                  <a:pt x="84915" y="9015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9" name="Picture 28"/>
          <p:cNvPicPr>
            <a:picLocks noChangeAspect="1"/>
          </p:cNvPicPr>
          <p:nvPr/>
        </p:nvPicPr>
        <p:blipFill>
          <a:blip r:embed="rId2"/>
          <a:stretch>
            <a:fillRect/>
          </a:stretch>
        </p:blipFill>
        <p:spPr>
          <a:xfrm>
            <a:off x="5927167" y="1260742"/>
            <a:ext cx="628650" cy="609600"/>
          </a:xfrm>
          <a:prstGeom prst="rect">
            <a:avLst/>
          </a:prstGeom>
        </p:spPr>
      </p:pic>
      <p:pic>
        <p:nvPicPr>
          <p:cNvPr id="30" name="Picture 29"/>
          <p:cNvPicPr>
            <a:picLocks noChangeAspect="1"/>
          </p:cNvPicPr>
          <p:nvPr/>
        </p:nvPicPr>
        <p:blipFill>
          <a:blip r:embed="rId3"/>
          <a:stretch>
            <a:fillRect/>
          </a:stretch>
        </p:blipFill>
        <p:spPr>
          <a:xfrm>
            <a:off x="5917642" y="2149221"/>
            <a:ext cx="647700" cy="657225"/>
          </a:xfrm>
          <a:prstGeom prst="rect">
            <a:avLst/>
          </a:prstGeom>
        </p:spPr>
      </p:pic>
      <p:sp>
        <p:nvSpPr>
          <p:cNvPr id="31" name="TextBox 30"/>
          <p:cNvSpPr txBox="1"/>
          <p:nvPr/>
        </p:nvSpPr>
        <p:spPr>
          <a:xfrm>
            <a:off x="4758407" y="3599073"/>
            <a:ext cx="461665" cy="2939839"/>
          </a:xfrm>
          <a:prstGeom prst="rect">
            <a:avLst/>
          </a:prstGeom>
          <a:noFill/>
        </p:spPr>
        <p:txBody>
          <a:bodyPr vert="eaVert" wrap="square" rtlCol="0">
            <a:spAutoFit/>
          </a:bodyPr>
          <a:lstStyle/>
          <a:p>
            <a:r>
              <a:rPr lang="en-US" dirty="0" smtClean="0"/>
              <a:t>………………………………………</a:t>
            </a:r>
            <a:endParaRPr lang="en-CA" dirty="0" smtClean="0"/>
          </a:p>
        </p:txBody>
      </p:sp>
      <p:grpSp>
        <p:nvGrpSpPr>
          <p:cNvPr id="40" name="Group 39"/>
          <p:cNvGrpSpPr/>
          <p:nvPr/>
        </p:nvGrpSpPr>
        <p:grpSpPr>
          <a:xfrm>
            <a:off x="4567844" y="1565542"/>
            <a:ext cx="787913" cy="1656184"/>
            <a:chOff x="2913101" y="1421160"/>
            <a:chExt cx="1235235" cy="2529805"/>
          </a:xfrm>
        </p:grpSpPr>
        <p:sp>
          <p:nvSpPr>
            <p:cNvPr id="32" name="Rectangle 31"/>
            <p:cNvSpPr/>
            <p:nvPr/>
          </p:nvSpPr>
          <p:spPr>
            <a:xfrm>
              <a:off x="2913101" y="1421160"/>
              <a:ext cx="1224136"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Rectangle 32"/>
            <p:cNvSpPr/>
            <p:nvPr/>
          </p:nvSpPr>
          <p:spPr>
            <a:xfrm>
              <a:off x="2924200" y="2798837"/>
              <a:ext cx="1224136"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Freeform 33"/>
            <p:cNvSpPr/>
            <p:nvPr/>
          </p:nvSpPr>
          <p:spPr>
            <a:xfrm>
              <a:off x="3163139" y="1607713"/>
              <a:ext cx="502276" cy="193183"/>
            </a:xfrm>
            <a:custGeom>
              <a:avLst/>
              <a:gdLst>
                <a:gd name="connsiteX0" fmla="*/ 0 w 502276"/>
                <a:gd name="connsiteY0" fmla="*/ 193183 h 193183"/>
                <a:gd name="connsiteX1" fmla="*/ 502276 w 502276"/>
                <a:gd name="connsiteY1" fmla="*/ 0 h 193183"/>
              </a:gdLst>
              <a:ahLst/>
              <a:cxnLst>
                <a:cxn ang="0">
                  <a:pos x="connsiteX0" y="connsiteY0"/>
                </a:cxn>
                <a:cxn ang="0">
                  <a:pos x="connsiteX1" y="connsiteY1"/>
                </a:cxn>
              </a:cxnLst>
              <a:rect l="l" t="t" r="r" b="b"/>
              <a:pathLst>
                <a:path w="502276" h="193183">
                  <a:moveTo>
                    <a:pt x="0" y="193183"/>
                  </a:moveTo>
                  <a:cubicBezTo>
                    <a:pt x="168498" y="113763"/>
                    <a:pt x="336997" y="34344"/>
                    <a:pt x="50227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Freeform 34"/>
            <p:cNvSpPr/>
            <p:nvPr/>
          </p:nvSpPr>
          <p:spPr>
            <a:xfrm>
              <a:off x="3176018" y="1903927"/>
              <a:ext cx="334851" cy="128788"/>
            </a:xfrm>
            <a:custGeom>
              <a:avLst/>
              <a:gdLst>
                <a:gd name="connsiteX0" fmla="*/ 0 w 334851"/>
                <a:gd name="connsiteY0" fmla="*/ 128788 h 128788"/>
                <a:gd name="connsiteX1" fmla="*/ 334851 w 334851"/>
                <a:gd name="connsiteY1" fmla="*/ 0 h 128788"/>
              </a:gdLst>
              <a:ahLst/>
              <a:cxnLst>
                <a:cxn ang="0">
                  <a:pos x="connsiteX0" y="connsiteY0"/>
                </a:cxn>
                <a:cxn ang="0">
                  <a:pos x="connsiteX1" y="connsiteY1"/>
                </a:cxn>
              </a:cxnLst>
              <a:rect l="l" t="t" r="r" b="b"/>
              <a:pathLst>
                <a:path w="334851" h="128788">
                  <a:moveTo>
                    <a:pt x="0" y="128788"/>
                  </a:moveTo>
                  <a:lnTo>
                    <a:pt x="334851"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Freeform 35"/>
            <p:cNvSpPr/>
            <p:nvPr/>
          </p:nvSpPr>
          <p:spPr>
            <a:xfrm>
              <a:off x="3523748" y="2303100"/>
              <a:ext cx="257577" cy="90224"/>
            </a:xfrm>
            <a:custGeom>
              <a:avLst/>
              <a:gdLst>
                <a:gd name="connsiteX0" fmla="*/ 0 w 257577"/>
                <a:gd name="connsiteY0" fmla="*/ 90224 h 90224"/>
                <a:gd name="connsiteX1" fmla="*/ 257577 w 257577"/>
                <a:gd name="connsiteY1" fmla="*/ 72 h 90224"/>
              </a:gdLst>
              <a:ahLst/>
              <a:cxnLst>
                <a:cxn ang="0">
                  <a:pos x="connsiteX0" y="connsiteY0"/>
                </a:cxn>
                <a:cxn ang="0">
                  <a:pos x="connsiteX1" y="connsiteY1"/>
                </a:cxn>
              </a:cxnLst>
              <a:rect l="l" t="t" r="r" b="b"/>
              <a:pathLst>
                <a:path w="257577" h="90224">
                  <a:moveTo>
                    <a:pt x="0" y="90224"/>
                  </a:moveTo>
                  <a:cubicBezTo>
                    <a:pt x="86932" y="44075"/>
                    <a:pt x="173864" y="-2074"/>
                    <a:pt x="257577" y="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Freeform 36"/>
            <p:cNvSpPr/>
            <p:nvPr/>
          </p:nvSpPr>
          <p:spPr>
            <a:xfrm>
              <a:off x="3147094" y="2959994"/>
              <a:ext cx="28924" cy="296214"/>
            </a:xfrm>
            <a:custGeom>
              <a:avLst/>
              <a:gdLst>
                <a:gd name="connsiteX0" fmla="*/ 28924 w 28924"/>
                <a:gd name="connsiteY0" fmla="*/ 0 h 296214"/>
                <a:gd name="connsiteX1" fmla="*/ 16045 w 28924"/>
                <a:gd name="connsiteY1" fmla="*/ 296214 h 296214"/>
              </a:gdLst>
              <a:ahLst/>
              <a:cxnLst>
                <a:cxn ang="0">
                  <a:pos x="connsiteX0" y="connsiteY0"/>
                </a:cxn>
                <a:cxn ang="0">
                  <a:pos x="connsiteX1" y="connsiteY1"/>
                </a:cxn>
              </a:cxnLst>
              <a:rect l="l" t="t" r="r" b="b"/>
              <a:pathLst>
                <a:path w="28924" h="296214">
                  <a:moveTo>
                    <a:pt x="28924" y="0"/>
                  </a:moveTo>
                  <a:cubicBezTo>
                    <a:pt x="6386" y="110543"/>
                    <a:pt x="-16152" y="221087"/>
                    <a:pt x="16045" y="2962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Freeform 37"/>
            <p:cNvSpPr/>
            <p:nvPr/>
          </p:nvSpPr>
          <p:spPr>
            <a:xfrm>
              <a:off x="3497990" y="3243330"/>
              <a:ext cx="107907" cy="566670"/>
            </a:xfrm>
            <a:custGeom>
              <a:avLst/>
              <a:gdLst>
                <a:gd name="connsiteX0" fmla="*/ 0 w 107907"/>
                <a:gd name="connsiteY0" fmla="*/ 0 h 566670"/>
                <a:gd name="connsiteX1" fmla="*/ 12879 w 107907"/>
                <a:gd name="connsiteY1" fmla="*/ 566670 h 566670"/>
              </a:gdLst>
              <a:ahLst/>
              <a:cxnLst>
                <a:cxn ang="0">
                  <a:pos x="connsiteX0" y="connsiteY0"/>
                </a:cxn>
                <a:cxn ang="0">
                  <a:pos x="connsiteX1" y="connsiteY1"/>
                </a:cxn>
              </a:cxnLst>
              <a:rect l="l" t="t" r="r" b="b"/>
              <a:pathLst>
                <a:path w="107907" h="566670">
                  <a:moveTo>
                    <a:pt x="0" y="0"/>
                  </a:moveTo>
                  <a:cubicBezTo>
                    <a:pt x="91225" y="267236"/>
                    <a:pt x="182451" y="534473"/>
                    <a:pt x="12879" y="56667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Freeform 38"/>
            <p:cNvSpPr/>
            <p:nvPr/>
          </p:nvSpPr>
          <p:spPr>
            <a:xfrm>
              <a:off x="3747926" y="2921358"/>
              <a:ext cx="84915" cy="901521"/>
            </a:xfrm>
            <a:custGeom>
              <a:avLst/>
              <a:gdLst>
                <a:gd name="connsiteX0" fmla="*/ 7642 w 84915"/>
                <a:gd name="connsiteY0" fmla="*/ 0 h 901521"/>
                <a:gd name="connsiteX1" fmla="*/ 84915 w 84915"/>
                <a:gd name="connsiteY1" fmla="*/ 901521 h 901521"/>
              </a:gdLst>
              <a:ahLst/>
              <a:cxnLst>
                <a:cxn ang="0">
                  <a:pos x="connsiteX0" y="connsiteY0"/>
                </a:cxn>
                <a:cxn ang="0">
                  <a:pos x="connsiteX1" y="connsiteY1"/>
                </a:cxn>
              </a:cxnLst>
              <a:rect l="l" t="t" r="r" b="b"/>
              <a:pathLst>
                <a:path w="84915" h="901521">
                  <a:moveTo>
                    <a:pt x="7642" y="0"/>
                  </a:moveTo>
                  <a:cubicBezTo>
                    <a:pt x="-4164" y="375634"/>
                    <a:pt x="-15970" y="751268"/>
                    <a:pt x="84915" y="9015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1" name="TextBox 40"/>
          <p:cNvSpPr txBox="1"/>
          <p:nvPr/>
        </p:nvSpPr>
        <p:spPr>
          <a:xfrm>
            <a:off x="6012160" y="3297473"/>
            <a:ext cx="461665" cy="2939839"/>
          </a:xfrm>
          <a:prstGeom prst="rect">
            <a:avLst/>
          </a:prstGeom>
          <a:noFill/>
        </p:spPr>
        <p:txBody>
          <a:bodyPr vert="eaVert" wrap="square" rtlCol="0">
            <a:spAutoFit/>
          </a:bodyPr>
          <a:lstStyle/>
          <a:p>
            <a:r>
              <a:rPr lang="en-US" smtClean="0"/>
              <a:t>………………………………………</a:t>
            </a:r>
            <a:endParaRPr lang="en-CA" dirty="0" smtClean="0"/>
          </a:p>
        </p:txBody>
      </p:sp>
      <p:sp>
        <p:nvSpPr>
          <p:cNvPr id="42" name="Rectangle 41"/>
          <p:cNvSpPr/>
          <p:nvPr/>
        </p:nvSpPr>
        <p:spPr>
          <a:xfrm>
            <a:off x="7059399" y="933410"/>
            <a:ext cx="780833" cy="7542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TextBox 42"/>
          <p:cNvSpPr txBox="1"/>
          <p:nvPr/>
        </p:nvSpPr>
        <p:spPr>
          <a:xfrm>
            <a:off x="7206679" y="1929323"/>
            <a:ext cx="461665" cy="4452005"/>
          </a:xfrm>
          <a:prstGeom prst="rect">
            <a:avLst/>
          </a:prstGeom>
          <a:noFill/>
        </p:spPr>
        <p:txBody>
          <a:bodyPr vert="eaVert" wrap="square" rtlCol="0">
            <a:spAutoFit/>
          </a:bodyPr>
          <a:lstStyle/>
          <a:p>
            <a:r>
              <a:rPr lang="en-US" dirty="0" smtClean="0"/>
              <a:t>………………………………………………………………….</a:t>
            </a:r>
            <a:endParaRPr lang="en-CA" dirty="0" smtClean="0"/>
          </a:p>
        </p:txBody>
      </p:sp>
      <p:sp>
        <p:nvSpPr>
          <p:cNvPr id="44" name="Freeform 43"/>
          <p:cNvSpPr/>
          <p:nvPr/>
        </p:nvSpPr>
        <p:spPr>
          <a:xfrm>
            <a:off x="7197797" y="1117588"/>
            <a:ext cx="398539" cy="439204"/>
          </a:xfrm>
          <a:custGeom>
            <a:avLst/>
            <a:gdLst>
              <a:gd name="connsiteX0" fmla="*/ 358384 w 988784"/>
              <a:gd name="connsiteY0" fmla="*/ 83651 h 1299870"/>
              <a:gd name="connsiteX1" fmla="*/ 899296 w 988784"/>
              <a:gd name="connsiteY1" fmla="*/ 83651 h 1299870"/>
              <a:gd name="connsiteX2" fmla="*/ 963691 w 988784"/>
              <a:gd name="connsiteY2" fmla="*/ 1152597 h 1299870"/>
              <a:gd name="connsiteX3" fmla="*/ 641719 w 988784"/>
              <a:gd name="connsiteY3" fmla="*/ 1204113 h 1299870"/>
              <a:gd name="connsiteX4" fmla="*/ 667477 w 988784"/>
              <a:gd name="connsiteY4" fmla="*/ 341228 h 1299870"/>
              <a:gd name="connsiteX5" fmla="*/ 152322 w 988784"/>
              <a:gd name="connsiteY5" fmla="*/ 521532 h 1299870"/>
              <a:gd name="connsiteX6" fmla="*/ 10654 w 988784"/>
              <a:gd name="connsiteY6" fmla="*/ 199561 h 1299870"/>
              <a:gd name="connsiteX7" fmla="*/ 358384 w 988784"/>
              <a:gd name="connsiteY7" fmla="*/ 83651 h 129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84" h="1299870">
                <a:moveTo>
                  <a:pt x="358384" y="83651"/>
                </a:moveTo>
                <a:cubicBezTo>
                  <a:pt x="506491" y="64333"/>
                  <a:pt x="798412" y="-94507"/>
                  <a:pt x="899296" y="83651"/>
                </a:cubicBezTo>
                <a:cubicBezTo>
                  <a:pt x="1000180" y="261809"/>
                  <a:pt x="1006621" y="965853"/>
                  <a:pt x="963691" y="1152597"/>
                </a:cubicBezTo>
                <a:cubicBezTo>
                  <a:pt x="920761" y="1339341"/>
                  <a:pt x="691088" y="1339341"/>
                  <a:pt x="641719" y="1204113"/>
                </a:cubicBezTo>
                <a:cubicBezTo>
                  <a:pt x="592350" y="1068885"/>
                  <a:pt x="749043" y="454991"/>
                  <a:pt x="667477" y="341228"/>
                </a:cubicBezTo>
                <a:cubicBezTo>
                  <a:pt x="585911" y="227465"/>
                  <a:pt x="261792" y="545143"/>
                  <a:pt x="152322" y="521532"/>
                </a:cubicBezTo>
                <a:cubicBezTo>
                  <a:pt x="42852" y="497921"/>
                  <a:pt x="-27982" y="266102"/>
                  <a:pt x="10654" y="199561"/>
                </a:cubicBezTo>
                <a:cubicBezTo>
                  <a:pt x="49290" y="133020"/>
                  <a:pt x="210277" y="102969"/>
                  <a:pt x="358384" y="83651"/>
                </a:cubicBez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nvGrpSpPr>
          <p:cNvPr id="47" name="Group 46"/>
          <p:cNvGrpSpPr/>
          <p:nvPr/>
        </p:nvGrpSpPr>
        <p:grpSpPr>
          <a:xfrm>
            <a:off x="8277510" y="880800"/>
            <a:ext cx="326938" cy="354949"/>
            <a:chOff x="7211799" y="1085810"/>
            <a:chExt cx="780833" cy="754262"/>
          </a:xfrm>
        </p:grpSpPr>
        <p:sp>
          <p:nvSpPr>
            <p:cNvPr id="45" name="Rectangle 44"/>
            <p:cNvSpPr/>
            <p:nvPr/>
          </p:nvSpPr>
          <p:spPr>
            <a:xfrm>
              <a:off x="7211799" y="1085810"/>
              <a:ext cx="780833" cy="7542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Freeform 45"/>
            <p:cNvSpPr/>
            <p:nvPr/>
          </p:nvSpPr>
          <p:spPr>
            <a:xfrm>
              <a:off x="7350197" y="1269988"/>
              <a:ext cx="398539" cy="439204"/>
            </a:xfrm>
            <a:custGeom>
              <a:avLst/>
              <a:gdLst>
                <a:gd name="connsiteX0" fmla="*/ 358384 w 988784"/>
                <a:gd name="connsiteY0" fmla="*/ 83651 h 1299870"/>
                <a:gd name="connsiteX1" fmla="*/ 899296 w 988784"/>
                <a:gd name="connsiteY1" fmla="*/ 83651 h 1299870"/>
                <a:gd name="connsiteX2" fmla="*/ 963691 w 988784"/>
                <a:gd name="connsiteY2" fmla="*/ 1152597 h 1299870"/>
                <a:gd name="connsiteX3" fmla="*/ 641719 w 988784"/>
                <a:gd name="connsiteY3" fmla="*/ 1204113 h 1299870"/>
                <a:gd name="connsiteX4" fmla="*/ 667477 w 988784"/>
                <a:gd name="connsiteY4" fmla="*/ 341228 h 1299870"/>
                <a:gd name="connsiteX5" fmla="*/ 152322 w 988784"/>
                <a:gd name="connsiteY5" fmla="*/ 521532 h 1299870"/>
                <a:gd name="connsiteX6" fmla="*/ 10654 w 988784"/>
                <a:gd name="connsiteY6" fmla="*/ 199561 h 1299870"/>
                <a:gd name="connsiteX7" fmla="*/ 358384 w 988784"/>
                <a:gd name="connsiteY7" fmla="*/ 83651 h 129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784" h="1299870">
                  <a:moveTo>
                    <a:pt x="358384" y="83651"/>
                  </a:moveTo>
                  <a:cubicBezTo>
                    <a:pt x="506491" y="64333"/>
                    <a:pt x="798412" y="-94507"/>
                    <a:pt x="899296" y="83651"/>
                  </a:cubicBezTo>
                  <a:cubicBezTo>
                    <a:pt x="1000180" y="261809"/>
                    <a:pt x="1006621" y="965853"/>
                    <a:pt x="963691" y="1152597"/>
                  </a:cubicBezTo>
                  <a:cubicBezTo>
                    <a:pt x="920761" y="1339341"/>
                    <a:pt x="691088" y="1339341"/>
                    <a:pt x="641719" y="1204113"/>
                  </a:cubicBezTo>
                  <a:cubicBezTo>
                    <a:pt x="592350" y="1068885"/>
                    <a:pt x="749043" y="454991"/>
                    <a:pt x="667477" y="341228"/>
                  </a:cubicBezTo>
                  <a:cubicBezTo>
                    <a:pt x="585911" y="227465"/>
                    <a:pt x="261792" y="545143"/>
                    <a:pt x="152322" y="521532"/>
                  </a:cubicBezTo>
                  <a:cubicBezTo>
                    <a:pt x="42852" y="497921"/>
                    <a:pt x="-27982" y="266102"/>
                    <a:pt x="10654" y="199561"/>
                  </a:cubicBezTo>
                  <a:cubicBezTo>
                    <a:pt x="49290" y="133020"/>
                    <a:pt x="210277" y="102969"/>
                    <a:pt x="358384" y="83651"/>
                  </a:cubicBez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grpSp>
      <p:cxnSp>
        <p:nvCxnSpPr>
          <p:cNvPr id="49" name="Straight Arrow Connector 48"/>
          <p:cNvCxnSpPr>
            <a:stCxn id="6" idx="3"/>
            <a:endCxn id="15" idx="1"/>
          </p:cNvCxnSpPr>
          <p:nvPr/>
        </p:nvCxnSpPr>
        <p:spPr>
          <a:xfrm flipV="1">
            <a:off x="1619672" y="2869704"/>
            <a:ext cx="286458" cy="1063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6" idx="3"/>
            <a:endCxn id="16" idx="1"/>
          </p:cNvCxnSpPr>
          <p:nvPr/>
        </p:nvCxnSpPr>
        <p:spPr>
          <a:xfrm flipV="1">
            <a:off x="1619672" y="3781996"/>
            <a:ext cx="276933" cy="151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16" idx="3"/>
            <a:endCxn id="18" idx="1"/>
          </p:cNvCxnSpPr>
          <p:nvPr/>
        </p:nvCxnSpPr>
        <p:spPr>
          <a:xfrm flipV="1">
            <a:off x="2544305" y="3222501"/>
            <a:ext cx="227495" cy="559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5" idx="3"/>
            <a:endCxn id="17" idx="1"/>
          </p:cNvCxnSpPr>
          <p:nvPr/>
        </p:nvCxnSpPr>
        <p:spPr>
          <a:xfrm flipV="1">
            <a:off x="2534780" y="1844824"/>
            <a:ext cx="225921" cy="1024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18" idx="3"/>
            <a:endCxn id="33" idx="1"/>
          </p:cNvCxnSpPr>
          <p:nvPr/>
        </p:nvCxnSpPr>
        <p:spPr>
          <a:xfrm flipV="1">
            <a:off x="3995936" y="2844595"/>
            <a:ext cx="578988" cy="377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17" idx="3"/>
            <a:endCxn id="32" idx="1"/>
          </p:cNvCxnSpPr>
          <p:nvPr/>
        </p:nvCxnSpPr>
        <p:spPr>
          <a:xfrm>
            <a:off x="3984837" y="1844824"/>
            <a:ext cx="583007" cy="97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32" idx="3"/>
            <a:endCxn id="29" idx="1"/>
          </p:cNvCxnSpPr>
          <p:nvPr/>
        </p:nvCxnSpPr>
        <p:spPr>
          <a:xfrm flipV="1">
            <a:off x="5348677" y="1565542"/>
            <a:ext cx="578490" cy="377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33" idx="3"/>
            <a:endCxn id="30" idx="1"/>
          </p:cNvCxnSpPr>
          <p:nvPr/>
        </p:nvCxnSpPr>
        <p:spPr>
          <a:xfrm flipV="1">
            <a:off x="5355757" y="2477834"/>
            <a:ext cx="561885" cy="366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30" idx="3"/>
            <a:endCxn id="42" idx="1"/>
          </p:cNvCxnSpPr>
          <p:nvPr/>
        </p:nvCxnSpPr>
        <p:spPr>
          <a:xfrm flipV="1">
            <a:off x="6565342" y="1310541"/>
            <a:ext cx="494057" cy="1167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29" idx="3"/>
            <a:endCxn id="42" idx="1"/>
          </p:cNvCxnSpPr>
          <p:nvPr/>
        </p:nvCxnSpPr>
        <p:spPr>
          <a:xfrm flipV="1">
            <a:off x="6555817" y="1310541"/>
            <a:ext cx="503582" cy="255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42" idx="3"/>
            <a:endCxn id="45" idx="1"/>
          </p:cNvCxnSpPr>
          <p:nvPr/>
        </p:nvCxnSpPr>
        <p:spPr>
          <a:xfrm flipV="1">
            <a:off x="7840232" y="1058275"/>
            <a:ext cx="437278" cy="2522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Rectangle 11"/>
          <p:cNvSpPr>
            <a:spLocks noChangeArrowheads="1"/>
          </p:cNvSpPr>
          <p:nvPr/>
        </p:nvSpPr>
        <p:spPr bwMode="auto">
          <a:xfrm>
            <a:off x="3875327" y="1235749"/>
            <a:ext cx="820205" cy="307766"/>
          </a:xfrm>
          <a:prstGeom prst="rect">
            <a:avLst/>
          </a:prstGeom>
          <a:noFill/>
          <a:ln w="9525">
            <a:noFill/>
            <a:miter lim="800000"/>
            <a:headEnd/>
            <a:tailEnd/>
          </a:ln>
        </p:spPr>
        <p:txBody>
          <a:bodyPr wrap="square" lIns="91430" tIns="45715" rIns="91430" bIns="45715">
            <a:spAutoFit/>
          </a:bodyPr>
          <a:lstStyle/>
          <a:p>
            <a:pPr algn="ctr"/>
            <a:r>
              <a:rPr lang="en-US" altLang="zh-CN" sz="1400" b="1" dirty="0" smtClean="0">
                <a:latin typeface="Calibri" pitchFamily="34" charset="0"/>
              </a:rPr>
              <a:t>Pooling</a:t>
            </a:r>
            <a:endParaRPr lang="en-US" altLang="zh-CN" sz="1400" b="1" dirty="0">
              <a:latin typeface="Calibri" pitchFamily="34" charset="0"/>
            </a:endParaRPr>
          </a:p>
        </p:txBody>
      </p:sp>
      <p:sp>
        <p:nvSpPr>
          <p:cNvPr id="90" name="Rectangle 11"/>
          <p:cNvSpPr>
            <a:spLocks noChangeArrowheads="1"/>
          </p:cNvSpPr>
          <p:nvPr/>
        </p:nvSpPr>
        <p:spPr bwMode="auto">
          <a:xfrm>
            <a:off x="7618046" y="523570"/>
            <a:ext cx="820205" cy="307766"/>
          </a:xfrm>
          <a:prstGeom prst="rect">
            <a:avLst/>
          </a:prstGeom>
          <a:noFill/>
          <a:ln w="9525">
            <a:noFill/>
            <a:miter lim="800000"/>
            <a:headEnd/>
            <a:tailEnd/>
          </a:ln>
        </p:spPr>
        <p:txBody>
          <a:bodyPr wrap="square" lIns="91430" tIns="45715" rIns="91430" bIns="45715">
            <a:spAutoFit/>
          </a:bodyPr>
          <a:lstStyle/>
          <a:p>
            <a:pPr algn="ctr"/>
            <a:r>
              <a:rPr lang="en-US" altLang="zh-CN" sz="1400" b="1" dirty="0" smtClean="0">
                <a:latin typeface="Calibri" pitchFamily="34" charset="0"/>
              </a:rPr>
              <a:t>Pooling</a:t>
            </a:r>
            <a:endParaRPr lang="en-US" altLang="zh-CN" sz="1400" b="1" dirty="0">
              <a:latin typeface="Calibri" pitchFamily="34" charset="0"/>
            </a:endParaRPr>
          </a:p>
        </p:txBody>
      </p:sp>
    </p:spTree>
    <p:extLst>
      <p:ext uri="{BB962C8B-B14F-4D97-AF65-F5344CB8AC3E}">
        <p14:creationId xmlns:p14="http://schemas.microsoft.com/office/powerpoint/2010/main" val="7672407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dirty="0" smtClean="0"/>
              <a:t>Max Pooling</a:t>
            </a:r>
          </a:p>
        </p:txBody>
      </p:sp>
      <p:pic>
        <p:nvPicPr>
          <p:cNvPr id="8" name="Picture 7"/>
          <p:cNvPicPr>
            <a:picLocks noChangeAspect="1"/>
          </p:cNvPicPr>
          <p:nvPr/>
        </p:nvPicPr>
        <p:blipFill>
          <a:blip r:embed="rId3"/>
          <a:stretch>
            <a:fillRect/>
          </a:stretch>
        </p:blipFill>
        <p:spPr>
          <a:xfrm>
            <a:off x="1043608" y="1268760"/>
            <a:ext cx="6502345" cy="2381052"/>
          </a:xfrm>
          <a:prstGeom prst="rect">
            <a:avLst/>
          </a:prstGeom>
        </p:spPr>
      </p:pic>
      <p:pic>
        <p:nvPicPr>
          <p:cNvPr id="11" name="Picture 10"/>
          <p:cNvPicPr>
            <a:picLocks noChangeAspect="1"/>
          </p:cNvPicPr>
          <p:nvPr/>
        </p:nvPicPr>
        <p:blipFill>
          <a:blip r:embed="rId3"/>
          <a:stretch>
            <a:fillRect/>
          </a:stretch>
        </p:blipFill>
        <p:spPr>
          <a:xfrm>
            <a:off x="1043608" y="3933056"/>
            <a:ext cx="6502345" cy="2381052"/>
          </a:xfrm>
          <a:prstGeom prst="rect">
            <a:avLst/>
          </a:prstGeom>
        </p:spPr>
      </p:pic>
      <p:pic>
        <p:nvPicPr>
          <p:cNvPr id="9" name="Picture 8"/>
          <p:cNvPicPr>
            <a:picLocks noChangeAspect="1"/>
          </p:cNvPicPr>
          <p:nvPr/>
        </p:nvPicPr>
        <p:blipFill>
          <a:blip r:embed="rId4"/>
          <a:stretch>
            <a:fillRect/>
          </a:stretch>
        </p:blipFill>
        <p:spPr>
          <a:xfrm>
            <a:off x="2339752" y="4581128"/>
            <a:ext cx="594975" cy="543795"/>
          </a:xfrm>
          <a:prstGeom prst="rect">
            <a:avLst/>
          </a:prstGeom>
        </p:spPr>
      </p:pic>
      <p:pic>
        <p:nvPicPr>
          <p:cNvPr id="13" name="Picture 12"/>
          <p:cNvPicPr>
            <a:picLocks noChangeAspect="1"/>
          </p:cNvPicPr>
          <p:nvPr/>
        </p:nvPicPr>
        <p:blipFill>
          <a:blip r:embed="rId4"/>
          <a:stretch>
            <a:fillRect/>
          </a:stretch>
        </p:blipFill>
        <p:spPr>
          <a:xfrm>
            <a:off x="1691680" y="4077072"/>
            <a:ext cx="594975" cy="543795"/>
          </a:xfrm>
          <a:prstGeom prst="rect">
            <a:avLst/>
          </a:prstGeom>
        </p:spPr>
      </p:pic>
    </p:spTree>
    <p:extLst>
      <p:ext uri="{BB962C8B-B14F-4D97-AF65-F5344CB8AC3E}">
        <p14:creationId xmlns:p14="http://schemas.microsoft.com/office/powerpoint/2010/main" val="22756003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dirty="0" smtClean="0"/>
              <a:t>An Example of Learned Filters</a:t>
            </a:r>
          </a:p>
        </p:txBody>
      </p:sp>
      <p:pic>
        <p:nvPicPr>
          <p:cNvPr id="4" name="内容占位符 3" descr="ff1.gif"/>
          <p:cNvPicPr>
            <a:picLocks noGrp="1" noChangeAspect="1"/>
          </p:cNvPicPr>
          <p:nvPr>
            <p:ph idx="1"/>
          </p:nvPr>
        </p:nvPicPr>
        <p:blipFill>
          <a:blip r:embed="rId3" cstate="print"/>
          <a:stretch>
            <a:fillRect/>
          </a:stretch>
        </p:blipFill>
        <p:spPr>
          <a:xfrm>
            <a:off x="1979712" y="1052736"/>
            <a:ext cx="5325077" cy="5657065"/>
          </a:xfrm>
        </p:spPr>
      </p:pic>
    </p:spTree>
    <p:extLst>
      <p:ext uri="{BB962C8B-B14F-4D97-AF65-F5344CB8AC3E}">
        <p14:creationId xmlns:p14="http://schemas.microsoft.com/office/powerpoint/2010/main" val="34208240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dirty="0" smtClean="0"/>
              <a:t>Deep Convolutional Network</a:t>
            </a:r>
          </a:p>
        </p:txBody>
      </p:sp>
      <p:pic>
        <p:nvPicPr>
          <p:cNvPr id="9218" name="Picture 2" descr="http://benanne.github.io/images/imagene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7" y="1268760"/>
            <a:ext cx="6915150" cy="22098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stretch>
            <a:fillRect/>
          </a:stretch>
        </p:blipFill>
        <p:spPr>
          <a:xfrm rot="5400000">
            <a:off x="3711617" y="1658863"/>
            <a:ext cx="1952625" cy="7077075"/>
          </a:xfrm>
          <a:prstGeom prst="rect">
            <a:avLst/>
          </a:prstGeom>
        </p:spPr>
      </p:pic>
      <p:sp>
        <p:nvSpPr>
          <p:cNvPr id="21" name="Text Box 61"/>
          <p:cNvSpPr txBox="1">
            <a:spLocks noChangeArrowheads="1"/>
          </p:cNvSpPr>
          <p:nvPr/>
        </p:nvSpPr>
        <p:spPr bwMode="auto">
          <a:xfrm>
            <a:off x="1547664" y="3521886"/>
            <a:ext cx="6120680" cy="307777"/>
          </a:xfrm>
          <a:prstGeom prst="rect">
            <a:avLst/>
          </a:prstGeom>
          <a:noFill/>
          <a:ln w="9525">
            <a:noFill/>
            <a:miter lim="800000"/>
            <a:headEnd/>
            <a:tailEnd/>
          </a:ln>
        </p:spPr>
        <p:txBody>
          <a:bodyPr wrap="square">
            <a:spAutoFit/>
          </a:bodyPr>
          <a:lstStyle/>
          <a:p>
            <a:pPr algn="ctr"/>
            <a:r>
              <a:rPr lang="en-US" sz="1400" dirty="0" smtClean="0"/>
              <a:t>Alex </a:t>
            </a:r>
            <a:r>
              <a:rPr lang="en-US" sz="1400" dirty="0" err="1" smtClean="0"/>
              <a:t>Krishevsky</a:t>
            </a:r>
            <a:r>
              <a:rPr lang="en-US" sz="1400" dirty="0" smtClean="0"/>
              <a:t>, 2012 </a:t>
            </a:r>
            <a:r>
              <a:rPr lang="en-US" sz="1400" dirty="0" err="1" smtClean="0"/>
              <a:t>Imagenet</a:t>
            </a:r>
            <a:r>
              <a:rPr lang="en-US" sz="1400" dirty="0" smtClean="0"/>
              <a:t> Challenge Winner (error rate </a:t>
            </a:r>
            <a:r>
              <a:rPr lang="en-CA" sz="1400" dirty="0" smtClean="0"/>
              <a:t>15.315)</a:t>
            </a:r>
            <a:endParaRPr lang="en-US" sz="1400" dirty="0"/>
          </a:p>
        </p:txBody>
      </p:sp>
      <p:sp>
        <p:nvSpPr>
          <p:cNvPr id="22" name="Text Box 61"/>
          <p:cNvSpPr txBox="1">
            <a:spLocks noChangeArrowheads="1"/>
          </p:cNvSpPr>
          <p:nvPr/>
        </p:nvSpPr>
        <p:spPr bwMode="auto">
          <a:xfrm>
            <a:off x="1913676" y="6173714"/>
            <a:ext cx="5316647" cy="523220"/>
          </a:xfrm>
          <a:prstGeom prst="rect">
            <a:avLst/>
          </a:prstGeom>
          <a:noFill/>
          <a:ln w="9525">
            <a:noFill/>
            <a:miter lim="800000"/>
            <a:headEnd/>
            <a:tailEnd/>
          </a:ln>
        </p:spPr>
        <p:txBody>
          <a:bodyPr wrap="none">
            <a:spAutoFit/>
          </a:bodyPr>
          <a:lstStyle/>
          <a:p>
            <a:pPr algn="ctr"/>
            <a:r>
              <a:rPr lang="en-US" sz="1400" dirty="0" err="1" smtClean="0"/>
              <a:t>GoogleNet</a:t>
            </a:r>
            <a:r>
              <a:rPr lang="en-US" sz="1400" dirty="0" smtClean="0"/>
              <a:t>, 2014 </a:t>
            </a:r>
            <a:r>
              <a:rPr lang="en-US" sz="1400" dirty="0" err="1" smtClean="0"/>
              <a:t>Imagenet</a:t>
            </a:r>
            <a:r>
              <a:rPr lang="en-US" sz="1400" dirty="0" smtClean="0"/>
              <a:t> </a:t>
            </a:r>
            <a:r>
              <a:rPr lang="en-US" sz="1400" dirty="0"/>
              <a:t>Challenge Winner (error rate </a:t>
            </a:r>
            <a:r>
              <a:rPr lang="en-CA" sz="1400" dirty="0" smtClean="0"/>
              <a:t>6.656)</a:t>
            </a:r>
          </a:p>
          <a:p>
            <a:pPr algn="ctr"/>
            <a:r>
              <a:rPr lang="en-US" sz="1400" dirty="0" smtClean="0"/>
              <a:t>Well-trained human (error rate human1: 5.1% human2: </a:t>
            </a:r>
            <a:r>
              <a:rPr lang="en-CA" sz="1400" dirty="0" smtClean="0"/>
              <a:t>12.0%)</a:t>
            </a:r>
            <a:endParaRPr lang="en-US" sz="1400" dirty="0"/>
          </a:p>
        </p:txBody>
      </p:sp>
    </p:spTree>
    <p:extLst>
      <p:ext uri="{BB962C8B-B14F-4D97-AF65-F5344CB8AC3E}">
        <p14:creationId xmlns:p14="http://schemas.microsoft.com/office/powerpoint/2010/main" val="15923599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Useful Materials</a:t>
            </a:r>
            <a:endParaRPr lang="ko-KR" altLang="en-US" dirty="0"/>
          </a:p>
        </p:txBody>
      </p:sp>
      <p:sp>
        <p:nvSpPr>
          <p:cNvPr id="3" name="Content Placeholder 2"/>
          <p:cNvSpPr>
            <a:spLocks noGrp="1"/>
          </p:cNvSpPr>
          <p:nvPr>
            <p:ph idx="1"/>
          </p:nvPr>
        </p:nvSpPr>
        <p:spPr>
          <a:xfrm>
            <a:off x="457200" y="1214422"/>
            <a:ext cx="8229600" cy="5382929"/>
          </a:xfrm>
        </p:spPr>
        <p:txBody>
          <a:bodyPr>
            <a:normAutofit/>
          </a:bodyPr>
          <a:lstStyle/>
          <a:p>
            <a:r>
              <a:rPr lang="en-CA" dirty="0" smtClean="0"/>
              <a:t>Machine Learning</a:t>
            </a:r>
          </a:p>
          <a:p>
            <a:pPr lvl="1"/>
            <a:r>
              <a:rPr lang="en-CA" dirty="0">
                <a:hlinkClick r:id="rId3"/>
              </a:rPr>
              <a:t>https://</a:t>
            </a:r>
            <a:r>
              <a:rPr lang="en-CA" dirty="0" smtClean="0">
                <a:hlinkClick r:id="rId3"/>
              </a:rPr>
              <a:t>www.coursera.org/course/ml</a:t>
            </a:r>
            <a:endParaRPr lang="en-CA" dirty="0" smtClean="0"/>
          </a:p>
          <a:p>
            <a:pPr lvl="1"/>
            <a:r>
              <a:rPr lang="en-CA" dirty="0">
                <a:hlinkClick r:id="rId4"/>
              </a:rPr>
              <a:t>http://</a:t>
            </a:r>
            <a:r>
              <a:rPr lang="en-CA" dirty="0" smtClean="0">
                <a:hlinkClick r:id="rId4"/>
              </a:rPr>
              <a:t>cs229.stanford.edu/materials.html</a:t>
            </a:r>
            <a:endParaRPr lang="en-CA" dirty="0" smtClean="0"/>
          </a:p>
          <a:p>
            <a:r>
              <a:rPr lang="en-US" dirty="0" smtClean="0"/>
              <a:t>Computer Vision</a:t>
            </a:r>
          </a:p>
          <a:p>
            <a:pPr lvl="1"/>
            <a:r>
              <a:rPr lang="en-CA" dirty="0">
                <a:hlinkClick r:id="rId5"/>
              </a:rPr>
              <a:t>http://vision.stanford.edu/teaching/cs131_fall1415</a:t>
            </a:r>
            <a:r>
              <a:rPr lang="en-CA" dirty="0" smtClean="0">
                <a:hlinkClick r:id="rId5"/>
              </a:rPr>
              <a:t>/</a:t>
            </a:r>
            <a:endParaRPr lang="en-CA" dirty="0" smtClean="0"/>
          </a:p>
          <a:p>
            <a:pPr lvl="1"/>
            <a:r>
              <a:rPr lang="en-CA" dirty="0">
                <a:hlinkClick r:id="rId6"/>
              </a:rPr>
              <a:t>http://web.engr.illinois.edu/~slazebni/spring13</a:t>
            </a:r>
            <a:r>
              <a:rPr lang="en-CA" dirty="0" smtClean="0">
                <a:hlinkClick r:id="rId6"/>
              </a:rPr>
              <a:t>/</a:t>
            </a:r>
            <a:endParaRPr lang="en-CA" dirty="0" smtClean="0"/>
          </a:p>
          <a:p>
            <a:pPr lvl="1"/>
            <a:r>
              <a:rPr lang="en-CA" dirty="0">
                <a:hlinkClick r:id="rId7"/>
              </a:rPr>
              <a:t>http://people.csail.mit.edu/torralba/shortCourseRLOC</a:t>
            </a:r>
            <a:r>
              <a:rPr lang="en-CA" dirty="0" smtClean="0">
                <a:hlinkClick r:id="rId7"/>
              </a:rPr>
              <a:t>/</a:t>
            </a:r>
            <a:endParaRPr lang="en-CA" dirty="0" smtClean="0"/>
          </a:p>
          <a:p>
            <a:pPr lvl="1"/>
            <a:r>
              <a:rPr lang="en-US" dirty="0">
                <a:hlinkClick r:id="rId8"/>
              </a:rPr>
              <a:t>https://</a:t>
            </a:r>
            <a:r>
              <a:rPr lang="en-US" dirty="0" smtClean="0">
                <a:hlinkClick r:id="rId8"/>
              </a:rPr>
              <a:t>github.com/jbhuang0604/awesome-computer-vision</a:t>
            </a:r>
            <a:endParaRPr lang="en-CA" dirty="0" smtClean="0"/>
          </a:p>
          <a:p>
            <a:r>
              <a:rPr lang="en-US" dirty="0" smtClean="0"/>
              <a:t>Deep learning</a:t>
            </a:r>
          </a:p>
          <a:p>
            <a:pPr lvl="1"/>
            <a:r>
              <a:rPr lang="en-US" dirty="0">
                <a:hlinkClick r:id="rId9"/>
              </a:rPr>
              <a:t>http://www.iro.umontreal.ca/~bengioy/dlbook</a:t>
            </a:r>
            <a:r>
              <a:rPr lang="en-US" dirty="0" smtClean="0">
                <a:hlinkClick r:id="rId9"/>
              </a:rPr>
              <a:t>/</a:t>
            </a:r>
            <a:endParaRPr lang="en-US" dirty="0" smtClean="0"/>
          </a:p>
          <a:p>
            <a:pPr lvl="1"/>
            <a:r>
              <a:rPr lang="en-US" dirty="0">
                <a:hlinkClick r:id="rId10"/>
              </a:rPr>
              <a:t>http://vision.stanford.edu/teaching/cs231n</a:t>
            </a:r>
            <a:r>
              <a:rPr lang="en-US" dirty="0" smtClean="0">
                <a:hlinkClick r:id="rId10"/>
              </a:rPr>
              <a:t>/</a:t>
            </a:r>
            <a:endParaRPr lang="en-CA" dirty="0" smtClean="0"/>
          </a:p>
          <a:p>
            <a:endParaRPr lang="en-CA" dirty="0"/>
          </a:p>
        </p:txBody>
      </p:sp>
    </p:spTree>
    <p:extLst>
      <p:ext uri="{BB962C8B-B14F-4D97-AF65-F5344CB8AC3E}">
        <p14:creationId xmlns:p14="http://schemas.microsoft.com/office/powerpoint/2010/main" val="341564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a:grpSpLocks/>
          </p:cNvGrpSpPr>
          <p:nvPr/>
        </p:nvGrpSpPr>
        <p:grpSpPr bwMode="auto">
          <a:xfrm>
            <a:off x="3429000" y="2895600"/>
            <a:ext cx="2438400" cy="3870325"/>
            <a:chOff x="2160" y="1824"/>
            <a:chExt cx="1536" cy="2438"/>
          </a:xfrm>
        </p:grpSpPr>
        <p:pic>
          <p:nvPicPr>
            <p:cNvPr id="32790" name="Picture 8" descr="corner"/>
            <p:cNvPicPr>
              <a:picLocks noChangeAspect="1" noChangeArrowheads="1"/>
            </p:cNvPicPr>
            <p:nvPr/>
          </p:nvPicPr>
          <p:blipFill>
            <a:blip r:embed="rId3" cstate="print"/>
            <a:srcRect/>
            <a:stretch>
              <a:fillRect/>
            </a:stretch>
          </p:blipFill>
          <p:spPr bwMode="auto">
            <a:xfrm>
              <a:off x="2160" y="1824"/>
              <a:ext cx="1440" cy="1440"/>
            </a:xfrm>
            <a:prstGeom prst="rect">
              <a:avLst/>
            </a:prstGeom>
            <a:noFill/>
            <a:ln w="9525">
              <a:solidFill>
                <a:schemeClr val="tx1"/>
              </a:solidFill>
              <a:miter lim="800000"/>
              <a:headEnd/>
              <a:tailEnd/>
            </a:ln>
          </p:spPr>
        </p:pic>
        <p:sp>
          <p:nvSpPr>
            <p:cNvPr id="32791" name="Text Box 11"/>
            <p:cNvSpPr txBox="1">
              <a:spLocks noChangeArrowheads="1"/>
            </p:cNvSpPr>
            <p:nvPr/>
          </p:nvSpPr>
          <p:spPr bwMode="auto">
            <a:xfrm>
              <a:off x="2160" y="3284"/>
              <a:ext cx="1536" cy="978"/>
            </a:xfrm>
            <a:prstGeom prst="rect">
              <a:avLst/>
            </a:prstGeom>
            <a:noFill/>
            <a:ln w="9525">
              <a:noFill/>
              <a:miter lim="800000"/>
              <a:headEnd/>
              <a:tailEnd/>
            </a:ln>
          </p:spPr>
          <p:txBody>
            <a:bodyPr>
              <a:spAutoFit/>
            </a:bodyPr>
            <a:lstStyle/>
            <a:p>
              <a:pPr eaLnBrk="1" hangingPunct="1"/>
              <a:r>
                <a:rPr lang="en-US" sz="2400">
                  <a:solidFill>
                    <a:srgbClr val="003399"/>
                  </a:solidFill>
                  <a:latin typeface="Arial Unicode MS" pitchFamily="34" charset="-128"/>
                  <a:cs typeface="Times New Roman" pitchFamily="18" charset="0"/>
                </a:rPr>
                <a:t>“edge”</a:t>
              </a:r>
              <a:r>
                <a:rPr lang="en-US" sz="2400">
                  <a:latin typeface="Arial Unicode MS" pitchFamily="34" charset="-128"/>
                  <a:cs typeface="Times New Roman" pitchFamily="18" charset="0"/>
                </a:rPr>
                <a:t>:</a:t>
              </a:r>
              <a:br>
                <a:rPr lang="en-US" sz="2400">
                  <a:latin typeface="Arial Unicode MS" pitchFamily="34" charset="-128"/>
                  <a:cs typeface="Times New Roman" pitchFamily="18" charset="0"/>
                </a:rPr>
              </a:br>
              <a:r>
                <a:rPr lang="en-US" sz="2400">
                  <a:latin typeface="Arial Unicode MS" pitchFamily="34" charset="-128"/>
                  <a:cs typeface="Times New Roman" pitchFamily="18" charset="0"/>
                </a:rPr>
                <a:t>no change along the edge direction</a:t>
              </a:r>
              <a:endParaRPr lang="ru-RU" sz="2400">
                <a:latin typeface="Arial Unicode MS" pitchFamily="34" charset="-128"/>
                <a:cs typeface="Times New Roman" pitchFamily="18" charset="0"/>
              </a:endParaRPr>
            </a:p>
          </p:txBody>
        </p:sp>
        <p:sp>
          <p:nvSpPr>
            <p:cNvPr id="32792" name="Rectangle 14"/>
            <p:cNvSpPr>
              <a:spLocks noChangeArrowheads="1"/>
            </p:cNvSpPr>
            <p:nvPr/>
          </p:nvSpPr>
          <p:spPr bwMode="auto">
            <a:xfrm>
              <a:off x="2496" y="2496"/>
              <a:ext cx="432" cy="432"/>
            </a:xfrm>
            <a:prstGeom prst="rect">
              <a:avLst/>
            </a:prstGeom>
            <a:solidFill>
              <a:srgbClr val="FFCC99">
                <a:alpha val="39999"/>
              </a:srgbClr>
            </a:solidFill>
            <a:ln w="9525">
              <a:solidFill>
                <a:schemeClr val="tx1"/>
              </a:solidFill>
              <a:miter lim="800000"/>
              <a:headEnd/>
              <a:tailEnd/>
            </a:ln>
          </p:spPr>
          <p:txBody>
            <a:bodyPr wrap="none" anchor="ctr"/>
            <a:lstStyle/>
            <a:p>
              <a:endParaRPr lang="en-US"/>
            </a:p>
          </p:txBody>
        </p:sp>
        <p:sp>
          <p:nvSpPr>
            <p:cNvPr id="32793" name="Line 16"/>
            <p:cNvSpPr>
              <a:spLocks noChangeShapeType="1"/>
            </p:cNvSpPr>
            <p:nvPr/>
          </p:nvSpPr>
          <p:spPr bwMode="auto">
            <a:xfrm flipV="1">
              <a:off x="2352" y="2544"/>
              <a:ext cx="0" cy="336"/>
            </a:xfrm>
            <a:prstGeom prst="line">
              <a:avLst/>
            </a:prstGeom>
            <a:noFill/>
            <a:ln w="9525">
              <a:solidFill>
                <a:schemeClr val="tx1"/>
              </a:solidFill>
              <a:round/>
              <a:headEnd type="triangle" w="med" len="med"/>
              <a:tailEnd type="triangle" w="med" len="med"/>
            </a:ln>
          </p:spPr>
          <p:txBody>
            <a:bodyPr/>
            <a:lstStyle/>
            <a:p>
              <a:endParaRPr lang="en-US"/>
            </a:p>
          </p:txBody>
        </p:sp>
      </p:grpSp>
      <p:grpSp>
        <p:nvGrpSpPr>
          <p:cNvPr id="3" name="Group 30"/>
          <p:cNvGrpSpPr>
            <a:grpSpLocks/>
          </p:cNvGrpSpPr>
          <p:nvPr/>
        </p:nvGrpSpPr>
        <p:grpSpPr bwMode="auto">
          <a:xfrm>
            <a:off x="6019800" y="2895600"/>
            <a:ext cx="2667000" cy="3870325"/>
            <a:chOff x="3792" y="1824"/>
            <a:chExt cx="1680" cy="2438"/>
          </a:xfrm>
        </p:grpSpPr>
        <p:pic>
          <p:nvPicPr>
            <p:cNvPr id="32783" name="Picture 9"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32784" name="Text Box 12"/>
            <p:cNvSpPr txBox="1">
              <a:spLocks noChangeArrowheads="1"/>
            </p:cNvSpPr>
            <p:nvPr/>
          </p:nvSpPr>
          <p:spPr bwMode="auto">
            <a:xfrm>
              <a:off x="3936" y="3284"/>
              <a:ext cx="1536" cy="978"/>
            </a:xfrm>
            <a:prstGeom prst="rect">
              <a:avLst/>
            </a:prstGeom>
            <a:noFill/>
            <a:ln w="9525">
              <a:noFill/>
              <a:miter lim="800000"/>
              <a:headEnd/>
              <a:tailEnd/>
            </a:ln>
          </p:spPr>
          <p:txBody>
            <a:bodyPr>
              <a:spAutoFit/>
            </a:bodyPr>
            <a:lstStyle/>
            <a:p>
              <a:pPr eaLnBrk="1" hangingPunct="1"/>
              <a:r>
                <a:rPr lang="en-US" sz="2400">
                  <a:solidFill>
                    <a:srgbClr val="003399"/>
                  </a:solidFill>
                  <a:latin typeface="Arial Unicode MS" pitchFamily="34" charset="-128"/>
                  <a:cs typeface="Times New Roman" pitchFamily="18" charset="0"/>
                </a:rPr>
                <a:t>“corner”</a:t>
              </a:r>
              <a:r>
                <a:rPr lang="en-US" sz="2400">
                  <a:latin typeface="Arial Unicode MS" pitchFamily="34" charset="-128"/>
                  <a:cs typeface="Times New Roman" pitchFamily="18" charset="0"/>
                </a:rPr>
                <a:t>:</a:t>
              </a:r>
              <a:br>
                <a:rPr lang="en-US" sz="2400">
                  <a:latin typeface="Arial Unicode MS" pitchFamily="34" charset="-128"/>
                  <a:cs typeface="Times New Roman" pitchFamily="18" charset="0"/>
                </a:rPr>
              </a:br>
              <a:r>
                <a:rPr lang="en-US" sz="2400">
                  <a:latin typeface="Arial Unicode MS" pitchFamily="34" charset="-128"/>
                  <a:cs typeface="Times New Roman" pitchFamily="18" charset="0"/>
                </a:rPr>
                <a:t>significant change in all directions</a:t>
              </a:r>
              <a:endParaRPr lang="ru-RU" sz="2400">
                <a:latin typeface="Arial Unicode MS" pitchFamily="34" charset="-128"/>
                <a:cs typeface="Times New Roman" pitchFamily="18" charset="0"/>
              </a:endParaRPr>
            </a:p>
          </p:txBody>
        </p:sp>
        <p:sp>
          <p:nvSpPr>
            <p:cNvPr id="32785" name="Rectangle 17"/>
            <p:cNvSpPr>
              <a:spLocks noChangeArrowheads="1"/>
            </p:cNvSpPr>
            <p:nvPr/>
          </p:nvSpPr>
          <p:spPr bwMode="auto">
            <a:xfrm>
              <a:off x="4224" y="2016"/>
              <a:ext cx="432" cy="432"/>
            </a:xfrm>
            <a:prstGeom prst="rect">
              <a:avLst/>
            </a:prstGeom>
            <a:solidFill>
              <a:srgbClr val="FFCC99">
                <a:alpha val="39999"/>
              </a:srgbClr>
            </a:solidFill>
            <a:ln w="9525">
              <a:solidFill>
                <a:schemeClr val="tx1"/>
              </a:solidFill>
              <a:miter lim="800000"/>
              <a:headEnd/>
              <a:tailEnd/>
            </a:ln>
          </p:spPr>
          <p:txBody>
            <a:bodyPr wrap="none" anchor="ctr"/>
            <a:lstStyle/>
            <a:p>
              <a:endParaRPr lang="en-US"/>
            </a:p>
          </p:txBody>
        </p:sp>
        <p:sp>
          <p:nvSpPr>
            <p:cNvPr id="32786" name="Line 18"/>
            <p:cNvSpPr>
              <a:spLocks noChangeShapeType="1"/>
            </p:cNvSpPr>
            <p:nvPr/>
          </p:nvSpPr>
          <p:spPr bwMode="auto">
            <a:xfrm flipH="1">
              <a:off x="4080" y="2448"/>
              <a:ext cx="144" cy="144"/>
            </a:xfrm>
            <a:prstGeom prst="line">
              <a:avLst/>
            </a:prstGeom>
            <a:noFill/>
            <a:ln w="9525">
              <a:solidFill>
                <a:schemeClr val="tx1"/>
              </a:solidFill>
              <a:round/>
              <a:headEnd/>
              <a:tailEnd type="triangle" w="med" len="med"/>
            </a:ln>
          </p:spPr>
          <p:txBody>
            <a:bodyPr/>
            <a:lstStyle/>
            <a:p>
              <a:endParaRPr lang="en-US"/>
            </a:p>
          </p:txBody>
        </p:sp>
        <p:sp>
          <p:nvSpPr>
            <p:cNvPr id="32787" name="Line 20"/>
            <p:cNvSpPr>
              <a:spLocks noChangeShapeType="1"/>
            </p:cNvSpPr>
            <p:nvPr/>
          </p:nvSpPr>
          <p:spPr bwMode="auto">
            <a:xfrm flipH="1" flipV="1">
              <a:off x="4080" y="1872"/>
              <a:ext cx="144" cy="144"/>
            </a:xfrm>
            <a:prstGeom prst="line">
              <a:avLst/>
            </a:prstGeom>
            <a:noFill/>
            <a:ln w="9525">
              <a:solidFill>
                <a:schemeClr val="tx1"/>
              </a:solidFill>
              <a:round/>
              <a:headEnd/>
              <a:tailEnd type="triangle" w="med" len="med"/>
            </a:ln>
          </p:spPr>
          <p:txBody>
            <a:bodyPr/>
            <a:lstStyle/>
            <a:p>
              <a:endParaRPr lang="en-US"/>
            </a:p>
          </p:txBody>
        </p:sp>
        <p:sp>
          <p:nvSpPr>
            <p:cNvPr id="32788" name="Line 21"/>
            <p:cNvSpPr>
              <a:spLocks noChangeShapeType="1"/>
            </p:cNvSpPr>
            <p:nvPr/>
          </p:nvSpPr>
          <p:spPr bwMode="auto">
            <a:xfrm>
              <a:off x="4656" y="2448"/>
              <a:ext cx="144" cy="144"/>
            </a:xfrm>
            <a:prstGeom prst="line">
              <a:avLst/>
            </a:prstGeom>
            <a:noFill/>
            <a:ln w="9525">
              <a:solidFill>
                <a:schemeClr val="bg1"/>
              </a:solidFill>
              <a:round/>
              <a:headEnd/>
              <a:tailEnd type="triangle" w="med" len="med"/>
            </a:ln>
          </p:spPr>
          <p:txBody>
            <a:bodyPr/>
            <a:lstStyle/>
            <a:p>
              <a:endParaRPr lang="en-US"/>
            </a:p>
          </p:txBody>
        </p:sp>
        <p:sp>
          <p:nvSpPr>
            <p:cNvPr id="32789" name="Line 22"/>
            <p:cNvSpPr>
              <a:spLocks noChangeShapeType="1"/>
            </p:cNvSpPr>
            <p:nvPr/>
          </p:nvSpPr>
          <p:spPr bwMode="auto">
            <a:xfrm flipV="1">
              <a:off x="4656" y="1872"/>
              <a:ext cx="144" cy="144"/>
            </a:xfrm>
            <a:prstGeom prst="line">
              <a:avLst/>
            </a:prstGeom>
            <a:noFill/>
            <a:ln w="9525">
              <a:solidFill>
                <a:schemeClr val="tx1"/>
              </a:solidFill>
              <a:round/>
              <a:headEnd/>
              <a:tailEnd type="triangle" w="med" len="med"/>
            </a:ln>
          </p:spPr>
          <p:txBody>
            <a:bodyPr/>
            <a:lstStyle/>
            <a:p>
              <a:endParaRPr lang="en-US"/>
            </a:p>
          </p:txBody>
        </p:sp>
      </p:grpSp>
      <p:grpSp>
        <p:nvGrpSpPr>
          <p:cNvPr id="4" name="Group 28"/>
          <p:cNvGrpSpPr>
            <a:grpSpLocks/>
          </p:cNvGrpSpPr>
          <p:nvPr/>
        </p:nvGrpSpPr>
        <p:grpSpPr bwMode="auto">
          <a:xfrm>
            <a:off x="762000" y="2895600"/>
            <a:ext cx="2362200" cy="3505200"/>
            <a:chOff x="480" y="1824"/>
            <a:chExt cx="1488" cy="2208"/>
          </a:xfrm>
        </p:grpSpPr>
        <p:pic>
          <p:nvPicPr>
            <p:cNvPr id="32776" name="Picture 7"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32777" name="Text Box 10"/>
            <p:cNvSpPr txBox="1">
              <a:spLocks noChangeArrowheads="1"/>
            </p:cNvSpPr>
            <p:nvPr/>
          </p:nvSpPr>
          <p:spPr bwMode="auto">
            <a:xfrm>
              <a:off x="480" y="3284"/>
              <a:ext cx="1296" cy="748"/>
            </a:xfrm>
            <a:prstGeom prst="rect">
              <a:avLst/>
            </a:prstGeom>
            <a:noFill/>
            <a:ln w="9525">
              <a:noFill/>
              <a:miter lim="800000"/>
              <a:headEnd/>
              <a:tailEnd/>
            </a:ln>
          </p:spPr>
          <p:txBody>
            <a:bodyPr>
              <a:spAutoFit/>
            </a:bodyPr>
            <a:lstStyle/>
            <a:p>
              <a:pPr eaLnBrk="1" hangingPunct="1"/>
              <a:r>
                <a:rPr lang="en-US" sz="2400">
                  <a:solidFill>
                    <a:srgbClr val="003399"/>
                  </a:solidFill>
                  <a:latin typeface="Arial Unicode MS" pitchFamily="34" charset="-128"/>
                  <a:cs typeface="Times New Roman" pitchFamily="18" charset="0"/>
                </a:rPr>
                <a:t>“flat”</a:t>
              </a:r>
              <a:r>
                <a:rPr lang="en-US" sz="2400">
                  <a:latin typeface="Arial Unicode MS" pitchFamily="34" charset="-128"/>
                  <a:cs typeface="Times New Roman" pitchFamily="18" charset="0"/>
                </a:rPr>
                <a:t> region:</a:t>
              </a:r>
              <a:br>
                <a:rPr lang="en-US" sz="2400">
                  <a:latin typeface="Arial Unicode MS" pitchFamily="34" charset="-128"/>
                  <a:cs typeface="Times New Roman" pitchFamily="18" charset="0"/>
                </a:rPr>
              </a:br>
              <a:r>
                <a:rPr lang="en-US" sz="2400">
                  <a:latin typeface="Arial Unicode MS" pitchFamily="34" charset="-128"/>
                  <a:cs typeface="Times New Roman" pitchFamily="18" charset="0"/>
                </a:rPr>
                <a:t>no change in all directions</a:t>
              </a:r>
              <a:endParaRPr lang="ru-RU" sz="2400">
                <a:latin typeface="Arial Unicode MS" pitchFamily="34" charset="-128"/>
                <a:cs typeface="Times New Roman" pitchFamily="18" charset="0"/>
              </a:endParaRPr>
            </a:p>
          </p:txBody>
        </p:sp>
        <p:sp>
          <p:nvSpPr>
            <p:cNvPr id="32778" name="Rectangle 13"/>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p:spPr>
          <p:txBody>
            <a:bodyPr wrap="none" anchor="ctr"/>
            <a:lstStyle/>
            <a:p>
              <a:endParaRPr lang="en-US"/>
            </a:p>
          </p:txBody>
        </p:sp>
        <p:sp>
          <p:nvSpPr>
            <p:cNvPr id="32779" name="Line 23"/>
            <p:cNvSpPr>
              <a:spLocks noChangeShapeType="1"/>
            </p:cNvSpPr>
            <p:nvPr/>
          </p:nvSpPr>
          <p:spPr bwMode="auto">
            <a:xfrm>
              <a:off x="1776" y="2928"/>
              <a:ext cx="144" cy="144"/>
            </a:xfrm>
            <a:prstGeom prst="line">
              <a:avLst/>
            </a:prstGeom>
            <a:noFill/>
            <a:ln w="9525">
              <a:solidFill>
                <a:schemeClr val="bg1"/>
              </a:solidFill>
              <a:round/>
              <a:headEnd/>
              <a:tailEnd type="triangle" w="med" len="med"/>
            </a:ln>
          </p:spPr>
          <p:txBody>
            <a:bodyPr/>
            <a:lstStyle/>
            <a:p>
              <a:endParaRPr lang="en-US"/>
            </a:p>
          </p:txBody>
        </p:sp>
        <p:sp>
          <p:nvSpPr>
            <p:cNvPr id="32780" name="Line 24"/>
            <p:cNvSpPr>
              <a:spLocks noChangeShapeType="1"/>
            </p:cNvSpPr>
            <p:nvPr/>
          </p:nvSpPr>
          <p:spPr bwMode="auto">
            <a:xfrm flipH="1">
              <a:off x="1200" y="2928"/>
              <a:ext cx="144" cy="144"/>
            </a:xfrm>
            <a:prstGeom prst="line">
              <a:avLst/>
            </a:prstGeom>
            <a:noFill/>
            <a:ln w="9525">
              <a:solidFill>
                <a:schemeClr val="bg1"/>
              </a:solidFill>
              <a:round/>
              <a:headEnd/>
              <a:tailEnd type="triangle" w="med" len="med"/>
            </a:ln>
          </p:spPr>
          <p:txBody>
            <a:bodyPr/>
            <a:lstStyle/>
            <a:p>
              <a:endParaRPr lang="en-US"/>
            </a:p>
          </p:txBody>
        </p:sp>
        <p:sp>
          <p:nvSpPr>
            <p:cNvPr id="32781" name="Line 25"/>
            <p:cNvSpPr>
              <a:spLocks noChangeShapeType="1"/>
            </p:cNvSpPr>
            <p:nvPr/>
          </p:nvSpPr>
          <p:spPr bwMode="auto">
            <a:xfrm flipH="1" flipV="1">
              <a:off x="1200" y="2352"/>
              <a:ext cx="144" cy="144"/>
            </a:xfrm>
            <a:prstGeom prst="line">
              <a:avLst/>
            </a:prstGeom>
            <a:noFill/>
            <a:ln w="9525">
              <a:solidFill>
                <a:schemeClr val="bg1"/>
              </a:solidFill>
              <a:round/>
              <a:headEnd/>
              <a:tailEnd type="triangle" w="med" len="med"/>
            </a:ln>
          </p:spPr>
          <p:txBody>
            <a:bodyPr/>
            <a:lstStyle/>
            <a:p>
              <a:endParaRPr lang="en-US"/>
            </a:p>
          </p:txBody>
        </p:sp>
        <p:sp>
          <p:nvSpPr>
            <p:cNvPr id="32782" name="Line 26"/>
            <p:cNvSpPr>
              <a:spLocks noChangeShapeType="1"/>
            </p:cNvSpPr>
            <p:nvPr/>
          </p:nvSpPr>
          <p:spPr bwMode="auto">
            <a:xfrm flipV="1">
              <a:off x="1776" y="2352"/>
              <a:ext cx="144" cy="144"/>
            </a:xfrm>
            <a:prstGeom prst="line">
              <a:avLst/>
            </a:prstGeom>
            <a:noFill/>
            <a:ln w="9525">
              <a:solidFill>
                <a:schemeClr val="bg1"/>
              </a:solidFill>
              <a:round/>
              <a:headEnd/>
              <a:tailEnd type="triangle" w="med" len="med"/>
            </a:ln>
          </p:spPr>
          <p:txBody>
            <a:bodyPr/>
            <a:lstStyle/>
            <a:p>
              <a:endParaRPr lang="en-US"/>
            </a:p>
          </p:txBody>
        </p:sp>
      </p:grpSp>
      <p:sp>
        <p:nvSpPr>
          <p:cNvPr id="6" name="Title 5"/>
          <p:cNvSpPr>
            <a:spLocks noGrp="1"/>
          </p:cNvSpPr>
          <p:nvPr>
            <p:ph type="title"/>
          </p:nvPr>
        </p:nvSpPr>
        <p:spPr/>
        <p:txBody>
          <a:bodyPr/>
          <a:lstStyle/>
          <a:p>
            <a:r>
              <a:rPr lang="en-CA" dirty="0"/>
              <a:t>Corner Detection: Basic Idea</a:t>
            </a:r>
          </a:p>
        </p:txBody>
      </p:sp>
      <p:sp>
        <p:nvSpPr>
          <p:cNvPr id="7" name="Content Placeholder 6"/>
          <p:cNvSpPr>
            <a:spLocks noGrp="1"/>
          </p:cNvSpPr>
          <p:nvPr>
            <p:ph idx="1"/>
          </p:nvPr>
        </p:nvSpPr>
        <p:spPr>
          <a:xfrm>
            <a:off x="457200" y="1214423"/>
            <a:ext cx="8229600" cy="1604978"/>
          </a:xfrm>
        </p:spPr>
        <p:txBody>
          <a:bodyPr/>
          <a:lstStyle/>
          <a:p>
            <a:pPr algn="just">
              <a:lnSpc>
                <a:spcPct val="90000"/>
              </a:lnSpc>
              <a:buFontTx/>
              <a:buChar char="•"/>
            </a:pPr>
            <a:r>
              <a:rPr lang="en-US" dirty="0"/>
              <a:t>We should easily recognize the point by looking through a small window</a:t>
            </a:r>
          </a:p>
          <a:p>
            <a:pPr algn="just">
              <a:lnSpc>
                <a:spcPct val="90000"/>
              </a:lnSpc>
              <a:buFontTx/>
              <a:buChar char="•"/>
            </a:pPr>
            <a:r>
              <a:rPr lang="en-US" dirty="0"/>
              <a:t>Shifting a window in </a:t>
            </a:r>
            <a:r>
              <a:rPr lang="en-US" i="1" dirty="0"/>
              <a:t>any</a:t>
            </a:r>
            <a:r>
              <a:rPr lang="en-US" dirty="0"/>
              <a:t> </a:t>
            </a:r>
            <a:r>
              <a:rPr lang="en-US" i="1" dirty="0"/>
              <a:t>direction</a:t>
            </a:r>
            <a:r>
              <a:rPr lang="en-US" dirty="0"/>
              <a:t> should give </a:t>
            </a:r>
            <a:r>
              <a:rPr lang="en-US" i="1" dirty="0"/>
              <a:t>a large change</a:t>
            </a:r>
            <a:r>
              <a:rPr lang="en-US" dirty="0"/>
              <a:t> in intensity</a:t>
            </a:r>
            <a:endParaRPr lang="ru-RU" dirty="0"/>
          </a:p>
          <a:p>
            <a:pPr algn="just"/>
            <a:endParaRPr lang="en-CA" dirty="0"/>
          </a:p>
        </p:txBody>
      </p:sp>
    </p:spTree>
    <p:extLst>
      <p:ext uri="{BB962C8B-B14F-4D97-AF65-F5344CB8AC3E}">
        <p14:creationId xmlns:p14="http://schemas.microsoft.com/office/powerpoint/2010/main" val="27335656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Corner Detection: Basic Idea</a:t>
            </a:r>
          </a:p>
        </p:txBody>
      </p:sp>
      <p:sp>
        <p:nvSpPr>
          <p:cNvPr id="7" name="Content Placeholder 6"/>
          <p:cNvSpPr>
            <a:spLocks noGrp="1"/>
          </p:cNvSpPr>
          <p:nvPr>
            <p:ph idx="1"/>
          </p:nvPr>
        </p:nvSpPr>
        <p:spPr>
          <a:xfrm>
            <a:off x="457200" y="1214423"/>
            <a:ext cx="8229600" cy="1604978"/>
          </a:xfrm>
        </p:spPr>
        <p:txBody>
          <a:bodyPr/>
          <a:lstStyle/>
          <a:p>
            <a:pPr algn="just">
              <a:lnSpc>
                <a:spcPct val="90000"/>
              </a:lnSpc>
              <a:buFontTx/>
              <a:buChar char="•"/>
            </a:pPr>
            <a:r>
              <a:rPr lang="en-US" dirty="0"/>
              <a:t>We should easily recognize the point by looking through a small window</a:t>
            </a:r>
          </a:p>
          <a:p>
            <a:pPr algn="just">
              <a:lnSpc>
                <a:spcPct val="90000"/>
              </a:lnSpc>
              <a:buFontTx/>
              <a:buChar char="•"/>
            </a:pPr>
            <a:r>
              <a:rPr lang="en-US" dirty="0"/>
              <a:t>Shifting a window in </a:t>
            </a:r>
            <a:r>
              <a:rPr lang="en-US" i="1" dirty="0"/>
              <a:t>any</a:t>
            </a:r>
            <a:r>
              <a:rPr lang="en-US" dirty="0"/>
              <a:t> </a:t>
            </a:r>
            <a:r>
              <a:rPr lang="en-US" i="1" dirty="0"/>
              <a:t>direction</a:t>
            </a:r>
            <a:r>
              <a:rPr lang="en-US" dirty="0"/>
              <a:t> should give </a:t>
            </a:r>
            <a:r>
              <a:rPr lang="en-US" i="1" dirty="0"/>
              <a:t>a large change</a:t>
            </a:r>
            <a:r>
              <a:rPr lang="en-US" dirty="0"/>
              <a:t> in intensity</a:t>
            </a:r>
            <a:endParaRPr lang="ru-RU" dirty="0"/>
          </a:p>
          <a:p>
            <a:pPr algn="just"/>
            <a:endParaRPr lang="en-CA" dirty="0"/>
          </a:p>
        </p:txBody>
      </p:sp>
      <p:pic>
        <p:nvPicPr>
          <p:cNvPr id="5" name="Picture 4"/>
          <p:cNvPicPr>
            <a:picLocks noChangeAspect="1"/>
          </p:cNvPicPr>
          <p:nvPr/>
        </p:nvPicPr>
        <p:blipFill>
          <a:blip r:embed="rId3"/>
          <a:stretch>
            <a:fillRect/>
          </a:stretch>
        </p:blipFill>
        <p:spPr>
          <a:xfrm>
            <a:off x="1443037" y="2962278"/>
            <a:ext cx="6257925" cy="2676525"/>
          </a:xfrm>
          <a:prstGeom prst="rect">
            <a:avLst/>
          </a:prstGeom>
        </p:spPr>
      </p:pic>
    </p:spTree>
    <p:extLst>
      <p:ext uri="{BB962C8B-B14F-4D97-AF65-F5344CB8AC3E}">
        <p14:creationId xmlns:p14="http://schemas.microsoft.com/office/powerpoint/2010/main" val="1348230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18574"/>
            <a:ext cx="8229600" cy="1143000"/>
          </a:xfrm>
        </p:spPr>
        <p:txBody>
          <a:bodyPr/>
          <a:lstStyle/>
          <a:p>
            <a:r>
              <a:rPr lang="en-US" sz="3200" dirty="0" smtClean="0"/>
              <a:t>Corner Detections</a:t>
            </a:r>
            <a:endParaRPr lang="ru-RU" sz="3200" dirty="0"/>
          </a:p>
        </p:txBody>
      </p:sp>
      <p:pic>
        <p:nvPicPr>
          <p:cNvPr id="39939" name="Picture 3" descr="cows_step4_harris"/>
          <p:cNvPicPr>
            <a:picLocks noChangeAspect="1" noChangeArrowheads="1"/>
          </p:cNvPicPr>
          <p:nvPr/>
        </p:nvPicPr>
        <p:blipFill>
          <a:blip r:embed="rId3">
            <a:lum bright="12000" contrast="18000"/>
          </a:blip>
          <a:srcRect/>
          <a:stretch>
            <a:fillRect/>
          </a:stretch>
        </p:blipFill>
        <p:spPr bwMode="auto">
          <a:xfrm>
            <a:off x="533400" y="1295400"/>
            <a:ext cx="8153400" cy="5278438"/>
          </a:xfrm>
          <a:prstGeom prst="rect">
            <a:avLst/>
          </a:prstGeom>
          <a:noFill/>
          <a:ln w="9525">
            <a:noFill/>
            <a:miter lim="800000"/>
            <a:headEnd/>
            <a:tailEnd/>
          </a:ln>
        </p:spPr>
      </p:pic>
      <p:sp>
        <p:nvSpPr>
          <p:cNvPr id="4" name="Text Box 6"/>
          <p:cNvSpPr txBox="1">
            <a:spLocks noChangeArrowheads="1"/>
          </p:cNvSpPr>
          <p:nvPr/>
        </p:nvSpPr>
        <p:spPr bwMode="auto">
          <a:xfrm>
            <a:off x="6593959" y="6553200"/>
            <a:ext cx="2574925" cy="369888"/>
          </a:xfrm>
          <a:prstGeom prst="rect">
            <a:avLst/>
          </a:prstGeom>
          <a:noFill/>
          <a:ln w="9525">
            <a:noFill/>
            <a:miter lim="800000"/>
            <a:headEnd/>
            <a:tailEnd/>
          </a:ln>
        </p:spPr>
        <p:txBody>
          <a:bodyPr wrap="none">
            <a:prstTxWarp prst="textNoShape">
              <a:avLst/>
            </a:prstTxWarp>
            <a:spAutoFit/>
          </a:bodyPr>
          <a:lstStyle/>
          <a:p>
            <a:pPr eaLnBrk="0" hangingPunct="0"/>
            <a:r>
              <a:rPr lang="en-US" dirty="0">
                <a:solidFill>
                  <a:srgbClr val="000000"/>
                </a:solidFill>
                <a:latin typeface="Calibri" charset="0"/>
                <a:ea typeface="Arial" charset="0"/>
                <a:cs typeface="Arial" charset="0"/>
              </a:rPr>
              <a:t>source: Svetlana </a:t>
            </a:r>
            <a:r>
              <a:rPr lang="en-US" dirty="0" err="1">
                <a:solidFill>
                  <a:srgbClr val="000000"/>
                </a:solidFill>
                <a:latin typeface="Calibri" charset="0"/>
                <a:ea typeface="Arial" charset="0"/>
                <a:cs typeface="Arial" charset="0"/>
              </a:rPr>
              <a:t>Lazebnik</a:t>
            </a:r>
            <a:r>
              <a:rPr lang="en-US" dirty="0">
                <a:solidFill>
                  <a:srgbClr val="000000"/>
                </a:solidFill>
                <a:latin typeface="Calibri" charset="0"/>
                <a:ea typeface="Arial" charset="0"/>
                <a:cs typeface="Arial" charset="0"/>
              </a:rPr>
              <a:t> </a:t>
            </a:r>
          </a:p>
        </p:txBody>
      </p:sp>
      <p:sp>
        <p:nvSpPr>
          <p:cNvPr id="5" name="Rectangle 14"/>
          <p:cNvSpPr>
            <a:spLocks noChangeArrowheads="1"/>
          </p:cNvSpPr>
          <p:nvPr/>
        </p:nvSpPr>
        <p:spPr bwMode="auto">
          <a:xfrm>
            <a:off x="457200" y="642235"/>
            <a:ext cx="8305800" cy="641350"/>
          </a:xfrm>
          <a:prstGeom prst="rect">
            <a:avLst/>
          </a:prstGeom>
          <a:noFill/>
          <a:ln w="9525">
            <a:noFill/>
            <a:miter lim="800000"/>
            <a:headEnd/>
            <a:tailEnd/>
          </a:ln>
        </p:spPr>
        <p:txBody>
          <a:bodyPr>
            <a:prstTxWarp prst="textNoShape">
              <a:avLst/>
            </a:prstTxWarp>
            <a:spAutoFit/>
          </a:bodyPr>
          <a:lstStyle/>
          <a:p>
            <a:pPr>
              <a:lnSpc>
                <a:spcPct val="90000"/>
              </a:lnSpc>
              <a:spcBef>
                <a:spcPct val="20000"/>
              </a:spcBef>
            </a:pPr>
            <a:r>
              <a:rPr lang="en-US" sz="2000" dirty="0" err="1"/>
              <a:t>C.Harris</a:t>
            </a:r>
            <a:r>
              <a:rPr lang="en-US" sz="2000" dirty="0"/>
              <a:t> and </a:t>
            </a:r>
            <a:r>
              <a:rPr lang="en-US" sz="2000" dirty="0" err="1"/>
              <a:t>M.Stephens</a:t>
            </a:r>
            <a:r>
              <a:rPr lang="en-US" sz="2000" dirty="0"/>
              <a:t>. </a:t>
            </a:r>
            <a:r>
              <a:rPr lang="en-US" sz="2000" dirty="0">
                <a:hlinkClick r:id="rId4"/>
              </a:rPr>
              <a:t>"A Combined Corner and Edge Detector.“</a:t>
            </a:r>
            <a:r>
              <a:rPr lang="en-US" sz="2000" dirty="0"/>
              <a:t> </a:t>
            </a:r>
            <a:r>
              <a:rPr lang="en-US" sz="2000" i="1" dirty="0"/>
              <a:t>Proceedings of the 4th </a:t>
            </a:r>
            <a:r>
              <a:rPr lang="en-US" sz="2000" i="1" dirty="0" err="1"/>
              <a:t>Alvey</a:t>
            </a:r>
            <a:r>
              <a:rPr lang="en-US" sz="2000" i="1" dirty="0"/>
              <a:t> Vision Conference</a:t>
            </a:r>
            <a:r>
              <a:rPr lang="en-US" sz="2000" dirty="0"/>
              <a:t>: pages 147--151.  </a:t>
            </a:r>
          </a:p>
        </p:txBody>
      </p:sp>
    </p:spTree>
    <p:extLst>
      <p:ext uri="{BB962C8B-B14F-4D97-AF65-F5344CB8AC3E}">
        <p14:creationId xmlns:p14="http://schemas.microsoft.com/office/powerpoint/2010/main" val="25109846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Interest Point Detection</a:t>
            </a:r>
            <a:endParaRPr lang="ko-KR" altLang="en-US" dirty="0"/>
          </a:p>
        </p:txBody>
      </p:sp>
      <p:sp>
        <p:nvSpPr>
          <p:cNvPr id="56" name="Text Box 92"/>
          <p:cNvSpPr txBox="1">
            <a:spLocks noChangeArrowheads="1"/>
          </p:cNvSpPr>
          <p:nvPr/>
        </p:nvSpPr>
        <p:spPr bwMode="auto">
          <a:xfrm>
            <a:off x="6111915" y="6500813"/>
            <a:ext cx="3068597" cy="338554"/>
          </a:xfrm>
          <a:prstGeom prst="rect">
            <a:avLst/>
          </a:prstGeom>
          <a:noFill/>
          <a:ln w="9525">
            <a:noFill/>
            <a:miter lim="800000"/>
            <a:headEnd/>
            <a:tailEnd/>
          </a:ln>
          <a:effectLst/>
        </p:spPr>
        <p:txBody>
          <a:bodyPr wrap="none">
            <a:spAutoFit/>
          </a:bodyPr>
          <a:lstStyle/>
          <a:p>
            <a:r>
              <a:rPr lang="en-US" sz="1600" dirty="0"/>
              <a:t>Slide </a:t>
            </a:r>
            <a:r>
              <a:rPr lang="en-US" sz="1600" dirty="0" smtClean="0"/>
              <a:t>credit: Svetlana </a:t>
            </a:r>
            <a:r>
              <a:rPr lang="en-US" sz="1600" dirty="0" err="1"/>
              <a:t>Lazebnik</a:t>
            </a:r>
            <a:r>
              <a:rPr lang="en-US" sz="1600" dirty="0"/>
              <a:t> </a:t>
            </a:r>
          </a:p>
        </p:txBody>
      </p:sp>
      <p:sp>
        <p:nvSpPr>
          <p:cNvPr id="45" name="내용 개체 틀 2"/>
          <p:cNvSpPr>
            <a:spLocks noGrp="1"/>
          </p:cNvSpPr>
          <p:nvPr>
            <p:ph idx="1"/>
          </p:nvPr>
        </p:nvSpPr>
        <p:spPr>
          <a:xfrm>
            <a:off x="457200" y="1196753"/>
            <a:ext cx="8229600" cy="1080120"/>
          </a:xfrm>
        </p:spPr>
        <p:txBody>
          <a:bodyPr>
            <a:normAutofit/>
          </a:bodyPr>
          <a:lstStyle/>
          <a:p>
            <a:r>
              <a:rPr lang="en-US" altLang="en-US" sz="2800" dirty="0" smtClean="0"/>
              <a:t>Blobs</a:t>
            </a:r>
            <a:endParaRPr lang="en-US" altLang="ko-KR" sz="2400" dirty="0" smtClean="0"/>
          </a:p>
        </p:txBody>
      </p:sp>
      <p:pic>
        <p:nvPicPr>
          <p:cNvPr id="10" name="Picture 5" descr="Sunflowers2_circles"/>
          <p:cNvPicPr>
            <a:picLocks noChangeAspect="1" noChangeArrowheads="1"/>
          </p:cNvPicPr>
          <p:nvPr/>
        </p:nvPicPr>
        <p:blipFill>
          <a:blip r:embed="rId2" cstate="print"/>
          <a:srcRect/>
          <a:stretch>
            <a:fillRect/>
          </a:stretch>
        </p:blipFill>
        <p:spPr bwMode="auto">
          <a:xfrm>
            <a:off x="2213576" y="1606760"/>
            <a:ext cx="4716848" cy="4716848"/>
          </a:xfrm>
          <a:prstGeom prst="rect">
            <a:avLst/>
          </a:prstGeom>
          <a:noFill/>
          <a:ln w="6350">
            <a:solidFill>
              <a:schemeClr val="bg1"/>
            </a:solidFill>
            <a:miter lim="800000"/>
            <a:headEnd/>
            <a:tailEnd/>
          </a:ln>
        </p:spPr>
      </p:pic>
      <p:grpSp>
        <p:nvGrpSpPr>
          <p:cNvPr id="11" name="Group 10"/>
          <p:cNvGrpSpPr/>
          <p:nvPr/>
        </p:nvGrpSpPr>
        <p:grpSpPr>
          <a:xfrm>
            <a:off x="7740352" y="44624"/>
            <a:ext cx="1331640" cy="1313907"/>
            <a:chOff x="323528" y="1268760"/>
            <a:chExt cx="2319739" cy="1800200"/>
          </a:xfrm>
        </p:grpSpPr>
        <p:pic>
          <p:nvPicPr>
            <p:cNvPr id="12" name="Picture 11"/>
            <p:cNvPicPr>
              <a:picLocks noChangeAspect="1"/>
            </p:cNvPicPr>
            <p:nvPr/>
          </p:nvPicPr>
          <p:blipFill>
            <a:blip r:embed="rId3" cstate="print"/>
            <a:stretch>
              <a:fillRect/>
            </a:stretch>
          </p:blipFill>
          <p:spPr>
            <a:xfrm>
              <a:off x="323528" y="1268760"/>
              <a:ext cx="2285835" cy="1800200"/>
            </a:xfrm>
            <a:prstGeom prst="rect">
              <a:avLst/>
            </a:prstGeom>
          </p:spPr>
        </p:pic>
        <p:sp>
          <p:nvSpPr>
            <p:cNvPr id="13" name="Rectangle 12"/>
            <p:cNvSpPr/>
            <p:nvPr/>
          </p:nvSpPr>
          <p:spPr>
            <a:xfrm>
              <a:off x="323528" y="2060848"/>
              <a:ext cx="100811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1635155" y="1787868"/>
              <a:ext cx="1008112"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4209757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사용자 지정 1">
      <a:dk1>
        <a:sysClr val="windowText" lastClr="000000"/>
      </a:dk1>
      <a:lt1>
        <a:sysClr val="window" lastClr="FFFFFF"/>
      </a:lt1>
      <a:dk2>
        <a:srgbClr val="000000"/>
      </a:dk2>
      <a:lt2>
        <a:srgbClr val="F8F8F8"/>
      </a:lt2>
      <a:accent1>
        <a:srgbClr val="000000"/>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57303</TotalTime>
  <Words>1501</Words>
  <Application>Microsoft Office PowerPoint</Application>
  <PresentationFormat>On-screen Show (4:3)</PresentationFormat>
  <Paragraphs>325</Paragraphs>
  <Slides>56</Slides>
  <Notes>30</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76" baseType="lpstr">
      <vt:lpstr>Arial Unicode MS</vt:lpstr>
      <vt:lpstr>AvantGarde Bk BT</vt:lpstr>
      <vt:lpstr>MS PGothic</vt:lpstr>
      <vt:lpstr>MS PGothic</vt:lpstr>
      <vt:lpstr>新細明體</vt:lpstr>
      <vt:lpstr>黑体</vt:lpstr>
      <vt:lpstr>宋体</vt:lpstr>
      <vt:lpstr>ヒラギノ角ゴ Pro W3</vt:lpstr>
      <vt:lpstr>굴림</vt:lpstr>
      <vt:lpstr>맑은 고딕</vt:lpstr>
      <vt:lpstr>Arial</vt:lpstr>
      <vt:lpstr>Calibri</vt:lpstr>
      <vt:lpstr>Comic Sans MS</vt:lpstr>
      <vt:lpstr>Segoe UI Semilight</vt:lpstr>
      <vt:lpstr>Symbol</vt:lpstr>
      <vt:lpstr>Tahoma</vt:lpstr>
      <vt:lpstr>Times New Roman</vt:lpstr>
      <vt:lpstr>Office 테마</vt:lpstr>
      <vt:lpstr>Image</vt:lpstr>
      <vt:lpstr>Equation</vt:lpstr>
      <vt:lpstr>A Common Computer Vision Pipeline </vt:lpstr>
      <vt:lpstr>A common computer vision pipeline for image classification</vt:lpstr>
      <vt:lpstr>Where to put features? </vt:lpstr>
      <vt:lpstr>Where to put features? </vt:lpstr>
      <vt:lpstr>Where to put features? </vt:lpstr>
      <vt:lpstr>Corner Detection: Basic Idea</vt:lpstr>
      <vt:lpstr>Corner Detection: Basic Idea</vt:lpstr>
      <vt:lpstr>Corner Detections</vt:lpstr>
      <vt:lpstr>Interest Point Detection</vt:lpstr>
      <vt:lpstr>Blob detection: Basic idea</vt:lpstr>
      <vt:lpstr>Blob Filter</vt:lpstr>
      <vt:lpstr>Feature detection with scale selection</vt:lpstr>
      <vt:lpstr>Scale-space blob detector</vt:lpstr>
      <vt:lpstr>Scale Invariant Feature Transform</vt:lpstr>
      <vt:lpstr>SIFT descriptor</vt:lpstr>
      <vt:lpstr>Eliminating rotation ambiguity</vt:lpstr>
      <vt:lpstr>Rotation Invariance</vt:lpstr>
      <vt:lpstr>Properties of SIFT   (look for tiny colored squares…) </vt:lpstr>
      <vt:lpstr>Toward denser sampling</vt:lpstr>
      <vt:lpstr>Fully dense sampling</vt:lpstr>
      <vt:lpstr>Feature detection and representation</vt:lpstr>
      <vt:lpstr>Codewords Dictionary Formation</vt:lpstr>
      <vt:lpstr>Bag of Words Representation</vt:lpstr>
      <vt:lpstr>Bag of Words Representation</vt:lpstr>
      <vt:lpstr>Issues in BoW</vt:lpstr>
      <vt:lpstr>Spatial Pyramid Pooling</vt:lpstr>
      <vt:lpstr>Classifiers</vt:lpstr>
      <vt:lpstr>Linear classifiers</vt:lpstr>
      <vt:lpstr>Linear classifiers</vt:lpstr>
      <vt:lpstr>Support Vector Machines</vt:lpstr>
      <vt:lpstr>Nonlinear SVMs</vt:lpstr>
      <vt:lpstr>Nonlinear SVMs</vt:lpstr>
      <vt:lpstr>Gaussian Kernel</vt:lpstr>
      <vt:lpstr>AdaBoost</vt:lpstr>
      <vt:lpstr>Ensemble Learning</vt:lpstr>
      <vt:lpstr>Boosting</vt:lpstr>
      <vt:lpstr>An Easy Flow</vt:lpstr>
      <vt:lpstr>A toy example</vt:lpstr>
      <vt:lpstr>A toy example(cont’d)</vt:lpstr>
      <vt:lpstr>A toy example(cont’d)</vt:lpstr>
      <vt:lpstr>A toy example(cont’d)</vt:lpstr>
      <vt:lpstr>A toy example(cont’d)</vt:lpstr>
      <vt:lpstr>Random Forests</vt:lpstr>
      <vt:lpstr>Decision tree</vt:lpstr>
      <vt:lpstr>Decision tress involve greedy, recursive partitioning.</vt:lpstr>
      <vt:lpstr>Random Forests</vt:lpstr>
      <vt:lpstr>Compared with Boosting</vt:lpstr>
      <vt:lpstr>Recognition</vt:lpstr>
      <vt:lpstr>Deep Convolutional Network</vt:lpstr>
      <vt:lpstr>Deep Convolutional Network</vt:lpstr>
      <vt:lpstr>PowerPoint Presentation</vt:lpstr>
      <vt:lpstr>How does it work?</vt:lpstr>
      <vt:lpstr>Max Pooling</vt:lpstr>
      <vt:lpstr>An Example of Learned Filters</vt:lpstr>
      <vt:lpstr>Deep Convolutional Network</vt:lpstr>
      <vt:lpstr>Useful Materials</vt:lpstr>
    </vt:vector>
  </TitlesOfParts>
  <Company>aces.snu.ac.kr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honggyu</dc:creator>
  <cp:lastModifiedBy>Eunbyung</cp:lastModifiedBy>
  <cp:revision>2502</cp:revision>
  <dcterms:created xsi:type="dcterms:W3CDTF">2009-02-09T14:56:29Z</dcterms:created>
  <dcterms:modified xsi:type="dcterms:W3CDTF">2015-01-28T20:21:11Z</dcterms:modified>
</cp:coreProperties>
</file>