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81" r:id="rId4"/>
    <p:sldId id="262" r:id="rId5"/>
    <p:sldId id="284" r:id="rId6"/>
    <p:sldId id="263" r:id="rId7"/>
    <p:sldId id="264" r:id="rId8"/>
    <p:sldId id="283" r:id="rId9"/>
    <p:sldId id="297" r:id="rId10"/>
    <p:sldId id="298" r:id="rId11"/>
    <p:sldId id="261" r:id="rId12"/>
    <p:sldId id="286" r:id="rId13"/>
    <p:sldId id="287" r:id="rId14"/>
    <p:sldId id="285" r:id="rId15"/>
    <p:sldId id="282" r:id="rId16"/>
    <p:sldId id="302" r:id="rId17"/>
    <p:sldId id="265" r:id="rId18"/>
    <p:sldId id="266" r:id="rId19"/>
    <p:sldId id="288" r:id="rId20"/>
    <p:sldId id="289" r:id="rId21"/>
    <p:sldId id="290" r:id="rId22"/>
    <p:sldId id="291" r:id="rId23"/>
    <p:sldId id="292" r:id="rId24"/>
    <p:sldId id="300" r:id="rId25"/>
    <p:sldId id="267" r:id="rId26"/>
    <p:sldId id="268" r:id="rId27"/>
    <p:sldId id="269" r:id="rId28"/>
    <p:sldId id="270" r:id="rId29"/>
    <p:sldId id="271" r:id="rId30"/>
    <p:sldId id="272" r:id="rId31"/>
    <p:sldId id="301" r:id="rId32"/>
    <p:sldId id="273" r:id="rId33"/>
    <p:sldId id="274" r:id="rId34"/>
    <p:sldId id="293" r:id="rId35"/>
    <p:sldId id="294" r:id="rId36"/>
    <p:sldId id="295" r:id="rId37"/>
    <p:sldId id="280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F9C10-4565-4D4F-A306-643A8E1C9D80}" type="datetimeFigureOut">
              <a:rPr lang="zh-CN" altLang="en-US" smtClean="0"/>
              <a:t>1/22/15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10B7E-8493-43B7-8834-486D0A6E9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90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 task</a:t>
            </a:r>
            <a:r>
              <a:rPr lang="en-US" altLang="zh-CN" baseline="0" dirty="0" smtClean="0"/>
              <a:t> is a sequential piece of code, and a job is just an instance of a task.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0B7E-8493-43B7-8834-486D0A6E9D1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022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these definitions, now Let’s talk about scheduling…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0B7E-8493-43B7-8834-486D0A6E9D1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507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0B7E-8493-43B7-8834-486D0A6E9D18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55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B34-C24A-104F-93C8-80D1B15EB90D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2E3F-E7CB-3C45-A980-352E3796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8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B34-C24A-104F-93C8-80D1B15EB90D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2E3F-E7CB-3C45-A980-352E3796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8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B34-C24A-104F-93C8-80D1B15EB90D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2E3F-E7CB-3C45-A980-352E3796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4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B34-C24A-104F-93C8-80D1B15EB90D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2E3F-E7CB-3C45-A980-352E3796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0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B34-C24A-104F-93C8-80D1B15EB90D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2E3F-E7CB-3C45-A980-352E3796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B34-C24A-104F-93C8-80D1B15EB90D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2E3F-E7CB-3C45-A980-352E3796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3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B34-C24A-104F-93C8-80D1B15EB90D}" type="datetimeFigureOut">
              <a:rPr lang="en-US" smtClean="0"/>
              <a:t>1/22/15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2E3F-E7CB-3C45-A980-352E3796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0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B34-C24A-104F-93C8-80D1B15EB90D}" type="datetimeFigureOut">
              <a:rPr lang="en-US" smtClean="0"/>
              <a:t>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2E3F-E7CB-3C45-A980-352E3796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0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B34-C24A-104F-93C8-80D1B15EB90D}" type="datetimeFigureOut">
              <a:rPr lang="en-US" smtClean="0"/>
              <a:t>1/22/15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2E3F-E7CB-3C45-A980-352E3796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8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B34-C24A-104F-93C8-80D1B15EB90D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2E3F-E7CB-3C45-A980-352E3796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6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B34-C24A-104F-93C8-80D1B15EB90D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2E3F-E7CB-3C45-A980-352E3796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4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4B34-C24A-104F-93C8-80D1B15EB90D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42E3F-E7CB-3C45-A980-352E3796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0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2537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A Very Short Introduction to </a:t>
            </a:r>
            <a:r>
              <a:rPr lang="en-US" b="1" smtClean="0">
                <a:latin typeface="Century Gothic"/>
                <a:cs typeface="Century Gothic"/>
              </a:rPr>
              <a:t>Real-Time Systems </a:t>
            </a:r>
            <a:r>
              <a:rPr lang="en-US" b="1" dirty="0" smtClean="0">
                <a:latin typeface="Century Gothic"/>
                <a:cs typeface="Century Gothic"/>
              </a:rPr>
              <a:t>&amp; Real-Time Scheduling Theory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57300"/>
          </a:xfrm>
        </p:spPr>
        <p:txBody>
          <a:bodyPr/>
          <a:lstStyle/>
          <a:p>
            <a:r>
              <a:rPr lang="en-US" dirty="0" err="1" smtClean="0">
                <a:latin typeface="Century Gothic"/>
                <a:cs typeface="Century Gothic"/>
              </a:rPr>
              <a:t>Rui</a:t>
            </a:r>
            <a:r>
              <a:rPr lang="en-US" dirty="0" smtClean="0">
                <a:latin typeface="Century Gothic"/>
                <a:cs typeface="Century Gothic"/>
              </a:rPr>
              <a:t> Liu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Jan. 21 2015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0799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Task Dependencies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We are mainly concerned with two main kinds of explicit dependencies: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Critical Sections.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Precedence Constraints.</a:t>
            </a:r>
          </a:p>
          <a:p>
            <a:pPr marL="57150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Also, there exist implicit dependencies (e.g. shared buses). </a:t>
            </a:r>
          </a:p>
        </p:txBody>
      </p:sp>
    </p:spTree>
    <p:extLst>
      <p:ext uri="{BB962C8B-B14F-4D97-AF65-F5344CB8AC3E}">
        <p14:creationId xmlns:p14="http://schemas.microsoft.com/office/powerpoint/2010/main" val="669875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Scheduling &amp; </a:t>
            </a:r>
            <a:r>
              <a:rPr lang="en-US" b="1" dirty="0" err="1" smtClean="0">
                <a:latin typeface="Century Gothic"/>
                <a:cs typeface="Century Gothic"/>
              </a:rPr>
              <a:t>Schedulability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Scheduling algorithm: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produce a schedule for task system T.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Ex: </a:t>
            </a:r>
            <a:r>
              <a:rPr lang="en-US" dirty="0" smtClean="0">
                <a:latin typeface="Century Gothic"/>
                <a:cs typeface="Century Gothic"/>
              </a:rPr>
              <a:t>EDF (Earliest-Deadline-First)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err="1" smtClean="0">
                <a:latin typeface="Century Gothic"/>
                <a:cs typeface="Century Gothic"/>
              </a:rPr>
              <a:t>Schedulability</a:t>
            </a:r>
            <a:r>
              <a:rPr lang="en-US" dirty="0" smtClean="0">
                <a:latin typeface="Century Gothic"/>
                <a:cs typeface="Century Gothic"/>
              </a:rPr>
              <a:t> test: test if a certain scheduling algorithm can schedule T without violating timing requirements.</a:t>
            </a:r>
          </a:p>
          <a:p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3413" y="5008563"/>
            <a:ext cx="1746250" cy="1203325"/>
          </a:xfrm>
          <a:prstGeom prst="rect">
            <a:avLst/>
          </a:prstGeom>
          <a:solidFill>
            <a:srgbClr val="CCFFCC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 dirty="0">
                <a:latin typeface="Century Gothic"/>
                <a:cs typeface="Century Gothic"/>
              </a:rPr>
              <a:t>Test for</a:t>
            </a:r>
          </a:p>
          <a:p>
            <a:pPr algn="ctr" eaLnBrk="0" hangingPunct="0"/>
            <a:r>
              <a:rPr lang="en-US" sz="3600" dirty="0">
                <a:latin typeface="Century Gothic"/>
                <a:cs typeface="Century Gothic"/>
              </a:rPr>
              <a:t>EDF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231078" y="5613400"/>
            <a:ext cx="661221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638550" y="6102752"/>
            <a:ext cx="900113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638550" y="5305425"/>
            <a:ext cx="900113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17889" y="5148263"/>
            <a:ext cx="424916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400" dirty="0">
                <a:latin typeface="Century Gothic"/>
                <a:cs typeface="Century Gothic"/>
                <a:sym typeface="Symbol" charset="2"/>
              </a:rPr>
              <a:t>T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46600" y="4857750"/>
            <a:ext cx="91142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dirty="0">
                <a:latin typeface="Century Gothic"/>
                <a:cs typeface="Century Gothic"/>
                <a:sym typeface="Symbol" charset="2"/>
              </a:rPr>
              <a:t>yes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538663" y="5779586"/>
            <a:ext cx="76851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dirty="0">
                <a:latin typeface="Century Gothic"/>
                <a:cs typeface="Century Gothic"/>
                <a:sym typeface="Symbol" charset="2"/>
              </a:rPr>
              <a:t>no</a:t>
            </a: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5356224" y="4019551"/>
            <a:ext cx="3787775" cy="1570038"/>
            <a:chOff x="3374" y="2550"/>
            <a:chExt cx="2386" cy="989"/>
          </a:xfrm>
        </p:grpSpPr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638" y="2550"/>
              <a:ext cx="2122" cy="989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dirty="0">
                  <a:latin typeface="Century Gothic"/>
                  <a:cs typeface="Century Gothic"/>
                  <a:sym typeface="Symbol" charset="2"/>
                </a:rPr>
                <a:t>no timing requirement</a:t>
              </a:r>
            </a:p>
            <a:p>
              <a:pPr eaLnBrk="0" hangingPunct="0"/>
              <a:r>
                <a:rPr lang="en-US" sz="2400" dirty="0">
                  <a:latin typeface="Century Gothic"/>
                  <a:cs typeface="Century Gothic"/>
                  <a:sym typeface="Symbol" charset="2"/>
                </a:rPr>
                <a:t>will be violated if </a:t>
              </a:r>
              <a:r>
                <a:rPr lang="en-US" sz="2400" dirty="0" smtClean="0">
                  <a:latin typeface="Century Gothic"/>
                  <a:cs typeface="Century Gothic"/>
                  <a:sym typeface="Symbol" charset="2"/>
                </a:rPr>
                <a:t>T </a:t>
              </a:r>
              <a:r>
                <a:rPr lang="en-US" sz="2400" dirty="0">
                  <a:latin typeface="Century Gothic"/>
                  <a:cs typeface="Century Gothic"/>
                  <a:sym typeface="Symbol" charset="2"/>
                </a:rPr>
                <a:t>is</a:t>
              </a:r>
            </a:p>
            <a:p>
              <a:pPr eaLnBrk="0" hangingPunct="0"/>
              <a:r>
                <a:rPr lang="en-US" sz="2400" dirty="0">
                  <a:latin typeface="Century Gothic"/>
                  <a:cs typeface="Century Gothic"/>
                  <a:sym typeface="Symbol" charset="2"/>
                </a:rPr>
                <a:t>scheduled with EDF</a:t>
              </a: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3374" y="2986"/>
              <a:ext cx="266" cy="213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5191124" y="5639019"/>
            <a:ext cx="3952876" cy="1200150"/>
            <a:chOff x="3286" y="3402"/>
            <a:chExt cx="2490" cy="756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3286" y="3775"/>
              <a:ext cx="462" cy="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698" y="3402"/>
              <a:ext cx="2078" cy="756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dirty="0">
                  <a:latin typeface="Century Gothic"/>
                  <a:cs typeface="Century Gothic"/>
                  <a:sym typeface="Symbol" charset="2"/>
                </a:rPr>
                <a:t>a timing requirement</a:t>
              </a:r>
            </a:p>
            <a:p>
              <a:pPr eaLnBrk="0" hangingPunct="0"/>
              <a:r>
                <a:rPr lang="en-US" sz="2400" dirty="0">
                  <a:latin typeface="Century Gothic"/>
                  <a:cs typeface="Century Gothic"/>
                  <a:sym typeface="Symbol" charset="2"/>
                </a:rPr>
                <a:t>will (or may) be </a:t>
              </a:r>
            </a:p>
            <a:p>
              <a:pPr eaLnBrk="0" hangingPunct="0"/>
              <a:r>
                <a:rPr lang="en-US" sz="2400" dirty="0">
                  <a:latin typeface="Century Gothic"/>
                  <a:cs typeface="Century Gothic"/>
                  <a:sym typeface="Symbol" charset="2"/>
                </a:rPr>
                <a:t>violated …</a:t>
              </a:r>
            </a:p>
          </p:txBody>
        </p:sp>
      </p:grpSp>
      <p:sp>
        <p:nvSpPr>
          <p:cNvPr id="17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D2A0C3C-CAE9-8542-9C76-F76F4D62F4A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4597365"/>
            <a:ext cx="15550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u="sng" dirty="0" smtClean="0"/>
              <a:t>Ex:</a:t>
            </a:r>
            <a:endParaRPr lang="en-US" sz="3200" b="1" i="1" u="sng" dirty="0"/>
          </a:p>
        </p:txBody>
      </p:sp>
    </p:spTree>
    <p:extLst>
      <p:ext uri="{BB962C8B-B14F-4D97-AF65-F5344CB8AC3E}">
        <p14:creationId xmlns:p14="http://schemas.microsoft.com/office/powerpoint/2010/main" val="82783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Century Gothic"/>
                <a:cs typeface="Century Gothic"/>
              </a:rPr>
              <a:t>Schedulability</a:t>
            </a:r>
            <a:r>
              <a:rPr lang="en-US" b="1" dirty="0" smtClean="0">
                <a:latin typeface="Century Gothic"/>
                <a:cs typeface="Century Gothic"/>
              </a:rPr>
              <a:t> and Optimality of Scheduling Algorithms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86090"/>
            <a:ext cx="8458200" cy="4938713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A schedule is </a:t>
            </a:r>
            <a:r>
              <a:rPr lang="en-US" b="1" dirty="0">
                <a:solidFill>
                  <a:srgbClr val="CC0000"/>
                </a:solidFill>
                <a:latin typeface="Century Gothic"/>
                <a:cs typeface="Century Gothic"/>
              </a:rPr>
              <a:t>feasible</a:t>
            </a:r>
            <a:r>
              <a:rPr lang="en-US" dirty="0">
                <a:latin typeface="Century Gothic"/>
                <a:cs typeface="Century Gothic"/>
              </a:rPr>
              <a:t> if all timing </a:t>
            </a:r>
            <a:r>
              <a:rPr lang="en-US" dirty="0" smtClean="0">
                <a:latin typeface="Century Gothic"/>
                <a:cs typeface="Century Gothic"/>
              </a:rPr>
              <a:t>requirements </a:t>
            </a:r>
            <a:r>
              <a:rPr lang="en-US" dirty="0">
                <a:latin typeface="Century Gothic"/>
                <a:cs typeface="Century Gothic"/>
              </a:rPr>
              <a:t>are met</a:t>
            </a:r>
            <a:r>
              <a:rPr lang="en-US" dirty="0" smtClean="0">
                <a:latin typeface="Century Gothic"/>
                <a:cs typeface="Century Gothic"/>
              </a:rPr>
              <a:t>.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A </a:t>
            </a:r>
            <a:r>
              <a:rPr lang="en-US" dirty="0">
                <a:latin typeface="Century Gothic"/>
                <a:cs typeface="Century Gothic"/>
              </a:rPr>
              <a:t>task set T is </a:t>
            </a:r>
            <a:r>
              <a:rPr lang="en-US" b="1" dirty="0">
                <a:solidFill>
                  <a:srgbClr val="CC0000"/>
                </a:solidFill>
                <a:latin typeface="Century Gothic"/>
                <a:cs typeface="Century Gothic"/>
              </a:rPr>
              <a:t>schedulable</a:t>
            </a:r>
            <a:r>
              <a:rPr lang="en-US" dirty="0">
                <a:latin typeface="Century Gothic"/>
                <a:cs typeface="Century Gothic"/>
              </a:rPr>
              <a:t> using scheduling algorithm A if A always produces a feasible schedule for T.</a:t>
            </a:r>
          </a:p>
          <a:p>
            <a:r>
              <a:rPr lang="en-US" dirty="0">
                <a:latin typeface="Century Gothic"/>
                <a:cs typeface="Century Gothic"/>
              </a:rPr>
              <a:t>A scheduling algorithm is </a:t>
            </a:r>
            <a:r>
              <a:rPr lang="en-US" b="1" dirty="0">
                <a:solidFill>
                  <a:srgbClr val="CC0000"/>
                </a:solidFill>
                <a:latin typeface="Century Gothic"/>
                <a:cs typeface="Century Gothic"/>
              </a:rPr>
              <a:t>optimal</a:t>
            </a:r>
            <a:r>
              <a:rPr lang="en-US" dirty="0">
                <a:latin typeface="Century Gothic"/>
                <a:cs typeface="Century Gothic"/>
              </a:rPr>
              <a:t> if it always produces a feasible schedule when one </a:t>
            </a:r>
            <a:r>
              <a:rPr lang="en-US" dirty="0" smtClean="0">
                <a:latin typeface="Century Gothic"/>
                <a:cs typeface="Century Gothic"/>
              </a:rPr>
              <a:t>exists.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25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entury Gothic"/>
                <a:cs typeface="Century Gothic"/>
              </a:rPr>
              <a:t>Feasibility Test &amp; </a:t>
            </a:r>
            <a:r>
              <a:rPr lang="en-US" sz="3600" b="1" dirty="0" err="1" smtClean="0">
                <a:latin typeface="Century Gothic"/>
                <a:cs typeface="Century Gothic"/>
              </a:rPr>
              <a:t>Schedulability</a:t>
            </a:r>
            <a:r>
              <a:rPr lang="en-US" sz="3600" b="1" dirty="0" smtClean="0">
                <a:latin typeface="Century Gothic"/>
                <a:cs typeface="Century Gothic"/>
              </a:rPr>
              <a:t> Test</a:t>
            </a:r>
            <a:endParaRPr lang="en-US" sz="3600" b="1" dirty="0">
              <a:latin typeface="Century Gothic"/>
              <a:cs typeface="Century Gothic"/>
            </a:endParaRP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458200" cy="4854575"/>
          </a:xfrm>
        </p:spPr>
        <p:txBody>
          <a:bodyPr>
            <a:normAutofit/>
          </a:bodyPr>
          <a:lstStyle/>
          <a:p>
            <a:pPr marL="514350" indent="-45720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A</a:t>
            </a:r>
            <a:r>
              <a:rPr lang="en-US" b="1" dirty="0" smtClean="0">
                <a:solidFill>
                  <a:srgbClr val="CC0000"/>
                </a:solidFill>
                <a:latin typeface="Century Gothic"/>
                <a:cs typeface="Century Gothic"/>
              </a:rPr>
              <a:t> feasibility </a:t>
            </a:r>
            <a:r>
              <a:rPr lang="en-US" b="1" dirty="0">
                <a:solidFill>
                  <a:srgbClr val="CC0000"/>
                </a:solidFill>
                <a:latin typeface="Century Gothic"/>
                <a:cs typeface="Century Gothic"/>
              </a:rPr>
              <a:t>test</a:t>
            </a:r>
            <a:r>
              <a:rPr lang="en-US" dirty="0">
                <a:latin typeface="Century Gothic"/>
                <a:cs typeface="Century Gothic"/>
              </a:rPr>
              <a:t> indicates whether </a:t>
            </a:r>
            <a:r>
              <a:rPr lang="en-US" u="sng" dirty="0">
                <a:latin typeface="Century Gothic"/>
                <a:cs typeface="Century Gothic"/>
              </a:rPr>
              <a:t>some</a:t>
            </a:r>
            <a:r>
              <a:rPr lang="en-US" dirty="0">
                <a:latin typeface="Century Gothic"/>
                <a:cs typeface="Century Gothic"/>
              </a:rPr>
              <a:t> algorithm </a:t>
            </a:r>
            <a:r>
              <a:rPr lang="en-US" dirty="0" smtClean="0">
                <a:latin typeface="Century Gothic"/>
                <a:cs typeface="Century Gothic"/>
              </a:rPr>
              <a:t>(from </a:t>
            </a:r>
            <a:r>
              <a:rPr lang="en-US" dirty="0">
                <a:latin typeface="Century Gothic"/>
                <a:cs typeface="Century Gothic"/>
              </a:rPr>
              <a:t>a </a:t>
            </a:r>
            <a:r>
              <a:rPr lang="en-US" u="sng" dirty="0">
                <a:latin typeface="Century Gothic"/>
                <a:cs typeface="Century Gothic"/>
              </a:rPr>
              <a:t>class</a:t>
            </a:r>
            <a:r>
              <a:rPr lang="en-US" dirty="0">
                <a:latin typeface="Century Gothic"/>
                <a:cs typeface="Century Gothic"/>
              </a:rPr>
              <a:t> of </a:t>
            </a:r>
            <a:r>
              <a:rPr lang="en-US" dirty="0" smtClean="0">
                <a:latin typeface="Century Gothic"/>
                <a:cs typeface="Century Gothic"/>
              </a:rPr>
              <a:t>algorithms) </a:t>
            </a:r>
            <a:r>
              <a:rPr lang="en-US" dirty="0">
                <a:latin typeface="Century Gothic"/>
                <a:cs typeface="Century Gothic"/>
              </a:rPr>
              <a:t>can correctly schedule a given task set;</a:t>
            </a:r>
          </a:p>
          <a:p>
            <a:pPr marL="514350" indent="-457200">
              <a:lnSpc>
                <a:spcPct val="90000"/>
              </a:lnSpc>
            </a:pPr>
            <a:r>
              <a:rPr lang="en-US" dirty="0" smtClean="0">
                <a:latin typeface="Century Gothic"/>
                <a:cs typeface="Century Gothic"/>
              </a:rPr>
              <a:t>A </a:t>
            </a:r>
            <a:r>
              <a:rPr lang="en-US" b="1" dirty="0" err="1">
                <a:solidFill>
                  <a:srgbClr val="CC0000"/>
                </a:solidFill>
                <a:latin typeface="Century Gothic"/>
                <a:cs typeface="Century Gothic"/>
              </a:rPr>
              <a:t>schedulability</a:t>
            </a:r>
            <a:r>
              <a:rPr lang="en-US" b="1" dirty="0">
                <a:solidFill>
                  <a:srgbClr val="CC0000"/>
                </a:solidFill>
                <a:latin typeface="Century Gothic"/>
                <a:cs typeface="Century Gothic"/>
              </a:rPr>
              <a:t> test</a:t>
            </a:r>
            <a:r>
              <a:rPr lang="en-US" dirty="0">
                <a:latin typeface="Century Gothic"/>
                <a:cs typeface="Century Gothic"/>
              </a:rPr>
              <a:t> indicates whether a </a:t>
            </a:r>
            <a:r>
              <a:rPr lang="en-US" u="sng" dirty="0">
                <a:latin typeface="Century Gothic"/>
                <a:cs typeface="Century Gothic"/>
              </a:rPr>
              <a:t>specific</a:t>
            </a:r>
            <a:r>
              <a:rPr lang="en-US" dirty="0">
                <a:latin typeface="Century Gothic"/>
                <a:cs typeface="Century Gothic"/>
              </a:rPr>
              <a:t> algorithm (e.g., EDF) can correctly schedule a given task set.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entury Gothic"/>
                <a:cs typeface="Century Gothic"/>
              </a:rPr>
              <a:t>Such </a:t>
            </a:r>
            <a:r>
              <a:rPr lang="en-US" dirty="0">
                <a:latin typeface="Century Gothic"/>
                <a:cs typeface="Century Gothic"/>
              </a:rPr>
              <a:t>tests can either be </a:t>
            </a:r>
            <a:r>
              <a:rPr lang="en-US" b="1" dirty="0">
                <a:solidFill>
                  <a:srgbClr val="CC0000"/>
                </a:solidFill>
                <a:latin typeface="Century Gothic"/>
                <a:cs typeface="Century Gothic"/>
              </a:rPr>
              <a:t>exact</a:t>
            </a:r>
            <a:r>
              <a:rPr lang="en-US" dirty="0">
                <a:latin typeface="Century Gothic"/>
                <a:cs typeface="Century Gothic"/>
              </a:rPr>
              <a:t> or only </a:t>
            </a:r>
            <a:r>
              <a:rPr lang="en-US" b="1" dirty="0">
                <a:solidFill>
                  <a:srgbClr val="CC0000"/>
                </a:solidFill>
                <a:latin typeface="Century Gothic"/>
                <a:cs typeface="Century Gothic"/>
              </a:rPr>
              <a:t>sufficient</a:t>
            </a:r>
            <a:r>
              <a:rPr lang="en-US" dirty="0" smtClean="0">
                <a:latin typeface="Century Gothic"/>
                <a:cs typeface="Century Gothic"/>
              </a:rPr>
              <a:t>.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79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Exact Test </a:t>
            </a:r>
            <a:r>
              <a:rPr lang="en-US" b="1" dirty="0">
                <a:latin typeface="Century Gothic"/>
                <a:cs typeface="Century Gothic"/>
              </a:rPr>
              <a:t>vs. </a:t>
            </a:r>
            <a:r>
              <a:rPr lang="en-US" b="1" dirty="0" smtClean="0">
                <a:latin typeface="Century Gothic"/>
                <a:cs typeface="Century Gothic"/>
              </a:rPr>
              <a:t>Sufficient Test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2792686" y="3033841"/>
            <a:ext cx="2200167" cy="646331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latin typeface="Century Gothic"/>
                <a:cs typeface="Century Gothic"/>
              </a:rPr>
              <a:t>Schedulability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test</a:t>
            </a:r>
            <a:endParaRPr lang="en-US" dirty="0">
              <a:latin typeface="Century Gothic"/>
              <a:cs typeface="Century Gothic"/>
            </a:endParaRPr>
          </a:p>
          <a:p>
            <a:pPr algn="l"/>
            <a:r>
              <a:rPr lang="en-US" dirty="0">
                <a:latin typeface="Century Gothic"/>
                <a:cs typeface="Century Gothic"/>
              </a:rPr>
              <a:t>for algorithm A</a:t>
            </a:r>
          </a:p>
        </p:txBody>
      </p:sp>
      <p:sp>
        <p:nvSpPr>
          <p:cNvPr id="377860" name="Line 4"/>
          <p:cNvSpPr>
            <a:spLocks noChangeShapeType="1"/>
          </p:cNvSpPr>
          <p:nvPr/>
        </p:nvSpPr>
        <p:spPr bwMode="auto">
          <a:xfrm>
            <a:off x="5154613" y="3741738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161925" y="3279775"/>
            <a:ext cx="120210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Task Set </a:t>
            </a:r>
            <a:r>
              <a:rPr lang="en-US" b="1" dirty="0">
                <a:solidFill>
                  <a:schemeClr val="tx2"/>
                </a:solidFill>
                <a:latin typeface="Century Gothic"/>
                <a:cs typeface="Century Gothic"/>
              </a:rPr>
              <a:t>T</a:t>
            </a:r>
            <a:endParaRPr lang="en-US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sp>
        <p:nvSpPr>
          <p:cNvPr id="377862" name="Text Box 6"/>
          <p:cNvSpPr txBox="1">
            <a:spLocks noChangeArrowheads="1"/>
          </p:cNvSpPr>
          <p:nvPr/>
        </p:nvSpPr>
        <p:spPr bwMode="auto">
          <a:xfrm>
            <a:off x="6154738" y="2987675"/>
            <a:ext cx="25186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  <a:latin typeface="Century Gothic"/>
                <a:cs typeface="Century Gothic"/>
              </a:rPr>
              <a:t>T</a:t>
            </a:r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 is schedulable by A</a:t>
            </a:r>
          </a:p>
        </p:txBody>
      </p:sp>
      <p:sp>
        <p:nvSpPr>
          <p:cNvPr id="377863" name="Line 7"/>
          <p:cNvSpPr>
            <a:spLocks noChangeShapeType="1"/>
          </p:cNvSpPr>
          <p:nvPr/>
        </p:nvSpPr>
        <p:spPr bwMode="auto">
          <a:xfrm>
            <a:off x="1638300" y="3505200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64" name="Line 8"/>
          <p:cNvSpPr>
            <a:spLocks noChangeShapeType="1"/>
          </p:cNvSpPr>
          <p:nvPr/>
        </p:nvSpPr>
        <p:spPr bwMode="auto">
          <a:xfrm>
            <a:off x="5154613" y="323691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65" name="Text Box 9"/>
          <p:cNvSpPr txBox="1">
            <a:spLocks noChangeArrowheads="1"/>
          </p:cNvSpPr>
          <p:nvPr/>
        </p:nvSpPr>
        <p:spPr bwMode="auto">
          <a:xfrm>
            <a:off x="6154738" y="3482975"/>
            <a:ext cx="2365063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  <a:latin typeface="Century Gothic"/>
                <a:cs typeface="Century Gothic"/>
              </a:rPr>
              <a:t>T</a:t>
            </a:r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 is not schedulable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by A</a:t>
            </a:r>
          </a:p>
        </p:txBody>
      </p:sp>
      <p:sp>
        <p:nvSpPr>
          <p:cNvPr id="377866" name="Text Box 10"/>
          <p:cNvSpPr txBox="1">
            <a:spLocks noChangeArrowheads="1"/>
          </p:cNvSpPr>
          <p:nvPr/>
        </p:nvSpPr>
        <p:spPr bwMode="auto">
          <a:xfrm>
            <a:off x="2747288" y="5618847"/>
            <a:ext cx="2200167" cy="646331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latin typeface="Century Gothic"/>
                <a:cs typeface="Century Gothic"/>
              </a:rPr>
              <a:t>Schedulability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test</a:t>
            </a:r>
            <a:endParaRPr lang="en-US" dirty="0">
              <a:latin typeface="Century Gothic"/>
              <a:cs typeface="Century Gothic"/>
            </a:endParaRPr>
          </a:p>
          <a:p>
            <a:pPr algn="l"/>
            <a:r>
              <a:rPr lang="en-US" dirty="0">
                <a:latin typeface="Century Gothic"/>
                <a:cs typeface="Century Gothic"/>
              </a:rPr>
              <a:t>for Algorithm A</a:t>
            </a:r>
          </a:p>
        </p:txBody>
      </p:sp>
      <p:sp>
        <p:nvSpPr>
          <p:cNvPr id="377867" name="Line 11"/>
          <p:cNvSpPr>
            <a:spLocks noChangeShapeType="1"/>
          </p:cNvSpPr>
          <p:nvPr/>
        </p:nvSpPr>
        <p:spPr bwMode="auto">
          <a:xfrm>
            <a:off x="5162550" y="571341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68" name="Text Box 12"/>
          <p:cNvSpPr txBox="1">
            <a:spLocks noChangeArrowheads="1"/>
          </p:cNvSpPr>
          <p:nvPr/>
        </p:nvSpPr>
        <p:spPr bwMode="auto">
          <a:xfrm>
            <a:off x="161925" y="5716588"/>
            <a:ext cx="120210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Task Set </a:t>
            </a:r>
            <a:r>
              <a:rPr lang="en-US" b="1" dirty="0">
                <a:solidFill>
                  <a:schemeClr val="tx2"/>
                </a:solidFill>
                <a:latin typeface="Century Gothic"/>
                <a:cs typeface="Century Gothic"/>
              </a:rPr>
              <a:t>T</a:t>
            </a:r>
            <a:endParaRPr lang="en-US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sp>
        <p:nvSpPr>
          <p:cNvPr id="377869" name="Text Box 13"/>
          <p:cNvSpPr txBox="1">
            <a:spLocks noChangeArrowheads="1"/>
          </p:cNvSpPr>
          <p:nvPr/>
        </p:nvSpPr>
        <p:spPr bwMode="auto">
          <a:xfrm>
            <a:off x="6162675" y="5487988"/>
            <a:ext cx="25186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  <a:latin typeface="Century Gothic"/>
                <a:cs typeface="Century Gothic"/>
              </a:rPr>
              <a:t>T</a:t>
            </a:r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 is schedulable by A</a:t>
            </a:r>
          </a:p>
        </p:txBody>
      </p:sp>
      <p:sp>
        <p:nvSpPr>
          <p:cNvPr id="377870" name="Line 14"/>
          <p:cNvSpPr>
            <a:spLocks noChangeShapeType="1"/>
          </p:cNvSpPr>
          <p:nvPr/>
        </p:nvSpPr>
        <p:spPr bwMode="auto">
          <a:xfrm>
            <a:off x="1638300" y="594201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72" name="Text Box 16"/>
          <p:cNvSpPr txBox="1">
            <a:spLocks noChangeArrowheads="1"/>
          </p:cNvSpPr>
          <p:nvPr/>
        </p:nvSpPr>
        <p:spPr bwMode="auto">
          <a:xfrm>
            <a:off x="5246688" y="5324475"/>
            <a:ext cx="5884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CC0000"/>
                </a:solidFill>
                <a:latin typeface="Century Gothic"/>
                <a:cs typeface="Century Gothic"/>
              </a:rPr>
              <a:t>yes</a:t>
            </a:r>
          </a:p>
        </p:txBody>
      </p:sp>
      <p:sp>
        <p:nvSpPr>
          <p:cNvPr id="377873" name="Text Box 17"/>
          <p:cNvSpPr txBox="1">
            <a:spLocks noChangeArrowheads="1"/>
          </p:cNvSpPr>
          <p:nvPr/>
        </p:nvSpPr>
        <p:spPr bwMode="auto">
          <a:xfrm>
            <a:off x="5256213" y="3344863"/>
            <a:ext cx="50902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CC0000"/>
                </a:solidFill>
                <a:latin typeface="Century Gothic"/>
                <a:cs typeface="Century Gothic"/>
              </a:rPr>
              <a:t>no</a:t>
            </a:r>
          </a:p>
        </p:txBody>
      </p:sp>
      <p:sp>
        <p:nvSpPr>
          <p:cNvPr id="377874" name="Text Box 18"/>
          <p:cNvSpPr txBox="1">
            <a:spLocks noChangeArrowheads="1"/>
          </p:cNvSpPr>
          <p:nvPr/>
        </p:nvSpPr>
        <p:spPr bwMode="auto">
          <a:xfrm>
            <a:off x="5241925" y="2868613"/>
            <a:ext cx="5884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CC0000"/>
                </a:solidFill>
                <a:latin typeface="Century Gothic"/>
                <a:cs typeface="Century Gothic"/>
              </a:rPr>
              <a:t>yes</a:t>
            </a:r>
          </a:p>
        </p:txBody>
      </p:sp>
      <p:sp>
        <p:nvSpPr>
          <p:cNvPr id="377875" name="Line 19"/>
          <p:cNvSpPr>
            <a:spLocks noChangeShapeType="1"/>
          </p:cNvSpPr>
          <p:nvPr/>
        </p:nvSpPr>
        <p:spPr bwMode="auto">
          <a:xfrm>
            <a:off x="5160963" y="617061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76" name="Text Box 20"/>
          <p:cNvSpPr txBox="1">
            <a:spLocks noChangeArrowheads="1"/>
          </p:cNvSpPr>
          <p:nvPr/>
        </p:nvSpPr>
        <p:spPr bwMode="auto">
          <a:xfrm>
            <a:off x="6161088" y="5945188"/>
            <a:ext cx="145751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don’t know</a:t>
            </a:r>
          </a:p>
        </p:txBody>
      </p:sp>
      <p:sp>
        <p:nvSpPr>
          <p:cNvPr id="377877" name="Text Box 21"/>
          <p:cNvSpPr txBox="1">
            <a:spLocks noChangeArrowheads="1"/>
          </p:cNvSpPr>
          <p:nvPr/>
        </p:nvSpPr>
        <p:spPr bwMode="auto">
          <a:xfrm>
            <a:off x="5237163" y="5845175"/>
            <a:ext cx="50902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CC0000"/>
                </a:solidFill>
                <a:latin typeface="Century Gothic"/>
                <a:cs typeface="Century Gothic"/>
              </a:rPr>
              <a:t>no</a:t>
            </a:r>
          </a:p>
        </p:txBody>
      </p:sp>
      <p:sp>
        <p:nvSpPr>
          <p:cNvPr id="377878" name="Text Box 22"/>
          <p:cNvSpPr txBox="1">
            <a:spLocks noChangeArrowheads="1"/>
          </p:cNvSpPr>
          <p:nvPr/>
        </p:nvSpPr>
        <p:spPr bwMode="auto">
          <a:xfrm>
            <a:off x="2792686" y="1550303"/>
            <a:ext cx="2055107" cy="646331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latin typeface="Century Gothic"/>
                <a:cs typeface="Century Gothic"/>
              </a:rPr>
              <a:t>Feasibility test </a:t>
            </a:r>
            <a:r>
              <a:rPr lang="en-US" dirty="0">
                <a:latin typeface="Century Gothic"/>
                <a:cs typeface="Century Gothic"/>
              </a:rPr>
              <a:t>for</a:t>
            </a:r>
          </a:p>
          <a:p>
            <a:pPr algn="l"/>
            <a:r>
              <a:rPr lang="en-US" dirty="0">
                <a:latin typeface="Century Gothic"/>
                <a:cs typeface="Century Gothic"/>
              </a:rPr>
              <a:t>some class C</a:t>
            </a:r>
          </a:p>
        </p:txBody>
      </p:sp>
      <p:sp>
        <p:nvSpPr>
          <p:cNvPr id="377879" name="Line 23"/>
          <p:cNvSpPr>
            <a:spLocks noChangeShapeType="1"/>
          </p:cNvSpPr>
          <p:nvPr/>
        </p:nvSpPr>
        <p:spPr bwMode="auto">
          <a:xfrm>
            <a:off x="5037138" y="168116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80" name="Text Box 24"/>
          <p:cNvSpPr txBox="1">
            <a:spLocks noChangeArrowheads="1"/>
          </p:cNvSpPr>
          <p:nvPr/>
        </p:nvSpPr>
        <p:spPr bwMode="auto">
          <a:xfrm>
            <a:off x="173038" y="1747838"/>
            <a:ext cx="120210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Task Set </a:t>
            </a:r>
            <a:r>
              <a:rPr lang="en-US" b="1" dirty="0">
                <a:solidFill>
                  <a:schemeClr val="tx2"/>
                </a:solidFill>
                <a:latin typeface="Century Gothic"/>
                <a:cs typeface="Century Gothic"/>
              </a:rPr>
              <a:t>T</a:t>
            </a:r>
            <a:endParaRPr lang="en-US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sp>
        <p:nvSpPr>
          <p:cNvPr id="377881" name="Text Box 25"/>
          <p:cNvSpPr txBox="1">
            <a:spLocks noChangeArrowheads="1"/>
          </p:cNvSpPr>
          <p:nvPr/>
        </p:nvSpPr>
        <p:spPr bwMode="auto">
          <a:xfrm>
            <a:off x="6037263" y="1227138"/>
            <a:ext cx="241984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  <a:latin typeface="Century Gothic"/>
                <a:cs typeface="Century Gothic"/>
              </a:rPr>
              <a:t>T</a:t>
            </a:r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 is schedulable by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some algorithm in C</a:t>
            </a:r>
          </a:p>
        </p:txBody>
      </p:sp>
      <p:sp>
        <p:nvSpPr>
          <p:cNvPr id="377882" name="Line 26"/>
          <p:cNvSpPr>
            <a:spLocks noChangeShapeType="1"/>
          </p:cNvSpPr>
          <p:nvPr/>
        </p:nvSpPr>
        <p:spPr bwMode="auto">
          <a:xfrm>
            <a:off x="1649413" y="197326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83" name="Line 27"/>
          <p:cNvSpPr>
            <a:spLocks noChangeShapeType="1"/>
          </p:cNvSpPr>
          <p:nvPr/>
        </p:nvSpPr>
        <p:spPr bwMode="auto">
          <a:xfrm>
            <a:off x="5037138" y="217646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84" name="Text Box 28"/>
          <p:cNvSpPr txBox="1">
            <a:spLocks noChangeArrowheads="1"/>
          </p:cNvSpPr>
          <p:nvPr/>
        </p:nvSpPr>
        <p:spPr bwMode="auto">
          <a:xfrm>
            <a:off x="6037263" y="1979613"/>
            <a:ext cx="271099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  <a:latin typeface="Century Gothic"/>
                <a:cs typeface="Century Gothic"/>
              </a:rPr>
              <a:t>T</a:t>
            </a:r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 is not schedulable by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any algorithm in C</a:t>
            </a:r>
          </a:p>
        </p:txBody>
      </p:sp>
      <p:sp>
        <p:nvSpPr>
          <p:cNvPr id="377885" name="Text Box 29"/>
          <p:cNvSpPr txBox="1">
            <a:spLocks noChangeArrowheads="1"/>
          </p:cNvSpPr>
          <p:nvPr/>
        </p:nvSpPr>
        <p:spPr bwMode="auto">
          <a:xfrm>
            <a:off x="2747288" y="4498925"/>
            <a:ext cx="2055107" cy="646331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latin typeface="Century Gothic"/>
                <a:cs typeface="Century Gothic"/>
              </a:rPr>
              <a:t>Feasibility </a:t>
            </a:r>
            <a:r>
              <a:rPr lang="en-US" dirty="0" smtClean="0">
                <a:latin typeface="Century Gothic"/>
                <a:cs typeface="Century Gothic"/>
              </a:rPr>
              <a:t>test </a:t>
            </a:r>
            <a:r>
              <a:rPr lang="en-US" dirty="0">
                <a:latin typeface="Century Gothic"/>
                <a:cs typeface="Century Gothic"/>
              </a:rPr>
              <a:t>for</a:t>
            </a:r>
          </a:p>
          <a:p>
            <a:pPr algn="l"/>
            <a:r>
              <a:rPr lang="en-US" dirty="0">
                <a:latin typeface="Century Gothic"/>
                <a:cs typeface="Century Gothic"/>
              </a:rPr>
              <a:t>some class C</a:t>
            </a:r>
          </a:p>
        </p:txBody>
      </p:sp>
      <p:sp>
        <p:nvSpPr>
          <p:cNvPr id="377886" name="Line 30"/>
          <p:cNvSpPr>
            <a:spLocks noChangeShapeType="1"/>
          </p:cNvSpPr>
          <p:nvPr/>
        </p:nvSpPr>
        <p:spPr bwMode="auto">
          <a:xfrm>
            <a:off x="5130800" y="4658360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87" name="Text Box 31"/>
          <p:cNvSpPr txBox="1">
            <a:spLocks noChangeArrowheads="1"/>
          </p:cNvSpPr>
          <p:nvPr/>
        </p:nvSpPr>
        <p:spPr bwMode="auto">
          <a:xfrm>
            <a:off x="173038" y="4661535"/>
            <a:ext cx="120210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Task Set </a:t>
            </a:r>
            <a:r>
              <a:rPr lang="en-US" b="1" dirty="0">
                <a:solidFill>
                  <a:schemeClr val="tx2"/>
                </a:solidFill>
                <a:latin typeface="Century Gothic"/>
                <a:cs typeface="Century Gothic"/>
              </a:rPr>
              <a:t>T</a:t>
            </a:r>
            <a:endParaRPr lang="en-US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sp>
        <p:nvSpPr>
          <p:cNvPr id="377888" name="Text Box 32"/>
          <p:cNvSpPr txBox="1">
            <a:spLocks noChangeArrowheads="1"/>
          </p:cNvSpPr>
          <p:nvPr/>
        </p:nvSpPr>
        <p:spPr bwMode="auto">
          <a:xfrm>
            <a:off x="6145213" y="4175760"/>
            <a:ext cx="241984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  <a:latin typeface="Century Gothic"/>
                <a:cs typeface="Century Gothic"/>
              </a:rPr>
              <a:t>T</a:t>
            </a:r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 is schedulable by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some algorithm in C</a:t>
            </a:r>
          </a:p>
        </p:txBody>
      </p:sp>
      <p:sp>
        <p:nvSpPr>
          <p:cNvPr id="377889" name="Line 33"/>
          <p:cNvSpPr>
            <a:spLocks noChangeShapeType="1"/>
          </p:cNvSpPr>
          <p:nvPr/>
        </p:nvSpPr>
        <p:spPr bwMode="auto">
          <a:xfrm>
            <a:off x="1649413" y="4886960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90" name="Text Box 34"/>
          <p:cNvSpPr txBox="1">
            <a:spLocks noChangeArrowheads="1"/>
          </p:cNvSpPr>
          <p:nvPr/>
        </p:nvSpPr>
        <p:spPr bwMode="auto">
          <a:xfrm>
            <a:off x="5129213" y="1298575"/>
            <a:ext cx="5884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CC0000"/>
                </a:solidFill>
                <a:latin typeface="Century Gothic"/>
                <a:cs typeface="Century Gothic"/>
              </a:rPr>
              <a:t>yes</a:t>
            </a:r>
          </a:p>
        </p:txBody>
      </p:sp>
      <p:sp>
        <p:nvSpPr>
          <p:cNvPr id="377891" name="Text Box 35"/>
          <p:cNvSpPr txBox="1">
            <a:spLocks noChangeArrowheads="1"/>
          </p:cNvSpPr>
          <p:nvPr/>
        </p:nvSpPr>
        <p:spPr bwMode="auto">
          <a:xfrm>
            <a:off x="5138738" y="1812925"/>
            <a:ext cx="50902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CC0000"/>
                </a:solidFill>
                <a:latin typeface="Century Gothic"/>
                <a:cs typeface="Century Gothic"/>
              </a:rPr>
              <a:t>no</a:t>
            </a:r>
          </a:p>
        </p:txBody>
      </p:sp>
      <p:sp>
        <p:nvSpPr>
          <p:cNvPr id="377892" name="Text Box 36"/>
          <p:cNvSpPr txBox="1">
            <a:spLocks noChangeArrowheads="1"/>
          </p:cNvSpPr>
          <p:nvPr/>
        </p:nvSpPr>
        <p:spPr bwMode="auto">
          <a:xfrm>
            <a:off x="5224463" y="4278948"/>
            <a:ext cx="5884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CC0000"/>
                </a:solidFill>
                <a:latin typeface="Century Gothic"/>
                <a:cs typeface="Century Gothic"/>
              </a:rPr>
              <a:t>yes</a:t>
            </a:r>
          </a:p>
        </p:txBody>
      </p:sp>
      <p:sp>
        <p:nvSpPr>
          <p:cNvPr id="377893" name="Line 37"/>
          <p:cNvSpPr>
            <a:spLocks noChangeShapeType="1"/>
          </p:cNvSpPr>
          <p:nvPr/>
        </p:nvSpPr>
        <p:spPr bwMode="auto">
          <a:xfrm>
            <a:off x="5143500" y="5115560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94" name="Text Box 38"/>
          <p:cNvSpPr txBox="1">
            <a:spLocks noChangeArrowheads="1"/>
          </p:cNvSpPr>
          <p:nvPr/>
        </p:nvSpPr>
        <p:spPr bwMode="auto">
          <a:xfrm>
            <a:off x="6143625" y="4918710"/>
            <a:ext cx="145751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don’t know</a:t>
            </a:r>
          </a:p>
        </p:txBody>
      </p:sp>
      <p:sp>
        <p:nvSpPr>
          <p:cNvPr id="377895" name="Text Box 39"/>
          <p:cNvSpPr txBox="1">
            <a:spLocks noChangeArrowheads="1"/>
          </p:cNvSpPr>
          <p:nvPr/>
        </p:nvSpPr>
        <p:spPr bwMode="auto">
          <a:xfrm>
            <a:off x="5219700" y="4790123"/>
            <a:ext cx="50902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CC0000"/>
                </a:solidFill>
                <a:latin typeface="Century Gothic"/>
                <a:cs typeface="Century Gothic"/>
              </a:rPr>
              <a:t>no</a:t>
            </a:r>
          </a:p>
        </p:txBody>
      </p:sp>
      <p:sp>
        <p:nvSpPr>
          <p:cNvPr id="377896" name="Text Box 40"/>
          <p:cNvSpPr txBox="1">
            <a:spLocks noChangeArrowheads="1"/>
          </p:cNvSpPr>
          <p:nvPr/>
        </p:nvSpPr>
        <p:spPr bwMode="auto">
          <a:xfrm>
            <a:off x="184150" y="1285875"/>
            <a:ext cx="86792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 u="sng" dirty="0">
                <a:solidFill>
                  <a:srgbClr val="CC0000"/>
                </a:solidFill>
                <a:latin typeface="Century Gothic"/>
                <a:cs typeface="Century Gothic"/>
              </a:rPr>
              <a:t>Exact:</a:t>
            </a:r>
          </a:p>
        </p:txBody>
      </p:sp>
      <p:sp>
        <p:nvSpPr>
          <p:cNvPr id="377897" name="Text Box 41"/>
          <p:cNvSpPr txBox="1">
            <a:spLocks noChangeArrowheads="1"/>
          </p:cNvSpPr>
          <p:nvPr/>
        </p:nvSpPr>
        <p:spPr bwMode="auto">
          <a:xfrm>
            <a:off x="180975" y="4153535"/>
            <a:ext cx="125091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 u="sng" dirty="0">
                <a:solidFill>
                  <a:srgbClr val="CC0000"/>
                </a:solidFill>
                <a:latin typeface="Century Gothic"/>
                <a:cs typeface="Century Gothic"/>
              </a:rPr>
              <a:t>Sufficient: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51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800" b="1" dirty="0" smtClean="0">
                <a:latin typeface="Century Gothic"/>
                <a:cs typeface="Century Gothic"/>
              </a:rPr>
              <a:t>Categories of </a:t>
            </a:r>
            <a:r>
              <a:rPr lang="en-US" sz="3800" b="1" dirty="0" err="1">
                <a:latin typeface="Century Gothic"/>
                <a:cs typeface="Century Gothic"/>
              </a:rPr>
              <a:t>Schedulability</a:t>
            </a:r>
            <a:r>
              <a:rPr lang="en-US" sz="3800" b="1" dirty="0">
                <a:latin typeface="Century Gothic"/>
                <a:cs typeface="Century Gothic"/>
              </a:rPr>
              <a:t> Tests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28600" y="1444625"/>
            <a:ext cx="8458200" cy="5060271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>
                <a:solidFill>
                  <a:srgbClr val="C00000"/>
                </a:solidFill>
                <a:latin typeface="Century Gothic"/>
                <a:cs typeface="Century Gothic"/>
              </a:rPr>
              <a:t>Polynomial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time tests.</a:t>
            </a:r>
            <a:endParaRPr lang="en-US" sz="2400" dirty="0">
              <a:latin typeface="Century Gothic"/>
              <a:cs typeface="Century Gothic"/>
            </a:endParaRPr>
          </a:p>
          <a:p>
            <a:pPr lvl="1" eaLnBrk="1" hangingPunct="1"/>
            <a:r>
              <a:rPr lang="en-US" sz="2400" dirty="0">
                <a:latin typeface="Century Gothic"/>
                <a:cs typeface="Century Gothic"/>
              </a:rPr>
              <a:t>Usually, </a:t>
            </a:r>
            <a:r>
              <a:rPr lang="en-US" sz="2400" b="1" i="1" dirty="0">
                <a:solidFill>
                  <a:srgbClr val="C00000"/>
                </a:solidFill>
                <a:latin typeface="Century Gothic"/>
                <a:cs typeface="Century Gothic"/>
              </a:rPr>
              <a:t>utilization-based</a:t>
            </a:r>
            <a:r>
              <a:rPr lang="en-US" sz="2400" dirty="0">
                <a:latin typeface="Century Gothic"/>
                <a:cs typeface="Century Gothic"/>
              </a:rPr>
              <a:t> tests</a:t>
            </a:r>
            <a:r>
              <a:rPr lang="en-US" sz="2400" dirty="0" smtClean="0">
                <a:latin typeface="Century Gothic"/>
                <a:cs typeface="Century Gothic"/>
              </a:rPr>
              <a:t>.</a:t>
            </a:r>
          </a:p>
          <a:p>
            <a:pPr marL="457200" lvl="1" indent="0" eaLnBrk="1" hangingPunct="1">
              <a:buNone/>
            </a:pPr>
            <a:endParaRPr lang="en-US" sz="2400" dirty="0" smtClean="0">
              <a:latin typeface="Century Gothic"/>
              <a:cs typeface="Century Gothic"/>
            </a:endParaRPr>
          </a:p>
          <a:p>
            <a:pPr eaLnBrk="1" hangingPunct="1"/>
            <a:r>
              <a:rPr lang="en-US" sz="2400" dirty="0" smtClean="0">
                <a:solidFill>
                  <a:srgbClr val="C00000"/>
                </a:solidFill>
                <a:latin typeface="Century Gothic"/>
                <a:cs typeface="Century Gothic"/>
              </a:rPr>
              <a:t>Pseudo</a:t>
            </a:r>
            <a:r>
              <a:rPr lang="en-US" sz="2400" dirty="0">
                <a:solidFill>
                  <a:srgbClr val="C00000"/>
                </a:solidFill>
                <a:latin typeface="Century Gothic"/>
                <a:cs typeface="Century Gothic"/>
              </a:rPr>
              <a:t>-polynomial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time tests.</a:t>
            </a:r>
            <a:endParaRPr lang="en-US" sz="2400" dirty="0">
              <a:latin typeface="Century Gothic"/>
              <a:cs typeface="Century Gothic"/>
            </a:endParaRPr>
          </a:p>
          <a:p>
            <a:pPr lvl="1" eaLnBrk="1" hangingPunct="1"/>
            <a:r>
              <a:rPr lang="en-US" sz="2400" dirty="0">
                <a:latin typeface="Century Gothic"/>
                <a:cs typeface="Century Gothic"/>
              </a:rPr>
              <a:t>Usually, tests that involve upper </a:t>
            </a:r>
            <a:r>
              <a:rPr lang="en-US" sz="2400" b="1" i="1" dirty="0">
                <a:solidFill>
                  <a:srgbClr val="C00000"/>
                </a:solidFill>
                <a:latin typeface="Century Gothic"/>
                <a:cs typeface="Century Gothic"/>
              </a:rPr>
              <a:t>bounding processor demand</a:t>
            </a:r>
            <a:r>
              <a:rPr lang="en-US" sz="2400" dirty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lang="en-US" sz="2400" dirty="0">
                <a:latin typeface="Century Gothic"/>
                <a:cs typeface="Century Gothic"/>
              </a:rPr>
              <a:t>over some pseudo-polynomial interval</a:t>
            </a:r>
            <a:r>
              <a:rPr lang="en-US" sz="2400" dirty="0" smtClean="0">
                <a:latin typeface="Century Gothic"/>
                <a:cs typeface="Century Gothic"/>
              </a:rPr>
              <a:t>.</a:t>
            </a:r>
          </a:p>
          <a:p>
            <a:pPr marL="457200" lvl="1" indent="0" eaLnBrk="1" hangingPunct="1">
              <a:buNone/>
            </a:pPr>
            <a:endParaRPr lang="en-US" sz="2400" dirty="0">
              <a:latin typeface="Century Gothic"/>
              <a:cs typeface="Century Gothic"/>
            </a:endParaRPr>
          </a:p>
          <a:p>
            <a:pPr eaLnBrk="1" hangingPunct="1"/>
            <a:r>
              <a:rPr lang="en-US" sz="2400" dirty="0">
                <a:solidFill>
                  <a:srgbClr val="C00000"/>
                </a:solidFill>
                <a:latin typeface="Century Gothic"/>
                <a:cs typeface="Century Gothic"/>
              </a:rPr>
              <a:t>Exponential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time tests.</a:t>
            </a:r>
            <a:endParaRPr lang="en-US" sz="2400" dirty="0">
              <a:latin typeface="Century Gothic"/>
              <a:cs typeface="Century Gothic"/>
            </a:endParaRPr>
          </a:p>
          <a:p>
            <a:pPr lvl="1" eaLnBrk="1" hangingPunct="1"/>
            <a:r>
              <a:rPr lang="en-US" sz="2400" dirty="0">
                <a:latin typeface="Century Gothic"/>
                <a:cs typeface="Century Gothic"/>
              </a:rPr>
              <a:t>Usually, tests that involve upper bounding processor demand over </a:t>
            </a:r>
            <a:r>
              <a:rPr lang="en-US" sz="2400" dirty="0" smtClean="0">
                <a:latin typeface="Century Gothic"/>
                <a:cs typeface="Century Gothic"/>
              </a:rPr>
              <a:t>some exponentially large interval (e.g. the </a:t>
            </a:r>
            <a:r>
              <a:rPr lang="en-US" sz="2400" dirty="0" err="1" smtClean="0">
                <a:solidFill>
                  <a:srgbClr val="C00000"/>
                </a:solidFill>
                <a:latin typeface="Century Gothic"/>
                <a:cs typeface="Century Gothic"/>
              </a:rPr>
              <a:t>hyperperiod</a:t>
            </a:r>
            <a:r>
              <a:rPr lang="en-US" sz="2400" dirty="0" smtClean="0">
                <a:solidFill>
                  <a:srgbClr val="C00000"/>
                </a:solidFill>
                <a:latin typeface="Century Gothic"/>
                <a:cs typeface="Century Gothic"/>
              </a:rPr>
              <a:t>)</a:t>
            </a:r>
            <a:r>
              <a:rPr lang="en-US" sz="2400" dirty="0" smtClean="0">
                <a:latin typeface="Century Gothic"/>
                <a:cs typeface="Century Gothic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81158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Platform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For most of this part, we assume a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entury Gothic"/>
                <a:cs typeface="Century Gothic"/>
              </a:rPr>
              <a:t>uniprocessor</a:t>
            </a:r>
            <a:r>
              <a:rPr lang="en-US" dirty="0" smtClean="0">
                <a:latin typeface="Century Gothic"/>
                <a:cs typeface="Century Gothic"/>
              </a:rPr>
              <a:t> platform.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latin typeface="Century Gothic"/>
                <a:cs typeface="Century Gothic"/>
              </a:rPr>
              <a:t>Some issues about real-time scheduling on multiprocessor will be brought </a:t>
            </a:r>
            <a:r>
              <a:rPr lang="en-US" smtClean="0">
                <a:latin typeface="Century Gothic"/>
                <a:cs typeface="Century Gothic"/>
              </a:rPr>
              <a:t>up in next part.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2969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entury Gothic"/>
                <a:cs typeface="Century Gothic"/>
              </a:rPr>
              <a:t>Classification of Scheduling Algorithms</a:t>
            </a: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2552700" y="1463675"/>
            <a:ext cx="3865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All scheduling algorithms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57840" y="2717800"/>
            <a:ext cx="404359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static scheduling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(or offline, or clock driven,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or time triggered)</a:t>
            </a: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4421009" y="2716213"/>
            <a:ext cx="4210407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dynamic scheduling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(or online, or priority driven,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or event triggered)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3776566" y="5124450"/>
            <a:ext cx="20750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static-priority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scheduling</a:t>
            </a: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6341812" y="5119688"/>
            <a:ext cx="25992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dynamic-priority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scheduling</a:t>
            </a:r>
          </a:p>
        </p:txBody>
      </p:sp>
      <p:sp>
        <p:nvSpPr>
          <p:cNvPr id="35850" name="Line 8"/>
          <p:cNvSpPr>
            <a:spLocks noChangeShapeType="1"/>
          </p:cNvSpPr>
          <p:nvPr/>
        </p:nvSpPr>
        <p:spPr bwMode="auto">
          <a:xfrm flipH="1">
            <a:off x="2413000" y="1905000"/>
            <a:ext cx="1558925" cy="879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9"/>
          <p:cNvSpPr>
            <a:spLocks noChangeShapeType="1"/>
          </p:cNvSpPr>
          <p:nvPr/>
        </p:nvSpPr>
        <p:spPr bwMode="auto">
          <a:xfrm>
            <a:off x="4822825" y="1905000"/>
            <a:ext cx="1443038" cy="836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0"/>
          <p:cNvSpPr>
            <a:spLocks noChangeShapeType="1"/>
          </p:cNvSpPr>
          <p:nvPr/>
        </p:nvSpPr>
        <p:spPr bwMode="auto">
          <a:xfrm flipH="1">
            <a:off x="5010150" y="3949700"/>
            <a:ext cx="1212850" cy="1182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1"/>
          <p:cNvSpPr>
            <a:spLocks noChangeShapeType="1"/>
          </p:cNvSpPr>
          <p:nvPr/>
        </p:nvSpPr>
        <p:spPr bwMode="auto">
          <a:xfrm>
            <a:off x="6757988" y="3949700"/>
            <a:ext cx="1154112" cy="1243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同心圆 11"/>
          <p:cNvSpPr/>
          <p:nvPr/>
        </p:nvSpPr>
        <p:spPr>
          <a:xfrm>
            <a:off x="119665" y="2668678"/>
            <a:ext cx="4081770" cy="1322119"/>
          </a:xfrm>
          <a:prstGeom prst="donut">
            <a:avLst>
              <a:gd name="adj" fmla="val 559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71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Clock Driven Scheduling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Periodic tasks are scheduled using a pre-computed static schedule stored in a table</a:t>
            </a:r>
            <a:r>
              <a:rPr lang="zh-CN" altLang="en-US" dirty="0" smtClean="0">
                <a:latin typeface="Century Gothic"/>
                <a:cs typeface="Century Gothic"/>
              </a:rPr>
              <a:t>：</a:t>
            </a:r>
            <a:endParaRPr lang="en-US" dirty="0" smtClean="0">
              <a:latin typeface="Century Gothic"/>
              <a:cs typeface="Century Gothic"/>
            </a:endParaRPr>
          </a:p>
          <a:p>
            <a:endParaRPr lang="en-US" dirty="0" smtClean="0">
              <a:latin typeface="Century Gothic"/>
              <a:cs typeface="Century Gothic"/>
            </a:endParaRP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Assume this table is given for now.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Aperiodic jobs (if released) are scheduled in time intervals not used by periodic tasks.</a:t>
            </a:r>
            <a:endParaRPr lang="en-US" dirty="0">
              <a:latin typeface="Century Gothic"/>
              <a:cs typeface="Century Gothic"/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005012" y="2887151"/>
            <a:ext cx="5905499" cy="793751"/>
            <a:chOff x="4189" y="283"/>
            <a:chExt cx="3720" cy="50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4351" y="319"/>
              <a:ext cx="3558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tabLst>
                  <a:tab pos="461963" algn="l"/>
                </a:tabLst>
              </a:pPr>
              <a:r>
                <a:rPr lang="en-US" sz="2000" dirty="0">
                  <a:latin typeface="Century Gothic"/>
                  <a:cs typeface="Century Gothic"/>
                </a:rPr>
                <a:t>T</a:t>
              </a:r>
              <a:r>
                <a:rPr lang="en-US" sz="2000" baseline="-25000" dirty="0">
                  <a:latin typeface="Century Gothic"/>
                  <a:cs typeface="Century Gothic"/>
                </a:rPr>
                <a:t>i</a:t>
              </a:r>
              <a:r>
                <a:rPr lang="en-US" sz="2000" dirty="0">
                  <a:latin typeface="Century Gothic"/>
                  <a:cs typeface="Century Gothic"/>
                </a:rPr>
                <a:t> 	if T</a:t>
              </a:r>
              <a:r>
                <a:rPr lang="en-US" sz="2000" baseline="-25000" dirty="0">
                  <a:latin typeface="Century Gothic"/>
                  <a:cs typeface="Century Gothic"/>
                </a:rPr>
                <a:t>i</a:t>
              </a:r>
              <a:r>
                <a:rPr lang="en-US" sz="2000" dirty="0">
                  <a:latin typeface="Century Gothic"/>
                  <a:cs typeface="Century Gothic"/>
                </a:rPr>
                <a:t> is to be scheduled at time </a:t>
              </a:r>
              <a:r>
                <a:rPr lang="en-US" sz="2000" dirty="0" err="1">
                  <a:latin typeface="Century Gothic"/>
                  <a:cs typeface="Century Gothic"/>
                </a:rPr>
                <a:t>t</a:t>
              </a:r>
              <a:r>
                <a:rPr lang="en-US" sz="2000" baseline="-25000" dirty="0" err="1">
                  <a:latin typeface="Century Gothic"/>
                  <a:cs typeface="Century Gothic"/>
                </a:rPr>
                <a:t>k</a:t>
              </a:r>
              <a:endParaRPr lang="en-US" sz="2000" dirty="0">
                <a:latin typeface="Century Gothic"/>
                <a:cs typeface="Century Gothic"/>
              </a:endParaRPr>
            </a:p>
            <a:p>
              <a:pPr>
                <a:tabLst>
                  <a:tab pos="461963" algn="l"/>
                </a:tabLst>
              </a:pPr>
              <a:r>
                <a:rPr lang="en-US" sz="2000" dirty="0">
                  <a:latin typeface="Century Gothic"/>
                  <a:cs typeface="Century Gothic"/>
                </a:rPr>
                <a:t>I	if no periodic task is scheduled at time </a:t>
              </a:r>
              <a:r>
                <a:rPr lang="en-US" sz="2000" dirty="0" err="1">
                  <a:latin typeface="Century Gothic"/>
                  <a:cs typeface="Century Gothic"/>
                </a:rPr>
                <a:t>t</a:t>
              </a:r>
              <a:r>
                <a:rPr lang="en-US" sz="2000" baseline="-25000" dirty="0" err="1">
                  <a:latin typeface="Century Gothic"/>
                  <a:cs typeface="Century Gothic"/>
                </a:rPr>
                <a:t>k</a:t>
              </a:r>
              <a:endParaRPr lang="en-US" sz="2000" dirty="0">
                <a:latin typeface="Century Gothic"/>
                <a:cs typeface="Century Gothic"/>
              </a:endParaRPr>
            </a:p>
          </p:txBody>
        </p:sp>
        <p:sp>
          <p:nvSpPr>
            <p:cNvPr id="6" name="AutoShape 5"/>
            <p:cNvSpPr>
              <a:spLocks/>
            </p:cNvSpPr>
            <p:nvPr/>
          </p:nvSpPr>
          <p:spPr bwMode="auto">
            <a:xfrm>
              <a:off x="4189" y="283"/>
              <a:ext cx="191" cy="500"/>
            </a:xfrm>
            <a:prstGeom prst="leftBrace">
              <a:avLst>
                <a:gd name="adj1" fmla="val 2181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68235" y="3038043"/>
            <a:ext cx="103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entury Gothic"/>
                <a:cs typeface="Century Gothic"/>
              </a:rPr>
              <a:t>T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t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k</a:t>
            </a:r>
            <a:r>
              <a:rPr lang="en-US" sz="2400" dirty="0" smtClean="0">
                <a:latin typeface="Century Gothic"/>
                <a:cs typeface="Century Gothic"/>
              </a:rPr>
              <a:t>) =</a:t>
            </a:r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5660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Example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4291"/>
            <a:ext cx="8229600" cy="14997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entury Gothic"/>
                <a:cs typeface="Century Gothic"/>
              </a:rPr>
              <a:t>Consider a system of four tasks, </a:t>
            </a:r>
            <a:r>
              <a:rPr lang="en-US" dirty="0">
                <a:solidFill>
                  <a:srgbClr val="C00000"/>
                </a:solidFill>
                <a:latin typeface="Century Gothic"/>
                <a:cs typeface="Century Gothic"/>
              </a:rPr>
              <a:t>T</a:t>
            </a:r>
            <a:r>
              <a:rPr lang="en-US" baseline="-25000" dirty="0">
                <a:solidFill>
                  <a:srgbClr val="C00000"/>
                </a:solidFill>
                <a:latin typeface="Century Gothic"/>
                <a:cs typeface="Century Gothic"/>
              </a:rPr>
              <a:t>1</a:t>
            </a:r>
            <a:r>
              <a:rPr lang="en-US" dirty="0">
                <a:solidFill>
                  <a:srgbClr val="C00000"/>
                </a:solidFill>
                <a:latin typeface="Century Gothic"/>
                <a:cs typeface="Century Gothic"/>
              </a:rPr>
              <a:t> = (1, 4), T</a:t>
            </a:r>
            <a:r>
              <a:rPr lang="en-US" baseline="-25000" dirty="0">
                <a:solidFill>
                  <a:srgbClr val="C00000"/>
                </a:solidFill>
                <a:latin typeface="Century Gothic"/>
                <a:cs typeface="Century Gothic"/>
              </a:rPr>
              <a:t>2</a:t>
            </a:r>
            <a:r>
              <a:rPr lang="en-US" dirty="0">
                <a:solidFill>
                  <a:srgbClr val="C00000"/>
                </a:solidFill>
                <a:latin typeface="Century Gothic"/>
                <a:cs typeface="Century Gothic"/>
              </a:rPr>
              <a:t> = (1.8, 5,), T</a:t>
            </a:r>
            <a:r>
              <a:rPr lang="en-US" baseline="-25000" dirty="0">
                <a:solidFill>
                  <a:srgbClr val="C00000"/>
                </a:solidFill>
                <a:latin typeface="Century Gothic"/>
                <a:cs typeface="Century Gothic"/>
              </a:rPr>
              <a:t>3</a:t>
            </a:r>
            <a:r>
              <a:rPr lang="en-US" dirty="0">
                <a:solidFill>
                  <a:srgbClr val="C00000"/>
                </a:solidFill>
                <a:latin typeface="Century Gothic"/>
                <a:cs typeface="Century Gothic"/>
              </a:rPr>
              <a:t> = (1, 20), T</a:t>
            </a:r>
            <a:r>
              <a:rPr lang="en-US" baseline="-25000" dirty="0">
                <a:solidFill>
                  <a:srgbClr val="C00000"/>
                </a:solidFill>
                <a:latin typeface="Century Gothic"/>
                <a:cs typeface="Century Gothic"/>
              </a:rPr>
              <a:t>4</a:t>
            </a:r>
            <a:r>
              <a:rPr lang="en-US" dirty="0">
                <a:solidFill>
                  <a:srgbClr val="C00000"/>
                </a:solidFill>
                <a:latin typeface="Century Gothic"/>
                <a:cs typeface="Century Gothic"/>
              </a:rPr>
              <a:t> = (2, 20</a:t>
            </a:r>
            <a:r>
              <a:rPr lang="en-US" dirty="0" smtClean="0">
                <a:solidFill>
                  <a:srgbClr val="C00000"/>
                </a:solidFill>
                <a:latin typeface="Century Gothic"/>
                <a:cs typeface="Century Gothic"/>
              </a:rPr>
              <a:t>)</a:t>
            </a:r>
            <a:r>
              <a:rPr lang="en-US" dirty="0" smtClean="0">
                <a:latin typeface="Century Gothic"/>
                <a:cs typeface="Century Gothic"/>
              </a:rPr>
              <a:t>, with the following static schedule.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" y="4729655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</a:rPr>
              <a:t>The first few table entries would be: </a:t>
            </a:r>
            <a:r>
              <a:rPr lang="en-US" sz="2400" dirty="0">
                <a:solidFill>
                  <a:schemeClr val="tx2"/>
                </a:solidFill>
                <a:latin typeface="Century Gothic"/>
                <a:cs typeface="Century Gothic"/>
              </a:rPr>
              <a:t>(0, T</a:t>
            </a:r>
            <a:r>
              <a:rPr lang="en-US" sz="2400" baseline="-25000" dirty="0">
                <a:solidFill>
                  <a:schemeClr val="tx2"/>
                </a:solidFill>
                <a:latin typeface="Century Gothic"/>
                <a:cs typeface="Century Gothic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entury Gothic"/>
                <a:cs typeface="Century Gothic"/>
              </a:rPr>
              <a:t>), (1, T</a:t>
            </a:r>
            <a:r>
              <a:rPr lang="en-US" sz="2400" baseline="-25000" dirty="0">
                <a:solidFill>
                  <a:schemeClr val="tx2"/>
                </a:solidFill>
                <a:latin typeface="Century Gothic"/>
                <a:cs typeface="Century Gothic"/>
              </a:rPr>
              <a:t>3</a:t>
            </a:r>
            <a:r>
              <a:rPr lang="en-US" sz="2400" dirty="0">
                <a:solidFill>
                  <a:schemeClr val="tx2"/>
                </a:solidFill>
                <a:latin typeface="Century Gothic"/>
                <a:cs typeface="Century Gothic"/>
              </a:rPr>
              <a:t>), </a:t>
            </a:r>
            <a:r>
              <a:rPr lang="en-US" sz="2400" dirty="0" smtClean="0">
                <a:solidFill>
                  <a:schemeClr val="tx2"/>
                </a:solidFill>
                <a:latin typeface="Century Gothic"/>
                <a:cs typeface="Century Gothic"/>
              </a:rPr>
              <a:t>      (</a:t>
            </a:r>
            <a:r>
              <a:rPr lang="en-US" sz="2400" dirty="0">
                <a:solidFill>
                  <a:schemeClr val="tx2"/>
                </a:solidFill>
                <a:latin typeface="Century Gothic"/>
                <a:cs typeface="Century Gothic"/>
              </a:rPr>
              <a:t>2, T</a:t>
            </a:r>
            <a:r>
              <a:rPr lang="en-US" sz="2400" baseline="-25000" dirty="0">
                <a:solidFill>
                  <a:schemeClr val="tx2"/>
                </a:solidFill>
                <a:latin typeface="Century Gothic"/>
                <a:cs typeface="Century Gothic"/>
              </a:rPr>
              <a:t>2</a:t>
            </a:r>
            <a:r>
              <a:rPr lang="en-US" sz="2400" dirty="0">
                <a:solidFill>
                  <a:schemeClr val="tx2"/>
                </a:solidFill>
                <a:latin typeface="Century Gothic"/>
                <a:cs typeface="Century Gothic"/>
              </a:rPr>
              <a:t>), (3.8, I), (4, T</a:t>
            </a:r>
            <a:r>
              <a:rPr lang="en-US" sz="2400" baseline="-25000" dirty="0">
                <a:solidFill>
                  <a:schemeClr val="tx2"/>
                </a:solidFill>
                <a:latin typeface="Century Gothic"/>
                <a:cs typeface="Century Gothic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entury Gothic"/>
                <a:cs typeface="Century Gothic"/>
              </a:rPr>
              <a:t>), </a:t>
            </a:r>
            <a:r>
              <a:rPr lang="en-US" sz="2400" dirty="0" smtClean="0">
                <a:solidFill>
                  <a:schemeClr val="tx2"/>
                </a:solidFill>
                <a:latin typeface="Century Gothic"/>
                <a:cs typeface="Century Gothic"/>
              </a:rPr>
              <a:t>…</a:t>
            </a:r>
          </a:p>
          <a:p>
            <a:endParaRPr lang="en-US" sz="2400" dirty="0">
              <a:solidFill>
                <a:schemeClr val="tx2"/>
              </a:solidFill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“</a:t>
            </a:r>
            <a:r>
              <a:rPr lang="en-US" sz="2400" b="1" i="1" dirty="0">
                <a:latin typeface="Century Gothic"/>
                <a:cs typeface="Century Gothic"/>
              </a:rPr>
              <a:t>Frame size</a:t>
            </a:r>
            <a:r>
              <a:rPr lang="en-US" sz="2400" dirty="0">
                <a:latin typeface="Century Gothic"/>
                <a:cs typeface="Century Gothic"/>
              </a:rPr>
              <a:t>” is 2 in this example.  Scheduling decisions are </a:t>
            </a:r>
            <a:r>
              <a:rPr lang="en-US" sz="2400" dirty="0" smtClean="0">
                <a:latin typeface="Century Gothic"/>
                <a:cs typeface="Century Gothic"/>
              </a:rPr>
              <a:t>only made </a:t>
            </a:r>
            <a:r>
              <a:rPr lang="en-US" sz="2400" dirty="0">
                <a:latin typeface="Century Gothic"/>
                <a:cs typeface="Century Gothic"/>
              </a:rPr>
              <a:t>at frame boundaries</a:t>
            </a:r>
            <a:r>
              <a:rPr lang="en-US" sz="2400" dirty="0" smtClean="0">
                <a:latin typeface="Century Gothic"/>
                <a:cs typeface="Century Gothic"/>
              </a:rPr>
              <a:t>.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46" name="Line 4"/>
          <p:cNvSpPr>
            <a:spLocks noChangeShapeType="1"/>
          </p:cNvSpPr>
          <p:nvPr/>
        </p:nvSpPr>
        <p:spPr bwMode="auto">
          <a:xfrm>
            <a:off x="417512" y="3910807"/>
            <a:ext cx="8442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7" name="Line 6"/>
          <p:cNvSpPr>
            <a:spLocks noChangeShapeType="1"/>
          </p:cNvSpPr>
          <p:nvPr/>
        </p:nvSpPr>
        <p:spPr bwMode="auto">
          <a:xfrm>
            <a:off x="663575" y="3910807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8" name="Line 8"/>
          <p:cNvSpPr>
            <a:spLocks noChangeShapeType="1"/>
          </p:cNvSpPr>
          <p:nvPr/>
        </p:nvSpPr>
        <p:spPr bwMode="auto">
          <a:xfrm>
            <a:off x="968375" y="3915569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1273175" y="3906044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>
            <a:off x="1577975" y="3910807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1" name="Line 14"/>
          <p:cNvSpPr>
            <a:spLocks noChangeShapeType="1"/>
          </p:cNvSpPr>
          <p:nvPr/>
        </p:nvSpPr>
        <p:spPr bwMode="auto">
          <a:xfrm>
            <a:off x="1882775" y="3915569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2187575" y="3906044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3" name="Line 18"/>
          <p:cNvSpPr>
            <a:spLocks noChangeShapeType="1"/>
          </p:cNvSpPr>
          <p:nvPr/>
        </p:nvSpPr>
        <p:spPr bwMode="auto">
          <a:xfrm>
            <a:off x="2492375" y="3910807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>
            <a:off x="2797175" y="3915569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5" name="Line 22"/>
          <p:cNvSpPr>
            <a:spLocks noChangeShapeType="1"/>
          </p:cNvSpPr>
          <p:nvPr/>
        </p:nvSpPr>
        <p:spPr bwMode="auto">
          <a:xfrm>
            <a:off x="3101975" y="3906044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>
            <a:off x="3406775" y="3910807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3711575" y="3915569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8" name="Line 28"/>
          <p:cNvSpPr>
            <a:spLocks noChangeShapeType="1"/>
          </p:cNvSpPr>
          <p:nvPr/>
        </p:nvSpPr>
        <p:spPr bwMode="auto">
          <a:xfrm>
            <a:off x="4016375" y="3906044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>
            <a:off x="4321175" y="3910807"/>
            <a:ext cx="1587" cy="17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0" name="Line 32"/>
          <p:cNvSpPr>
            <a:spLocks noChangeShapeType="1"/>
          </p:cNvSpPr>
          <p:nvPr/>
        </p:nvSpPr>
        <p:spPr bwMode="auto">
          <a:xfrm>
            <a:off x="4625975" y="3915569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>
            <a:off x="4930775" y="3906044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2" name="Line 36"/>
          <p:cNvSpPr>
            <a:spLocks noChangeShapeType="1"/>
          </p:cNvSpPr>
          <p:nvPr/>
        </p:nvSpPr>
        <p:spPr bwMode="auto">
          <a:xfrm>
            <a:off x="5235575" y="3910807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3" name="Line 38"/>
          <p:cNvSpPr>
            <a:spLocks noChangeShapeType="1"/>
          </p:cNvSpPr>
          <p:nvPr/>
        </p:nvSpPr>
        <p:spPr bwMode="auto">
          <a:xfrm>
            <a:off x="5540375" y="3915569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4" name="Line 40"/>
          <p:cNvSpPr>
            <a:spLocks noChangeShapeType="1"/>
          </p:cNvSpPr>
          <p:nvPr/>
        </p:nvSpPr>
        <p:spPr bwMode="auto">
          <a:xfrm>
            <a:off x="5845175" y="3906044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5" name="Line 42"/>
          <p:cNvSpPr>
            <a:spLocks noChangeShapeType="1"/>
          </p:cNvSpPr>
          <p:nvPr/>
        </p:nvSpPr>
        <p:spPr bwMode="auto">
          <a:xfrm>
            <a:off x="6149975" y="3910807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6" name="Line 44"/>
          <p:cNvSpPr>
            <a:spLocks noChangeShapeType="1"/>
          </p:cNvSpPr>
          <p:nvPr/>
        </p:nvSpPr>
        <p:spPr bwMode="auto">
          <a:xfrm>
            <a:off x="6454775" y="3915569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7" name="Line 46"/>
          <p:cNvSpPr>
            <a:spLocks noChangeShapeType="1"/>
          </p:cNvSpPr>
          <p:nvPr/>
        </p:nvSpPr>
        <p:spPr bwMode="auto">
          <a:xfrm>
            <a:off x="6759575" y="3906044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8" name="Text Box 47"/>
          <p:cNvSpPr txBox="1">
            <a:spLocks noChangeArrowheads="1"/>
          </p:cNvSpPr>
          <p:nvPr/>
        </p:nvSpPr>
        <p:spPr bwMode="auto">
          <a:xfrm>
            <a:off x="542925" y="4025107"/>
            <a:ext cx="6617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 dirty="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0               </a:t>
            </a:r>
            <a:r>
              <a:rPr lang="en-US" altLang="zh-CN" sz="2000" dirty="0" smtClean="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4               8               12             16              20</a:t>
            </a:r>
            <a:endParaRPr lang="en-US" altLang="zh-CN" sz="2000" dirty="0">
              <a:solidFill>
                <a:schemeClr val="tx1"/>
              </a:solidFill>
              <a:latin typeface="Century Gothic" panose="020B0502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9" name="Line 50"/>
          <p:cNvSpPr>
            <a:spLocks noChangeShapeType="1"/>
          </p:cNvSpPr>
          <p:nvPr/>
        </p:nvSpPr>
        <p:spPr bwMode="auto">
          <a:xfrm flipV="1">
            <a:off x="1882775" y="3425032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0" name="Line 58"/>
          <p:cNvSpPr>
            <a:spLocks noChangeShapeType="1"/>
          </p:cNvSpPr>
          <p:nvPr/>
        </p:nvSpPr>
        <p:spPr bwMode="auto">
          <a:xfrm flipV="1">
            <a:off x="6759575" y="3428207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1" name="Rectangle 59"/>
          <p:cNvSpPr>
            <a:spLocks noChangeArrowheads="1"/>
          </p:cNvSpPr>
          <p:nvPr/>
        </p:nvSpPr>
        <p:spPr bwMode="auto">
          <a:xfrm>
            <a:off x="663575" y="3606007"/>
            <a:ext cx="303212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T</a:t>
            </a:r>
            <a:r>
              <a:rPr lang="en-US" altLang="zh-CN" sz="2000" baseline="-25000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2" name="Rectangle 61"/>
          <p:cNvSpPr>
            <a:spLocks noChangeArrowheads="1"/>
          </p:cNvSpPr>
          <p:nvPr/>
        </p:nvSpPr>
        <p:spPr bwMode="auto">
          <a:xfrm>
            <a:off x="1887537" y="3606007"/>
            <a:ext cx="303213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T</a:t>
            </a:r>
            <a:r>
              <a:rPr lang="en-US" altLang="zh-CN" sz="2000" baseline="-25000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3" name="Rectangle 62"/>
          <p:cNvSpPr>
            <a:spLocks noChangeArrowheads="1"/>
          </p:cNvSpPr>
          <p:nvPr/>
        </p:nvSpPr>
        <p:spPr bwMode="auto">
          <a:xfrm>
            <a:off x="3711575" y="3606007"/>
            <a:ext cx="303212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T</a:t>
            </a:r>
            <a:r>
              <a:rPr lang="en-US" altLang="zh-CN" sz="2000" baseline="-25000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4" name="Rectangle 63"/>
          <p:cNvSpPr>
            <a:spLocks noChangeArrowheads="1"/>
          </p:cNvSpPr>
          <p:nvPr/>
        </p:nvSpPr>
        <p:spPr bwMode="auto">
          <a:xfrm>
            <a:off x="4935537" y="3606007"/>
            <a:ext cx="303213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T</a:t>
            </a:r>
            <a:r>
              <a:rPr lang="en-US" altLang="zh-CN" sz="2000" baseline="-25000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5" name="Rectangle 64"/>
          <p:cNvSpPr>
            <a:spLocks noChangeArrowheads="1"/>
          </p:cNvSpPr>
          <p:nvPr/>
        </p:nvSpPr>
        <p:spPr bwMode="auto">
          <a:xfrm>
            <a:off x="5545137" y="3606007"/>
            <a:ext cx="303213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T</a:t>
            </a:r>
            <a:r>
              <a:rPr lang="en-US" altLang="zh-CN" sz="2000" baseline="-25000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6" name="Rectangle 66"/>
          <p:cNvSpPr>
            <a:spLocks noChangeArrowheads="1"/>
          </p:cNvSpPr>
          <p:nvPr/>
        </p:nvSpPr>
        <p:spPr bwMode="auto">
          <a:xfrm>
            <a:off x="973137" y="3606007"/>
            <a:ext cx="303213" cy="303212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T</a:t>
            </a:r>
            <a:r>
              <a:rPr lang="en-US" altLang="zh-CN" sz="2000" baseline="-25000">
                <a:solidFill>
                  <a:schemeClr val="tx1"/>
                </a:solidFill>
                <a:ea typeface="宋体" panose="02010600030101010101" pitchFamily="2" charset="-122"/>
              </a:rPr>
              <a:t>3</a:t>
            </a: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7" name="Rectangle 67"/>
          <p:cNvSpPr>
            <a:spLocks noChangeArrowheads="1"/>
          </p:cNvSpPr>
          <p:nvPr/>
        </p:nvSpPr>
        <p:spPr bwMode="auto">
          <a:xfrm>
            <a:off x="1268412" y="3606007"/>
            <a:ext cx="504825" cy="30321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T</a:t>
            </a:r>
            <a:r>
              <a:rPr lang="en-US" altLang="zh-CN" sz="2000" baseline="-2500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8" name="Rectangle 68"/>
          <p:cNvSpPr>
            <a:spLocks noChangeArrowheads="1"/>
          </p:cNvSpPr>
          <p:nvPr/>
        </p:nvSpPr>
        <p:spPr bwMode="auto">
          <a:xfrm>
            <a:off x="3106737" y="3606007"/>
            <a:ext cx="504825" cy="30321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T</a:t>
            </a:r>
            <a:r>
              <a:rPr lang="en-US" altLang="zh-CN" sz="2000" baseline="-2500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9" name="Rectangle 69"/>
          <p:cNvSpPr>
            <a:spLocks noChangeArrowheads="1"/>
          </p:cNvSpPr>
          <p:nvPr/>
        </p:nvSpPr>
        <p:spPr bwMode="auto">
          <a:xfrm>
            <a:off x="4330700" y="3606007"/>
            <a:ext cx="504825" cy="30321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T</a:t>
            </a:r>
            <a:r>
              <a:rPr lang="en-US" altLang="zh-CN" sz="2000" baseline="-2500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80" name="Rectangle 70"/>
          <p:cNvSpPr>
            <a:spLocks noChangeArrowheads="1"/>
          </p:cNvSpPr>
          <p:nvPr/>
        </p:nvSpPr>
        <p:spPr bwMode="auto">
          <a:xfrm>
            <a:off x="6153150" y="3606007"/>
            <a:ext cx="504825" cy="30321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T</a:t>
            </a:r>
            <a:r>
              <a:rPr lang="en-US" altLang="zh-CN" sz="2000" baseline="-2500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81" name="Rectangle 71"/>
          <p:cNvSpPr>
            <a:spLocks noChangeArrowheads="1"/>
          </p:cNvSpPr>
          <p:nvPr/>
        </p:nvSpPr>
        <p:spPr bwMode="auto">
          <a:xfrm>
            <a:off x="2487612" y="3607594"/>
            <a:ext cx="604838" cy="30162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T</a:t>
            </a:r>
            <a:r>
              <a:rPr lang="en-US" altLang="zh-CN" sz="2000" baseline="-25000">
                <a:solidFill>
                  <a:schemeClr val="tx1"/>
                </a:solidFill>
                <a:ea typeface="宋体" panose="02010600030101010101" pitchFamily="2" charset="-122"/>
              </a:rPr>
              <a:t>4</a:t>
            </a: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82" name="Text Box 72"/>
          <p:cNvSpPr txBox="1">
            <a:spLocks noChangeArrowheads="1"/>
          </p:cNvSpPr>
          <p:nvPr/>
        </p:nvSpPr>
        <p:spPr bwMode="auto">
          <a:xfrm>
            <a:off x="6948487" y="3461544"/>
            <a:ext cx="2340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 dirty="0">
                <a:solidFill>
                  <a:schemeClr val="tx2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schedule repeats</a:t>
            </a:r>
          </a:p>
        </p:txBody>
      </p:sp>
      <p:sp>
        <p:nvSpPr>
          <p:cNvPr id="83" name="Line 51"/>
          <p:cNvSpPr>
            <a:spLocks noChangeShapeType="1"/>
          </p:cNvSpPr>
          <p:nvPr/>
        </p:nvSpPr>
        <p:spPr bwMode="auto">
          <a:xfrm flipV="1">
            <a:off x="2492375" y="3420269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4" name="Line 52"/>
          <p:cNvSpPr>
            <a:spLocks noChangeShapeType="1"/>
          </p:cNvSpPr>
          <p:nvPr/>
        </p:nvSpPr>
        <p:spPr bwMode="auto">
          <a:xfrm flipV="1">
            <a:off x="3101975" y="3415507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5" name="Line 53"/>
          <p:cNvSpPr>
            <a:spLocks noChangeShapeType="1"/>
          </p:cNvSpPr>
          <p:nvPr/>
        </p:nvSpPr>
        <p:spPr bwMode="auto">
          <a:xfrm flipV="1">
            <a:off x="3711575" y="3425032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6" name="Line 54"/>
          <p:cNvSpPr>
            <a:spLocks noChangeShapeType="1"/>
          </p:cNvSpPr>
          <p:nvPr/>
        </p:nvSpPr>
        <p:spPr bwMode="auto">
          <a:xfrm flipV="1">
            <a:off x="4321175" y="3420269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7" name="Line 55"/>
          <p:cNvSpPr>
            <a:spLocks noChangeShapeType="1"/>
          </p:cNvSpPr>
          <p:nvPr/>
        </p:nvSpPr>
        <p:spPr bwMode="auto">
          <a:xfrm flipV="1">
            <a:off x="4930775" y="3428207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8" name="Line 56"/>
          <p:cNvSpPr>
            <a:spLocks noChangeShapeType="1"/>
          </p:cNvSpPr>
          <p:nvPr/>
        </p:nvSpPr>
        <p:spPr bwMode="auto">
          <a:xfrm flipV="1">
            <a:off x="5538787" y="3425032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9" name="Line 57"/>
          <p:cNvSpPr>
            <a:spLocks noChangeShapeType="1"/>
          </p:cNvSpPr>
          <p:nvPr/>
        </p:nvSpPr>
        <p:spPr bwMode="auto">
          <a:xfrm flipV="1">
            <a:off x="6149975" y="3420269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0" name="Line 49"/>
          <p:cNvSpPr>
            <a:spLocks noChangeShapeType="1"/>
          </p:cNvSpPr>
          <p:nvPr/>
        </p:nvSpPr>
        <p:spPr bwMode="auto">
          <a:xfrm flipV="1">
            <a:off x="1273175" y="3415507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1" name="Line 48"/>
          <p:cNvSpPr>
            <a:spLocks noChangeShapeType="1"/>
          </p:cNvSpPr>
          <p:nvPr/>
        </p:nvSpPr>
        <p:spPr bwMode="auto">
          <a:xfrm flipV="1">
            <a:off x="673100" y="3420269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480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What is a Real-Time System?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entury Gothic"/>
                <a:cs typeface="Century Gothic"/>
              </a:rPr>
              <a:t>A system with a dual notion of correctness:</a:t>
            </a:r>
          </a:p>
          <a:p>
            <a:pPr lvl="1"/>
            <a:r>
              <a:rPr lang="en-US" i="1" dirty="0">
                <a:solidFill>
                  <a:srgbClr val="C00000"/>
                </a:solidFill>
                <a:latin typeface="Century Gothic"/>
                <a:cs typeface="Century Gothic"/>
              </a:rPr>
              <a:t>Logical</a:t>
            </a:r>
            <a:r>
              <a:rPr lang="en-US" dirty="0">
                <a:solidFill>
                  <a:srgbClr val="C00000"/>
                </a:solidFill>
                <a:latin typeface="Century Gothic"/>
                <a:cs typeface="Century Gothic"/>
              </a:rPr>
              <a:t> correctness </a:t>
            </a:r>
            <a:r>
              <a:rPr lang="en-US" dirty="0">
                <a:latin typeface="Century Gothic"/>
                <a:cs typeface="Century Gothic"/>
              </a:rPr>
              <a:t>(</a:t>
            </a:r>
            <a:r>
              <a:rPr lang="en-US" dirty="0" smtClean="0">
                <a:latin typeface="Century Gothic"/>
                <a:cs typeface="Century Gothic"/>
              </a:rPr>
              <a:t>“do </a:t>
            </a:r>
            <a:r>
              <a:rPr lang="en-US" dirty="0">
                <a:latin typeface="Century Gothic"/>
                <a:cs typeface="Century Gothic"/>
              </a:rPr>
              <a:t>the right thing”);</a:t>
            </a:r>
          </a:p>
          <a:p>
            <a:pPr lvl="1"/>
            <a:r>
              <a:rPr lang="en-US" i="1" dirty="0">
                <a:solidFill>
                  <a:srgbClr val="C00000"/>
                </a:solidFill>
                <a:latin typeface="Century Gothic"/>
                <a:cs typeface="Century Gothic"/>
              </a:rPr>
              <a:t>Temporal</a:t>
            </a:r>
            <a:r>
              <a:rPr lang="en-US" dirty="0">
                <a:solidFill>
                  <a:srgbClr val="C00000"/>
                </a:solidFill>
                <a:latin typeface="Century Gothic"/>
                <a:cs typeface="Century Gothic"/>
              </a:rPr>
              <a:t> correctness </a:t>
            </a:r>
            <a:r>
              <a:rPr lang="en-US" dirty="0">
                <a:latin typeface="Century Gothic"/>
                <a:cs typeface="Century Gothic"/>
              </a:rPr>
              <a:t>(</a:t>
            </a:r>
            <a:r>
              <a:rPr lang="en-US" dirty="0" smtClean="0">
                <a:latin typeface="Century Gothic"/>
                <a:cs typeface="Century Gothic"/>
              </a:rPr>
              <a:t>“do it </a:t>
            </a:r>
            <a:r>
              <a:rPr lang="en-US" dirty="0">
                <a:latin typeface="Century Gothic"/>
                <a:cs typeface="Century Gothic"/>
              </a:rPr>
              <a:t>on time”)</a:t>
            </a:r>
            <a:r>
              <a:rPr lang="en-US" dirty="0" smtClean="0">
                <a:latin typeface="Century Gothic"/>
                <a:cs typeface="Century Gothic"/>
              </a:rPr>
              <a:t>.</a:t>
            </a:r>
          </a:p>
          <a:p>
            <a:pPr marL="457200" lvl="1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r>
              <a:rPr lang="en-US" sz="2800" dirty="0" smtClean="0">
                <a:latin typeface="Century Gothic"/>
                <a:cs typeface="Century Gothic"/>
              </a:rPr>
              <a:t>A system in which </a:t>
            </a:r>
            <a:r>
              <a:rPr lang="en-US" sz="2800" b="1" u="sng" dirty="0" smtClean="0">
                <a:latin typeface="Century Gothic"/>
                <a:cs typeface="Century Gothic"/>
              </a:rPr>
              <a:t>predictability</a:t>
            </a:r>
            <a:r>
              <a:rPr lang="en-US" sz="2800" dirty="0" smtClean="0">
                <a:latin typeface="Century Gothic"/>
                <a:cs typeface="Century Gothic"/>
              </a:rPr>
              <a:t> is as important as </a:t>
            </a:r>
            <a:r>
              <a:rPr lang="en-US" sz="2800" b="1" u="sng" dirty="0" smtClean="0">
                <a:latin typeface="Century Gothic"/>
                <a:cs typeface="Century Gothic"/>
              </a:rPr>
              <a:t>performance</a:t>
            </a:r>
            <a:r>
              <a:rPr lang="en-US" sz="2800" dirty="0" smtClean="0">
                <a:latin typeface="Century Gothic"/>
                <a:cs typeface="Century Gothic"/>
              </a:rPr>
              <a:t>.</a:t>
            </a:r>
            <a:endParaRPr lang="en-US" sz="2800" dirty="0">
              <a:latin typeface="Century Gothic"/>
              <a:cs typeface="Century Gothic"/>
            </a:endParaRPr>
          </a:p>
          <a:p>
            <a:endParaRPr lang="en-U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0977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entury Gothic"/>
                <a:cs typeface="Century Gothic"/>
              </a:rPr>
              <a:t>Response Time of Aperiodic Jobs</a:t>
            </a:r>
            <a:endParaRPr lang="en-US" sz="36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entury Gothic"/>
                <a:cs typeface="Century Gothic"/>
              </a:rPr>
              <a:t>At first glance, it </a:t>
            </a:r>
            <a:r>
              <a:rPr lang="en-US" sz="2800" dirty="0">
                <a:latin typeface="Century Gothic"/>
                <a:cs typeface="Century Gothic"/>
              </a:rPr>
              <a:t>makes sense to give hard real-time jobs higher priority than aperiodic jobs.</a:t>
            </a:r>
          </a:p>
          <a:p>
            <a:r>
              <a:rPr lang="en-US" sz="2800" u="sng" dirty="0">
                <a:latin typeface="Century Gothic"/>
                <a:cs typeface="Century Gothic"/>
              </a:rPr>
              <a:t>However</a:t>
            </a:r>
            <a:r>
              <a:rPr lang="en-US" sz="2800" dirty="0">
                <a:latin typeface="Century Gothic"/>
                <a:cs typeface="Century Gothic"/>
              </a:rPr>
              <a:t>, this may lengthen the response </a:t>
            </a:r>
            <a:r>
              <a:rPr lang="en-US" sz="2800" dirty="0" smtClean="0">
                <a:latin typeface="Century Gothic"/>
                <a:cs typeface="Century Gothic"/>
              </a:rPr>
              <a:t>times of </a:t>
            </a:r>
            <a:r>
              <a:rPr lang="en-US" sz="2800" dirty="0">
                <a:latin typeface="Century Gothic"/>
                <a:cs typeface="Century Gothic"/>
              </a:rPr>
              <a:t>aperiodic </a:t>
            </a:r>
            <a:r>
              <a:rPr lang="en-US" sz="2800" dirty="0" smtClean="0">
                <a:latin typeface="Century Gothic"/>
                <a:cs typeface="Century Gothic"/>
              </a:rPr>
              <a:t>jobs.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457200" y="4851401"/>
            <a:ext cx="33924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3509962" y="4198938"/>
            <a:ext cx="0" cy="649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14400" y="4476751"/>
            <a:ext cx="1198562" cy="3746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hard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109787" y="4475163"/>
            <a:ext cx="1257300" cy="37306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aperiodic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233862" y="4862513"/>
            <a:ext cx="3392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7248525" y="4210051"/>
            <a:ext cx="0" cy="6492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910262" y="4484688"/>
            <a:ext cx="1198563" cy="3746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hard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648200" y="4484688"/>
            <a:ext cx="1257300" cy="37465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aperiodic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641318" y="5067301"/>
            <a:ext cx="464742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Century Gothic"/>
                <a:cs typeface="Century Gothic"/>
              </a:rPr>
              <a:t>hard deadline is still met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Century Gothic"/>
                <a:cs typeface="Century Gothic"/>
              </a:rPr>
              <a:t>but aperiodic job completes sooner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V="1">
            <a:off x="914400" y="4203701"/>
            <a:ext cx="0" cy="6492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4652962" y="4214813"/>
            <a:ext cx="0" cy="649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3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Slack Stealing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CC0000"/>
                </a:solidFill>
                <a:latin typeface="Century Gothic"/>
                <a:cs typeface="Century Gothic"/>
              </a:rPr>
              <a:t>Basic idea: </a:t>
            </a:r>
            <a:r>
              <a:rPr lang="en-US" sz="2800" b="1" dirty="0">
                <a:solidFill>
                  <a:srgbClr val="CC0000"/>
                </a:solidFill>
                <a:latin typeface="Century Gothic"/>
                <a:cs typeface="Century Gothic"/>
              </a:rPr>
              <a:t>t</a:t>
            </a:r>
            <a:r>
              <a:rPr lang="en-US" sz="2800" b="1" dirty="0" smtClean="0">
                <a:solidFill>
                  <a:srgbClr val="CC0000"/>
                </a:solidFill>
                <a:latin typeface="Century Gothic"/>
                <a:cs typeface="Century Gothic"/>
              </a:rPr>
              <a:t>here </a:t>
            </a:r>
            <a:r>
              <a:rPr lang="en-US" sz="2800" b="1" dirty="0">
                <a:solidFill>
                  <a:srgbClr val="CC0000"/>
                </a:solidFill>
                <a:latin typeface="Century Gothic"/>
                <a:cs typeface="Century Gothic"/>
              </a:rPr>
              <a:t>is no point in completing a hard real-time job early, as long as it finishes by its deadline</a:t>
            </a:r>
            <a:r>
              <a:rPr lang="en-US" sz="2800" b="1" dirty="0" smtClean="0">
                <a:solidFill>
                  <a:srgbClr val="CC0000"/>
                </a:solidFill>
                <a:latin typeface="Century Gothic"/>
                <a:cs typeface="Century Gothic"/>
              </a:rPr>
              <a:t>.</a:t>
            </a:r>
          </a:p>
          <a:p>
            <a:r>
              <a:rPr lang="en-US" sz="2800" dirty="0">
                <a:latin typeface="Century Gothic"/>
                <a:cs typeface="Century Gothic"/>
              </a:rPr>
              <a:t>Let the total amount of time allocated to all the slices scheduled in frame k be </a:t>
            </a:r>
            <a:r>
              <a:rPr lang="en-US" sz="2800" dirty="0" err="1">
                <a:latin typeface="Century Gothic"/>
                <a:cs typeface="Century Gothic"/>
              </a:rPr>
              <a:t>x</a:t>
            </a:r>
            <a:r>
              <a:rPr lang="en-US" sz="2800" baseline="-25000" dirty="0" err="1">
                <a:latin typeface="Century Gothic"/>
                <a:cs typeface="Century Gothic"/>
              </a:rPr>
              <a:t>k</a:t>
            </a:r>
            <a:r>
              <a:rPr lang="en-US" sz="2800" dirty="0" smtClean="0">
                <a:latin typeface="Century Gothic"/>
                <a:cs typeface="Century Gothic"/>
              </a:rPr>
              <a:t>. </a:t>
            </a:r>
            <a:r>
              <a:rPr lang="en-US" sz="2800" dirty="0">
                <a:latin typeface="Century Gothic"/>
                <a:cs typeface="Century Gothic"/>
              </a:rPr>
              <a:t>The </a:t>
            </a:r>
            <a:r>
              <a:rPr lang="en-US" sz="2800" b="1" dirty="0">
                <a:latin typeface="Century Gothic"/>
                <a:cs typeface="Century Gothic"/>
              </a:rPr>
              <a:t>slack</a:t>
            </a:r>
            <a:r>
              <a:rPr lang="en-US" sz="2800" dirty="0">
                <a:latin typeface="Century Gothic"/>
                <a:cs typeface="Century Gothic"/>
              </a:rPr>
              <a:t> available at the beginning of frame k is f </a:t>
            </a:r>
            <a:r>
              <a:rPr lang="en-US" sz="2800" dirty="0">
                <a:latin typeface="Century Gothic"/>
                <a:cs typeface="Century Gothic"/>
                <a:sym typeface="Symbol" charset="2"/>
              </a:rPr>
              <a:t></a:t>
            </a:r>
            <a:r>
              <a:rPr lang="en-US" sz="2800" dirty="0">
                <a:latin typeface="Century Gothic"/>
                <a:cs typeface="Century Gothic"/>
              </a:rPr>
              <a:t> </a:t>
            </a:r>
            <a:r>
              <a:rPr lang="en-US" sz="2800" dirty="0" err="1">
                <a:latin typeface="Century Gothic"/>
                <a:cs typeface="Century Gothic"/>
              </a:rPr>
              <a:t>x</a:t>
            </a:r>
            <a:r>
              <a:rPr lang="en-US" sz="2800" baseline="-25000" dirty="0" err="1">
                <a:latin typeface="Century Gothic"/>
                <a:cs typeface="Century Gothic"/>
              </a:rPr>
              <a:t>k</a:t>
            </a:r>
            <a:r>
              <a:rPr lang="en-US" sz="2800" dirty="0" smtClean="0">
                <a:latin typeface="Century Gothic"/>
                <a:cs typeface="Century Gothic"/>
              </a:rPr>
              <a:t>.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If the aperiodic job queue is nonempty, let aperiodic jobs execute in each frame whenever there is nonzero slack</a:t>
            </a:r>
            <a:r>
              <a:rPr lang="en-US" dirty="0" smtClean="0">
                <a:solidFill>
                  <a:schemeClr val="tx2"/>
                </a:solidFill>
                <a:latin typeface="Century Gothic"/>
                <a:cs typeface="Century Gothic"/>
              </a:rPr>
              <a:t>.</a:t>
            </a:r>
            <a:endParaRPr lang="en-US" sz="2800" dirty="0">
              <a:latin typeface="Century Gothic"/>
              <a:cs typeface="Century Gothic"/>
            </a:endParaRPr>
          </a:p>
          <a:p>
            <a:endParaRPr lang="en-US" sz="2800" dirty="0"/>
          </a:p>
          <a:p>
            <a:endParaRPr lang="en-US" sz="2800" dirty="0">
              <a:solidFill>
                <a:srgbClr val="CC0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1497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Example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274763" y="1743075"/>
            <a:ext cx="7562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520825" y="174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825625" y="174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130425" y="173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435225" y="174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740025" y="17446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044825" y="173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349625" y="174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654425" y="17446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959225" y="173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264025" y="17399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568825" y="17414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873625" y="174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483225" y="174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788025" y="173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092825" y="174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6397625" y="174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702425" y="173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7007225" y="174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7312025" y="174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7616825" y="173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400175" y="1857375"/>
            <a:ext cx="645716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0                 </a:t>
            </a:r>
            <a:r>
              <a:rPr lang="en-US" sz="2000" dirty="0" smtClean="0"/>
              <a:t> 4                    8                 </a:t>
            </a:r>
            <a:r>
              <a:rPr lang="en-US" sz="2000" dirty="0"/>
              <a:t>12               </a:t>
            </a:r>
            <a:r>
              <a:rPr lang="en-US" sz="2000" dirty="0" smtClean="0"/>
              <a:t>  16                 20</a:t>
            </a:r>
            <a:endParaRPr lang="en-US" sz="2000" dirty="0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V="1">
            <a:off x="2740025" y="125412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 flipV="1">
            <a:off x="7616825" y="124777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1520825" y="1435100"/>
            <a:ext cx="303213" cy="3032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2744788" y="1443038"/>
            <a:ext cx="303212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3960813" y="1441450"/>
            <a:ext cx="303212" cy="3032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5792788" y="1425575"/>
            <a:ext cx="303212" cy="3159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6402388" y="1439863"/>
            <a:ext cx="303212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1827213" y="1435100"/>
            <a:ext cx="609600" cy="303213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34" name="Text Box 42"/>
          <p:cNvSpPr txBox="1">
            <a:spLocks noChangeArrowheads="1"/>
          </p:cNvSpPr>
          <p:nvPr/>
        </p:nvSpPr>
        <p:spPr bwMode="auto">
          <a:xfrm>
            <a:off x="7805738" y="1065213"/>
            <a:ext cx="132440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schedule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repeats</a:t>
            </a:r>
          </a:p>
        </p:txBody>
      </p:sp>
      <p:sp>
        <p:nvSpPr>
          <p:cNvPr id="35" name="Rectangle 43"/>
          <p:cNvSpPr>
            <a:spLocks noChangeArrowheads="1"/>
          </p:cNvSpPr>
          <p:nvPr/>
        </p:nvSpPr>
        <p:spPr bwMode="auto">
          <a:xfrm>
            <a:off x="5187950" y="1425575"/>
            <a:ext cx="603250" cy="3175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3051175" y="1441450"/>
            <a:ext cx="606425" cy="30321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37" name="Rectangle 46"/>
          <p:cNvSpPr>
            <a:spLocks noChangeArrowheads="1"/>
          </p:cNvSpPr>
          <p:nvPr/>
        </p:nvSpPr>
        <p:spPr bwMode="auto">
          <a:xfrm>
            <a:off x="4264025" y="1439863"/>
            <a:ext cx="303213" cy="30321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4</a:t>
            </a:r>
            <a:endParaRPr lang="en-US" sz="2000"/>
          </a:p>
        </p:txBody>
      </p:sp>
      <p:sp>
        <p:nvSpPr>
          <p:cNvPr id="38" name="Rectangle 49"/>
          <p:cNvSpPr>
            <a:spLocks noChangeArrowheads="1"/>
          </p:cNvSpPr>
          <p:nvPr/>
        </p:nvSpPr>
        <p:spPr bwMode="auto">
          <a:xfrm>
            <a:off x="6699250" y="1438275"/>
            <a:ext cx="614363" cy="30321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39" name="Line 50"/>
          <p:cNvSpPr>
            <a:spLocks noChangeShapeType="1"/>
          </p:cNvSpPr>
          <p:nvPr/>
        </p:nvSpPr>
        <p:spPr bwMode="auto">
          <a:xfrm>
            <a:off x="1270000" y="3038475"/>
            <a:ext cx="7566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51"/>
          <p:cNvSpPr>
            <a:spLocks noChangeShapeType="1"/>
          </p:cNvSpPr>
          <p:nvPr/>
        </p:nvSpPr>
        <p:spPr bwMode="auto">
          <a:xfrm>
            <a:off x="1516063" y="30384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52"/>
          <p:cNvSpPr>
            <a:spLocks noChangeShapeType="1"/>
          </p:cNvSpPr>
          <p:nvPr/>
        </p:nvSpPr>
        <p:spPr bwMode="auto">
          <a:xfrm>
            <a:off x="1820863" y="30368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53"/>
          <p:cNvSpPr>
            <a:spLocks noChangeShapeType="1"/>
          </p:cNvSpPr>
          <p:nvPr/>
        </p:nvSpPr>
        <p:spPr bwMode="auto">
          <a:xfrm>
            <a:off x="2125663" y="30337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54"/>
          <p:cNvSpPr>
            <a:spLocks noChangeShapeType="1"/>
          </p:cNvSpPr>
          <p:nvPr/>
        </p:nvSpPr>
        <p:spPr bwMode="auto">
          <a:xfrm>
            <a:off x="2430463" y="30353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55"/>
          <p:cNvSpPr>
            <a:spLocks noChangeShapeType="1"/>
          </p:cNvSpPr>
          <p:nvPr/>
        </p:nvSpPr>
        <p:spPr bwMode="auto">
          <a:xfrm>
            <a:off x="2735263" y="30400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56"/>
          <p:cNvSpPr>
            <a:spLocks noChangeShapeType="1"/>
          </p:cNvSpPr>
          <p:nvPr/>
        </p:nvSpPr>
        <p:spPr bwMode="auto">
          <a:xfrm>
            <a:off x="3040063" y="30337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57"/>
          <p:cNvSpPr>
            <a:spLocks noChangeShapeType="1"/>
          </p:cNvSpPr>
          <p:nvPr/>
        </p:nvSpPr>
        <p:spPr bwMode="auto">
          <a:xfrm>
            <a:off x="3344863" y="30384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59"/>
          <p:cNvSpPr>
            <a:spLocks noChangeShapeType="1"/>
          </p:cNvSpPr>
          <p:nvPr/>
        </p:nvSpPr>
        <p:spPr bwMode="auto">
          <a:xfrm>
            <a:off x="3954463" y="30337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60"/>
          <p:cNvSpPr>
            <a:spLocks noChangeShapeType="1"/>
          </p:cNvSpPr>
          <p:nvPr/>
        </p:nvSpPr>
        <p:spPr bwMode="auto">
          <a:xfrm>
            <a:off x="4259263" y="30384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61"/>
          <p:cNvSpPr>
            <a:spLocks noChangeShapeType="1"/>
          </p:cNvSpPr>
          <p:nvPr/>
        </p:nvSpPr>
        <p:spPr bwMode="auto">
          <a:xfrm>
            <a:off x="4564063" y="30432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62"/>
          <p:cNvSpPr>
            <a:spLocks noChangeShapeType="1"/>
          </p:cNvSpPr>
          <p:nvPr/>
        </p:nvSpPr>
        <p:spPr bwMode="auto">
          <a:xfrm>
            <a:off x="4868863" y="30480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5173663" y="3038475"/>
            <a:ext cx="1587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64"/>
          <p:cNvSpPr>
            <a:spLocks noChangeShapeType="1"/>
          </p:cNvSpPr>
          <p:nvPr/>
        </p:nvSpPr>
        <p:spPr bwMode="auto">
          <a:xfrm>
            <a:off x="5478463" y="30432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65"/>
          <p:cNvSpPr>
            <a:spLocks noChangeShapeType="1"/>
          </p:cNvSpPr>
          <p:nvPr/>
        </p:nvSpPr>
        <p:spPr bwMode="auto">
          <a:xfrm>
            <a:off x="5783263" y="30384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66"/>
          <p:cNvSpPr>
            <a:spLocks noChangeShapeType="1"/>
          </p:cNvSpPr>
          <p:nvPr/>
        </p:nvSpPr>
        <p:spPr bwMode="auto">
          <a:xfrm>
            <a:off x="6088063" y="30353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67"/>
          <p:cNvSpPr>
            <a:spLocks noChangeShapeType="1"/>
          </p:cNvSpPr>
          <p:nvPr/>
        </p:nvSpPr>
        <p:spPr bwMode="auto">
          <a:xfrm>
            <a:off x="6392863" y="30432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68"/>
          <p:cNvSpPr>
            <a:spLocks noChangeShapeType="1"/>
          </p:cNvSpPr>
          <p:nvPr/>
        </p:nvSpPr>
        <p:spPr bwMode="auto">
          <a:xfrm>
            <a:off x="6697663" y="30353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69"/>
          <p:cNvSpPr>
            <a:spLocks noChangeShapeType="1"/>
          </p:cNvSpPr>
          <p:nvPr/>
        </p:nvSpPr>
        <p:spPr bwMode="auto">
          <a:xfrm>
            <a:off x="7002463" y="30353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70"/>
          <p:cNvSpPr>
            <a:spLocks noChangeShapeType="1"/>
          </p:cNvSpPr>
          <p:nvPr/>
        </p:nvSpPr>
        <p:spPr bwMode="auto">
          <a:xfrm>
            <a:off x="7307263" y="30368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71"/>
          <p:cNvSpPr>
            <a:spLocks noChangeShapeType="1"/>
          </p:cNvSpPr>
          <p:nvPr/>
        </p:nvSpPr>
        <p:spPr bwMode="auto">
          <a:xfrm>
            <a:off x="7612063" y="30337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72"/>
          <p:cNvSpPr txBox="1">
            <a:spLocks noChangeArrowheads="1"/>
          </p:cNvSpPr>
          <p:nvPr/>
        </p:nvSpPr>
        <p:spPr bwMode="auto">
          <a:xfrm>
            <a:off x="1395413" y="3152775"/>
            <a:ext cx="645716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0                 </a:t>
            </a:r>
            <a:r>
              <a:rPr lang="en-US" sz="2000" dirty="0" smtClean="0"/>
              <a:t> 4                    8                 12                 16                 20</a:t>
            </a:r>
            <a:endParaRPr lang="en-US" sz="2000" dirty="0"/>
          </a:p>
        </p:txBody>
      </p:sp>
      <p:sp>
        <p:nvSpPr>
          <p:cNvPr id="61" name="Line 73"/>
          <p:cNvSpPr>
            <a:spLocks noChangeShapeType="1"/>
          </p:cNvSpPr>
          <p:nvPr/>
        </p:nvSpPr>
        <p:spPr bwMode="auto">
          <a:xfrm flipV="1">
            <a:off x="1514475" y="254793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75"/>
          <p:cNvSpPr>
            <a:spLocks noChangeShapeType="1"/>
          </p:cNvSpPr>
          <p:nvPr/>
        </p:nvSpPr>
        <p:spPr bwMode="auto">
          <a:xfrm flipV="1">
            <a:off x="3954463" y="254317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76"/>
          <p:cNvSpPr>
            <a:spLocks noChangeShapeType="1"/>
          </p:cNvSpPr>
          <p:nvPr/>
        </p:nvSpPr>
        <p:spPr bwMode="auto">
          <a:xfrm flipV="1">
            <a:off x="5173663" y="254793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77"/>
          <p:cNvSpPr>
            <a:spLocks noChangeShapeType="1"/>
          </p:cNvSpPr>
          <p:nvPr/>
        </p:nvSpPr>
        <p:spPr bwMode="auto">
          <a:xfrm flipV="1">
            <a:off x="6392863" y="2552700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78"/>
          <p:cNvSpPr>
            <a:spLocks noChangeShapeType="1"/>
          </p:cNvSpPr>
          <p:nvPr/>
        </p:nvSpPr>
        <p:spPr bwMode="auto">
          <a:xfrm flipV="1">
            <a:off x="7612063" y="254317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80"/>
          <p:cNvSpPr>
            <a:spLocks noChangeArrowheads="1"/>
          </p:cNvSpPr>
          <p:nvPr/>
        </p:nvSpPr>
        <p:spPr bwMode="auto">
          <a:xfrm>
            <a:off x="2740025" y="2732088"/>
            <a:ext cx="476250" cy="303212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A</a:t>
            </a:r>
            <a:r>
              <a:rPr lang="en-US" sz="2000" baseline="-25000">
                <a:solidFill>
                  <a:srgbClr val="FFFFFF"/>
                </a:solidFill>
              </a:rPr>
              <a:t>1</a:t>
            </a: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4408488" y="2735263"/>
            <a:ext cx="158750" cy="303212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68" name="Rectangle 88"/>
          <p:cNvSpPr>
            <a:spLocks noChangeArrowheads="1"/>
          </p:cNvSpPr>
          <p:nvPr/>
        </p:nvSpPr>
        <p:spPr bwMode="auto">
          <a:xfrm>
            <a:off x="4722813" y="2733675"/>
            <a:ext cx="604837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A</a:t>
            </a:r>
            <a:r>
              <a:rPr lang="en-US" sz="2000" baseline="-25000">
                <a:solidFill>
                  <a:srgbClr val="FFFFFF"/>
                </a:solidFill>
              </a:rPr>
              <a:t>3</a:t>
            </a: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69" name="Line 90"/>
          <p:cNvSpPr>
            <a:spLocks noChangeShapeType="1"/>
          </p:cNvSpPr>
          <p:nvPr/>
        </p:nvSpPr>
        <p:spPr bwMode="auto">
          <a:xfrm>
            <a:off x="1265238" y="4333875"/>
            <a:ext cx="7570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91"/>
          <p:cNvSpPr>
            <a:spLocks noChangeShapeType="1"/>
          </p:cNvSpPr>
          <p:nvPr/>
        </p:nvSpPr>
        <p:spPr bwMode="auto">
          <a:xfrm>
            <a:off x="1511300" y="43338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92"/>
          <p:cNvSpPr>
            <a:spLocks noChangeShapeType="1"/>
          </p:cNvSpPr>
          <p:nvPr/>
        </p:nvSpPr>
        <p:spPr bwMode="auto">
          <a:xfrm>
            <a:off x="1816100" y="43354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93"/>
          <p:cNvSpPr>
            <a:spLocks noChangeShapeType="1"/>
          </p:cNvSpPr>
          <p:nvPr/>
        </p:nvSpPr>
        <p:spPr bwMode="auto">
          <a:xfrm>
            <a:off x="2120900" y="43291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94"/>
          <p:cNvSpPr>
            <a:spLocks noChangeShapeType="1"/>
          </p:cNvSpPr>
          <p:nvPr/>
        </p:nvSpPr>
        <p:spPr bwMode="auto">
          <a:xfrm>
            <a:off x="2425700" y="43307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95"/>
          <p:cNvSpPr>
            <a:spLocks noChangeShapeType="1"/>
          </p:cNvSpPr>
          <p:nvPr/>
        </p:nvSpPr>
        <p:spPr bwMode="auto">
          <a:xfrm>
            <a:off x="2730500" y="43354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96"/>
          <p:cNvSpPr>
            <a:spLocks noChangeShapeType="1"/>
          </p:cNvSpPr>
          <p:nvPr/>
        </p:nvSpPr>
        <p:spPr bwMode="auto">
          <a:xfrm>
            <a:off x="3035300" y="43291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Line 97"/>
          <p:cNvSpPr>
            <a:spLocks noChangeShapeType="1"/>
          </p:cNvSpPr>
          <p:nvPr/>
        </p:nvSpPr>
        <p:spPr bwMode="auto">
          <a:xfrm>
            <a:off x="3340100" y="43338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Line 98"/>
          <p:cNvSpPr>
            <a:spLocks noChangeShapeType="1"/>
          </p:cNvSpPr>
          <p:nvPr/>
        </p:nvSpPr>
        <p:spPr bwMode="auto">
          <a:xfrm>
            <a:off x="3644900" y="43354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Line 99"/>
          <p:cNvSpPr>
            <a:spLocks noChangeShapeType="1"/>
          </p:cNvSpPr>
          <p:nvPr/>
        </p:nvSpPr>
        <p:spPr bwMode="auto">
          <a:xfrm>
            <a:off x="3949700" y="43291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Line 100"/>
          <p:cNvSpPr>
            <a:spLocks noChangeShapeType="1"/>
          </p:cNvSpPr>
          <p:nvPr/>
        </p:nvSpPr>
        <p:spPr bwMode="auto">
          <a:xfrm>
            <a:off x="4254500" y="43338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101"/>
          <p:cNvSpPr>
            <a:spLocks noChangeShapeType="1"/>
          </p:cNvSpPr>
          <p:nvPr/>
        </p:nvSpPr>
        <p:spPr bwMode="auto">
          <a:xfrm>
            <a:off x="4559300" y="43354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102"/>
          <p:cNvSpPr>
            <a:spLocks noChangeShapeType="1"/>
          </p:cNvSpPr>
          <p:nvPr/>
        </p:nvSpPr>
        <p:spPr bwMode="auto">
          <a:xfrm>
            <a:off x="4864100" y="43338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103"/>
          <p:cNvSpPr>
            <a:spLocks noChangeShapeType="1"/>
          </p:cNvSpPr>
          <p:nvPr/>
        </p:nvSpPr>
        <p:spPr bwMode="auto">
          <a:xfrm>
            <a:off x="5168900" y="4333875"/>
            <a:ext cx="1588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104"/>
          <p:cNvSpPr>
            <a:spLocks noChangeShapeType="1"/>
          </p:cNvSpPr>
          <p:nvPr/>
        </p:nvSpPr>
        <p:spPr bwMode="auto">
          <a:xfrm>
            <a:off x="5473700" y="43354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105"/>
          <p:cNvSpPr>
            <a:spLocks noChangeShapeType="1"/>
          </p:cNvSpPr>
          <p:nvPr/>
        </p:nvSpPr>
        <p:spPr bwMode="auto">
          <a:xfrm>
            <a:off x="5778500" y="43291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106"/>
          <p:cNvSpPr>
            <a:spLocks noChangeShapeType="1"/>
          </p:cNvSpPr>
          <p:nvPr/>
        </p:nvSpPr>
        <p:spPr bwMode="auto">
          <a:xfrm>
            <a:off x="6083300" y="43307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107"/>
          <p:cNvSpPr>
            <a:spLocks noChangeShapeType="1"/>
          </p:cNvSpPr>
          <p:nvPr/>
        </p:nvSpPr>
        <p:spPr bwMode="auto">
          <a:xfrm>
            <a:off x="6388100" y="43322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108"/>
          <p:cNvSpPr>
            <a:spLocks noChangeShapeType="1"/>
          </p:cNvSpPr>
          <p:nvPr/>
        </p:nvSpPr>
        <p:spPr bwMode="auto">
          <a:xfrm>
            <a:off x="6692900" y="43259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109"/>
          <p:cNvSpPr>
            <a:spLocks noChangeShapeType="1"/>
          </p:cNvSpPr>
          <p:nvPr/>
        </p:nvSpPr>
        <p:spPr bwMode="auto">
          <a:xfrm>
            <a:off x="6997700" y="43307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110"/>
          <p:cNvSpPr>
            <a:spLocks noChangeShapeType="1"/>
          </p:cNvSpPr>
          <p:nvPr/>
        </p:nvSpPr>
        <p:spPr bwMode="auto">
          <a:xfrm>
            <a:off x="7302500" y="43322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111"/>
          <p:cNvSpPr>
            <a:spLocks noChangeShapeType="1"/>
          </p:cNvSpPr>
          <p:nvPr/>
        </p:nvSpPr>
        <p:spPr bwMode="auto">
          <a:xfrm>
            <a:off x="7607300" y="43291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Text Box 112"/>
          <p:cNvSpPr txBox="1">
            <a:spLocks noChangeArrowheads="1"/>
          </p:cNvSpPr>
          <p:nvPr/>
        </p:nvSpPr>
        <p:spPr bwMode="auto">
          <a:xfrm>
            <a:off x="1390650" y="4448175"/>
            <a:ext cx="645716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0                 </a:t>
            </a:r>
            <a:r>
              <a:rPr lang="en-US" sz="2000" dirty="0" smtClean="0"/>
              <a:t> 4                    8                 </a:t>
            </a:r>
            <a:r>
              <a:rPr lang="en-US" sz="2000" dirty="0"/>
              <a:t>12               </a:t>
            </a:r>
            <a:r>
              <a:rPr lang="en-US" sz="2000" dirty="0" smtClean="0"/>
              <a:t>  16                 20</a:t>
            </a:r>
            <a:endParaRPr lang="en-US" sz="2000" dirty="0"/>
          </a:p>
        </p:txBody>
      </p:sp>
      <p:sp>
        <p:nvSpPr>
          <p:cNvPr id="92" name="Line 118"/>
          <p:cNvSpPr>
            <a:spLocks noChangeShapeType="1"/>
          </p:cNvSpPr>
          <p:nvPr/>
        </p:nvSpPr>
        <p:spPr bwMode="auto">
          <a:xfrm flipV="1">
            <a:off x="7607300" y="383857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119"/>
          <p:cNvSpPr>
            <a:spLocks noChangeArrowheads="1"/>
          </p:cNvSpPr>
          <p:nvPr/>
        </p:nvSpPr>
        <p:spPr bwMode="auto">
          <a:xfrm>
            <a:off x="1511300" y="4030663"/>
            <a:ext cx="303213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94" name="Rectangle 120"/>
          <p:cNvSpPr>
            <a:spLocks noChangeArrowheads="1"/>
          </p:cNvSpPr>
          <p:nvPr/>
        </p:nvSpPr>
        <p:spPr bwMode="auto">
          <a:xfrm>
            <a:off x="2735263" y="4033838"/>
            <a:ext cx="303212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95" name="Rectangle 121"/>
          <p:cNvSpPr>
            <a:spLocks noChangeArrowheads="1"/>
          </p:cNvSpPr>
          <p:nvPr/>
        </p:nvSpPr>
        <p:spPr bwMode="auto">
          <a:xfrm>
            <a:off x="3944938" y="4033838"/>
            <a:ext cx="307975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96" name="Rectangle 122"/>
          <p:cNvSpPr>
            <a:spLocks noChangeArrowheads="1"/>
          </p:cNvSpPr>
          <p:nvPr/>
        </p:nvSpPr>
        <p:spPr bwMode="auto">
          <a:xfrm>
            <a:off x="5783263" y="4033838"/>
            <a:ext cx="303212" cy="2984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97" name="Rectangle 123"/>
          <p:cNvSpPr>
            <a:spLocks noChangeArrowheads="1"/>
          </p:cNvSpPr>
          <p:nvPr/>
        </p:nvSpPr>
        <p:spPr bwMode="auto">
          <a:xfrm>
            <a:off x="6392863" y="4032250"/>
            <a:ext cx="303212" cy="3032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98" name="Rectangle 124"/>
          <p:cNvSpPr>
            <a:spLocks noChangeArrowheads="1"/>
          </p:cNvSpPr>
          <p:nvPr/>
        </p:nvSpPr>
        <p:spPr bwMode="auto">
          <a:xfrm>
            <a:off x="1817688" y="4029075"/>
            <a:ext cx="606425" cy="303213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99" name="Rectangle 126"/>
          <p:cNvSpPr>
            <a:spLocks noChangeArrowheads="1"/>
          </p:cNvSpPr>
          <p:nvPr/>
        </p:nvSpPr>
        <p:spPr bwMode="auto">
          <a:xfrm>
            <a:off x="5178425" y="4033838"/>
            <a:ext cx="600075" cy="29845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100" name="Rectangle 127"/>
          <p:cNvSpPr>
            <a:spLocks noChangeArrowheads="1"/>
          </p:cNvSpPr>
          <p:nvPr/>
        </p:nvSpPr>
        <p:spPr bwMode="auto">
          <a:xfrm>
            <a:off x="3041650" y="4032250"/>
            <a:ext cx="606425" cy="30321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101" name="Rectangle 128"/>
          <p:cNvSpPr>
            <a:spLocks noChangeArrowheads="1"/>
          </p:cNvSpPr>
          <p:nvPr/>
        </p:nvSpPr>
        <p:spPr bwMode="auto">
          <a:xfrm>
            <a:off x="4254500" y="4033838"/>
            <a:ext cx="306388" cy="30321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4</a:t>
            </a:r>
            <a:endParaRPr lang="en-US" sz="2000"/>
          </a:p>
        </p:txBody>
      </p:sp>
      <p:sp>
        <p:nvSpPr>
          <p:cNvPr id="102" name="Rectangle 129"/>
          <p:cNvSpPr>
            <a:spLocks noChangeArrowheads="1"/>
          </p:cNvSpPr>
          <p:nvPr/>
        </p:nvSpPr>
        <p:spPr bwMode="auto">
          <a:xfrm>
            <a:off x="6689725" y="4033838"/>
            <a:ext cx="614363" cy="29845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106" name="Text Box 173"/>
          <p:cNvSpPr txBox="1">
            <a:spLocks noChangeArrowheads="1"/>
          </p:cNvSpPr>
          <p:nvPr/>
        </p:nvSpPr>
        <p:spPr bwMode="auto">
          <a:xfrm>
            <a:off x="4013200" y="2667000"/>
            <a:ext cx="450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107" name="Text Box 174"/>
          <p:cNvSpPr txBox="1">
            <a:spLocks noChangeArrowheads="1"/>
          </p:cNvSpPr>
          <p:nvPr/>
        </p:nvSpPr>
        <p:spPr bwMode="auto">
          <a:xfrm>
            <a:off x="109538" y="1138238"/>
            <a:ext cx="1284326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hard</a:t>
            </a:r>
            <a:endParaRPr lang="en-US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real-time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jobs</a:t>
            </a:r>
          </a:p>
        </p:txBody>
      </p:sp>
      <p:sp>
        <p:nvSpPr>
          <p:cNvPr id="108" name="Text Box 175"/>
          <p:cNvSpPr txBox="1">
            <a:spLocks noChangeArrowheads="1"/>
          </p:cNvSpPr>
          <p:nvPr/>
        </p:nvSpPr>
        <p:spPr bwMode="auto">
          <a:xfrm>
            <a:off x="104775" y="2505075"/>
            <a:ext cx="139172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aperiodic</a:t>
            </a:r>
            <a:endParaRPr lang="en-US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jobs</a:t>
            </a:r>
          </a:p>
        </p:txBody>
      </p:sp>
      <p:sp>
        <p:nvSpPr>
          <p:cNvPr id="109" name="Text Box 176"/>
          <p:cNvSpPr txBox="1">
            <a:spLocks noChangeArrowheads="1"/>
          </p:cNvSpPr>
          <p:nvPr/>
        </p:nvSpPr>
        <p:spPr bwMode="auto">
          <a:xfrm>
            <a:off x="114300" y="3771900"/>
            <a:ext cx="1144865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without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slack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stealing</a:t>
            </a:r>
          </a:p>
        </p:txBody>
      </p:sp>
      <p:sp>
        <p:nvSpPr>
          <p:cNvPr id="110" name="Text Box 177"/>
          <p:cNvSpPr txBox="1">
            <a:spLocks noChangeArrowheads="1"/>
          </p:cNvSpPr>
          <p:nvPr/>
        </p:nvSpPr>
        <p:spPr bwMode="auto">
          <a:xfrm>
            <a:off x="109538" y="5067300"/>
            <a:ext cx="1144865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with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slack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stealing</a:t>
            </a:r>
          </a:p>
        </p:txBody>
      </p:sp>
      <p:sp>
        <p:nvSpPr>
          <p:cNvPr id="111" name="Rectangle 178"/>
          <p:cNvSpPr>
            <a:spLocks noChangeArrowheads="1"/>
          </p:cNvSpPr>
          <p:nvPr/>
        </p:nvSpPr>
        <p:spPr bwMode="auto">
          <a:xfrm>
            <a:off x="4559300" y="4033838"/>
            <a:ext cx="155575" cy="300037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12" name="Rectangle 179"/>
          <p:cNvSpPr>
            <a:spLocks noChangeArrowheads="1"/>
          </p:cNvSpPr>
          <p:nvPr/>
        </p:nvSpPr>
        <p:spPr bwMode="auto">
          <a:xfrm>
            <a:off x="3648075" y="4033838"/>
            <a:ext cx="288925" cy="301625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13" name="Rectangle 180"/>
          <p:cNvSpPr>
            <a:spLocks noChangeArrowheads="1"/>
          </p:cNvSpPr>
          <p:nvPr/>
        </p:nvSpPr>
        <p:spPr bwMode="auto">
          <a:xfrm>
            <a:off x="4708525" y="4033838"/>
            <a:ext cx="158750" cy="298450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114" name="Rectangle 182"/>
          <p:cNvSpPr>
            <a:spLocks noChangeArrowheads="1"/>
          </p:cNvSpPr>
          <p:nvPr/>
        </p:nvSpPr>
        <p:spPr bwMode="auto">
          <a:xfrm>
            <a:off x="4867275" y="4033838"/>
            <a:ext cx="292100" cy="300037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15" name="Rectangle 183"/>
          <p:cNvSpPr>
            <a:spLocks noChangeArrowheads="1"/>
          </p:cNvSpPr>
          <p:nvPr/>
        </p:nvSpPr>
        <p:spPr bwMode="auto">
          <a:xfrm>
            <a:off x="6086475" y="4033838"/>
            <a:ext cx="292100" cy="29845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16" name="Line 228"/>
          <p:cNvSpPr>
            <a:spLocks noChangeShapeType="1"/>
          </p:cNvSpPr>
          <p:nvPr/>
        </p:nvSpPr>
        <p:spPr bwMode="auto">
          <a:xfrm>
            <a:off x="1273175" y="5630863"/>
            <a:ext cx="7570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229"/>
          <p:cNvSpPr>
            <a:spLocks noChangeShapeType="1"/>
          </p:cNvSpPr>
          <p:nvPr/>
        </p:nvSpPr>
        <p:spPr bwMode="auto">
          <a:xfrm>
            <a:off x="1519238" y="56308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Line 230"/>
          <p:cNvSpPr>
            <a:spLocks noChangeShapeType="1"/>
          </p:cNvSpPr>
          <p:nvPr/>
        </p:nvSpPr>
        <p:spPr bwMode="auto">
          <a:xfrm>
            <a:off x="1824038" y="563245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Line 231"/>
          <p:cNvSpPr>
            <a:spLocks noChangeShapeType="1"/>
          </p:cNvSpPr>
          <p:nvPr/>
        </p:nvSpPr>
        <p:spPr bwMode="auto">
          <a:xfrm>
            <a:off x="21288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232"/>
          <p:cNvSpPr>
            <a:spLocks noChangeShapeType="1"/>
          </p:cNvSpPr>
          <p:nvPr/>
        </p:nvSpPr>
        <p:spPr bwMode="auto">
          <a:xfrm>
            <a:off x="2433638" y="56308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233"/>
          <p:cNvSpPr>
            <a:spLocks noChangeShapeType="1"/>
          </p:cNvSpPr>
          <p:nvPr/>
        </p:nvSpPr>
        <p:spPr bwMode="auto">
          <a:xfrm>
            <a:off x="2738438" y="563245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234"/>
          <p:cNvSpPr>
            <a:spLocks noChangeShapeType="1"/>
          </p:cNvSpPr>
          <p:nvPr/>
        </p:nvSpPr>
        <p:spPr bwMode="auto">
          <a:xfrm>
            <a:off x="30432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235"/>
          <p:cNvSpPr>
            <a:spLocks noChangeShapeType="1"/>
          </p:cNvSpPr>
          <p:nvPr/>
        </p:nvSpPr>
        <p:spPr bwMode="auto">
          <a:xfrm>
            <a:off x="3348038" y="56276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236"/>
          <p:cNvSpPr>
            <a:spLocks noChangeShapeType="1"/>
          </p:cNvSpPr>
          <p:nvPr/>
        </p:nvSpPr>
        <p:spPr bwMode="auto">
          <a:xfrm>
            <a:off x="36528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237"/>
          <p:cNvSpPr>
            <a:spLocks noChangeShapeType="1"/>
          </p:cNvSpPr>
          <p:nvPr/>
        </p:nvSpPr>
        <p:spPr bwMode="auto">
          <a:xfrm>
            <a:off x="39576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238"/>
          <p:cNvSpPr>
            <a:spLocks noChangeShapeType="1"/>
          </p:cNvSpPr>
          <p:nvPr/>
        </p:nvSpPr>
        <p:spPr bwMode="auto">
          <a:xfrm>
            <a:off x="4262438" y="56308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Line 239"/>
          <p:cNvSpPr>
            <a:spLocks noChangeShapeType="1"/>
          </p:cNvSpPr>
          <p:nvPr/>
        </p:nvSpPr>
        <p:spPr bwMode="auto">
          <a:xfrm>
            <a:off x="4570413" y="56292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240"/>
          <p:cNvSpPr>
            <a:spLocks noChangeShapeType="1"/>
          </p:cNvSpPr>
          <p:nvPr/>
        </p:nvSpPr>
        <p:spPr bwMode="auto">
          <a:xfrm>
            <a:off x="4872038" y="56276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Line 241"/>
          <p:cNvSpPr>
            <a:spLocks noChangeShapeType="1"/>
          </p:cNvSpPr>
          <p:nvPr/>
        </p:nvSpPr>
        <p:spPr bwMode="auto">
          <a:xfrm>
            <a:off x="5176838" y="5627688"/>
            <a:ext cx="1587" cy="17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Line 242"/>
          <p:cNvSpPr>
            <a:spLocks noChangeShapeType="1"/>
          </p:cNvSpPr>
          <p:nvPr/>
        </p:nvSpPr>
        <p:spPr bwMode="auto">
          <a:xfrm>
            <a:off x="5481638" y="563245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Line 243"/>
          <p:cNvSpPr>
            <a:spLocks noChangeShapeType="1"/>
          </p:cNvSpPr>
          <p:nvPr/>
        </p:nvSpPr>
        <p:spPr bwMode="auto">
          <a:xfrm>
            <a:off x="57864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Line 244"/>
          <p:cNvSpPr>
            <a:spLocks noChangeShapeType="1"/>
          </p:cNvSpPr>
          <p:nvPr/>
        </p:nvSpPr>
        <p:spPr bwMode="auto">
          <a:xfrm>
            <a:off x="6091238" y="56308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245"/>
          <p:cNvSpPr>
            <a:spLocks noChangeShapeType="1"/>
          </p:cNvSpPr>
          <p:nvPr/>
        </p:nvSpPr>
        <p:spPr bwMode="auto">
          <a:xfrm>
            <a:off x="6396038" y="563562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Line 246"/>
          <p:cNvSpPr>
            <a:spLocks noChangeShapeType="1"/>
          </p:cNvSpPr>
          <p:nvPr/>
        </p:nvSpPr>
        <p:spPr bwMode="auto">
          <a:xfrm>
            <a:off x="67008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Line 247"/>
          <p:cNvSpPr>
            <a:spLocks noChangeShapeType="1"/>
          </p:cNvSpPr>
          <p:nvPr/>
        </p:nvSpPr>
        <p:spPr bwMode="auto">
          <a:xfrm>
            <a:off x="7005638" y="56308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248"/>
          <p:cNvSpPr>
            <a:spLocks noChangeShapeType="1"/>
          </p:cNvSpPr>
          <p:nvPr/>
        </p:nvSpPr>
        <p:spPr bwMode="auto">
          <a:xfrm>
            <a:off x="7310438" y="563562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249"/>
          <p:cNvSpPr>
            <a:spLocks noChangeShapeType="1"/>
          </p:cNvSpPr>
          <p:nvPr/>
        </p:nvSpPr>
        <p:spPr bwMode="auto">
          <a:xfrm>
            <a:off x="76152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250"/>
          <p:cNvSpPr txBox="1">
            <a:spLocks noChangeArrowheads="1"/>
          </p:cNvSpPr>
          <p:nvPr/>
        </p:nvSpPr>
        <p:spPr bwMode="auto">
          <a:xfrm>
            <a:off x="1398588" y="5745163"/>
            <a:ext cx="645716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0                 </a:t>
            </a:r>
            <a:r>
              <a:rPr lang="en-US" sz="2000" dirty="0" smtClean="0"/>
              <a:t> 4                    8                 </a:t>
            </a:r>
            <a:r>
              <a:rPr lang="en-US" sz="2000" dirty="0"/>
              <a:t>12               </a:t>
            </a:r>
            <a:r>
              <a:rPr lang="en-US" sz="2000" dirty="0" smtClean="0"/>
              <a:t>  16                 20</a:t>
            </a:r>
            <a:endParaRPr lang="en-US" sz="2000" dirty="0"/>
          </a:p>
        </p:txBody>
      </p:sp>
      <p:sp>
        <p:nvSpPr>
          <p:cNvPr id="139" name="Line 256"/>
          <p:cNvSpPr>
            <a:spLocks noChangeShapeType="1"/>
          </p:cNvSpPr>
          <p:nvPr/>
        </p:nvSpPr>
        <p:spPr bwMode="auto">
          <a:xfrm flipV="1">
            <a:off x="7615238" y="5135563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257"/>
          <p:cNvSpPr>
            <a:spLocks noChangeArrowheads="1"/>
          </p:cNvSpPr>
          <p:nvPr/>
        </p:nvSpPr>
        <p:spPr bwMode="auto">
          <a:xfrm>
            <a:off x="1519238" y="5327650"/>
            <a:ext cx="303212" cy="3032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141" name="Rectangle 258"/>
          <p:cNvSpPr>
            <a:spLocks noChangeArrowheads="1"/>
          </p:cNvSpPr>
          <p:nvPr/>
        </p:nvSpPr>
        <p:spPr bwMode="auto">
          <a:xfrm>
            <a:off x="3028950" y="5329238"/>
            <a:ext cx="319088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142" name="Rectangle 259"/>
          <p:cNvSpPr>
            <a:spLocks noChangeArrowheads="1"/>
          </p:cNvSpPr>
          <p:nvPr/>
        </p:nvSpPr>
        <p:spPr bwMode="auto">
          <a:xfrm>
            <a:off x="4110038" y="5327650"/>
            <a:ext cx="303212" cy="3032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143" name="Rectangle 260"/>
          <p:cNvSpPr>
            <a:spLocks noChangeArrowheads="1"/>
          </p:cNvSpPr>
          <p:nvPr/>
        </p:nvSpPr>
        <p:spPr bwMode="auto">
          <a:xfrm>
            <a:off x="6091238" y="5329238"/>
            <a:ext cx="303212" cy="3016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144" name="Rectangle 261"/>
          <p:cNvSpPr>
            <a:spLocks noChangeArrowheads="1"/>
          </p:cNvSpPr>
          <p:nvPr/>
        </p:nvSpPr>
        <p:spPr bwMode="auto">
          <a:xfrm>
            <a:off x="6407150" y="5326063"/>
            <a:ext cx="303213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145" name="Rectangle 262"/>
          <p:cNvSpPr>
            <a:spLocks noChangeArrowheads="1"/>
          </p:cNvSpPr>
          <p:nvPr/>
        </p:nvSpPr>
        <p:spPr bwMode="auto">
          <a:xfrm>
            <a:off x="1827213" y="5326063"/>
            <a:ext cx="604837" cy="303212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146" name="Rectangle 263"/>
          <p:cNvSpPr>
            <a:spLocks noChangeArrowheads="1"/>
          </p:cNvSpPr>
          <p:nvPr/>
        </p:nvSpPr>
        <p:spPr bwMode="auto">
          <a:xfrm>
            <a:off x="5480050" y="5329238"/>
            <a:ext cx="611188" cy="296862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147" name="Rectangle 264"/>
          <p:cNvSpPr>
            <a:spLocks noChangeArrowheads="1"/>
          </p:cNvSpPr>
          <p:nvPr/>
        </p:nvSpPr>
        <p:spPr bwMode="auto">
          <a:xfrm>
            <a:off x="3348038" y="5327650"/>
            <a:ext cx="596900" cy="30321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148" name="Rectangle 265"/>
          <p:cNvSpPr>
            <a:spLocks noChangeArrowheads="1"/>
          </p:cNvSpPr>
          <p:nvPr/>
        </p:nvSpPr>
        <p:spPr bwMode="auto">
          <a:xfrm>
            <a:off x="4572000" y="5327650"/>
            <a:ext cx="322263" cy="30162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4</a:t>
            </a:r>
            <a:endParaRPr lang="en-US" sz="2000"/>
          </a:p>
        </p:txBody>
      </p:sp>
      <p:sp>
        <p:nvSpPr>
          <p:cNvPr id="149" name="Rectangle 266"/>
          <p:cNvSpPr>
            <a:spLocks noChangeArrowheads="1"/>
          </p:cNvSpPr>
          <p:nvPr/>
        </p:nvSpPr>
        <p:spPr bwMode="auto">
          <a:xfrm>
            <a:off x="6704013" y="5326063"/>
            <a:ext cx="606425" cy="30321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150" name="Rectangle 267"/>
          <p:cNvSpPr>
            <a:spLocks noChangeArrowheads="1"/>
          </p:cNvSpPr>
          <p:nvPr/>
        </p:nvSpPr>
        <p:spPr bwMode="auto">
          <a:xfrm>
            <a:off x="3968750" y="5327650"/>
            <a:ext cx="138113" cy="303213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51" name="Rectangle 268"/>
          <p:cNvSpPr>
            <a:spLocks noChangeArrowheads="1"/>
          </p:cNvSpPr>
          <p:nvPr/>
        </p:nvSpPr>
        <p:spPr bwMode="auto">
          <a:xfrm>
            <a:off x="2743200" y="5329238"/>
            <a:ext cx="301625" cy="300037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52" name="Rectangle 269"/>
          <p:cNvSpPr>
            <a:spLocks noChangeArrowheads="1"/>
          </p:cNvSpPr>
          <p:nvPr/>
        </p:nvSpPr>
        <p:spPr bwMode="auto">
          <a:xfrm>
            <a:off x="4413250" y="5327650"/>
            <a:ext cx="158750" cy="303213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153" name="Rectangle 270"/>
          <p:cNvSpPr>
            <a:spLocks noChangeArrowheads="1"/>
          </p:cNvSpPr>
          <p:nvPr/>
        </p:nvSpPr>
        <p:spPr bwMode="auto">
          <a:xfrm>
            <a:off x="4875213" y="5329238"/>
            <a:ext cx="292100" cy="2968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54" name="Rectangle 271"/>
          <p:cNvSpPr>
            <a:spLocks noChangeArrowheads="1"/>
          </p:cNvSpPr>
          <p:nvPr/>
        </p:nvSpPr>
        <p:spPr bwMode="auto">
          <a:xfrm>
            <a:off x="5189538" y="5330825"/>
            <a:ext cx="288925" cy="29527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55" name="Line 113"/>
          <p:cNvSpPr>
            <a:spLocks noChangeShapeType="1"/>
          </p:cNvSpPr>
          <p:nvPr/>
        </p:nvSpPr>
        <p:spPr bwMode="auto">
          <a:xfrm flipV="1">
            <a:off x="1512888" y="384333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Line 26"/>
          <p:cNvSpPr>
            <a:spLocks noChangeShapeType="1"/>
          </p:cNvSpPr>
          <p:nvPr/>
        </p:nvSpPr>
        <p:spPr bwMode="auto">
          <a:xfrm flipV="1">
            <a:off x="1520825" y="125253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28"/>
          <p:cNvSpPr>
            <a:spLocks noChangeShapeType="1"/>
          </p:cNvSpPr>
          <p:nvPr/>
        </p:nvSpPr>
        <p:spPr bwMode="auto">
          <a:xfrm flipV="1">
            <a:off x="3959225" y="124777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272"/>
          <p:cNvSpPr>
            <a:spLocks noChangeShapeType="1"/>
          </p:cNvSpPr>
          <p:nvPr/>
        </p:nvSpPr>
        <p:spPr bwMode="auto">
          <a:xfrm>
            <a:off x="5173663" y="17414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29"/>
          <p:cNvSpPr>
            <a:spLocks noChangeShapeType="1"/>
          </p:cNvSpPr>
          <p:nvPr/>
        </p:nvSpPr>
        <p:spPr bwMode="auto">
          <a:xfrm flipV="1">
            <a:off x="5178425" y="125253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30"/>
          <p:cNvSpPr>
            <a:spLocks noChangeShapeType="1"/>
          </p:cNvSpPr>
          <p:nvPr/>
        </p:nvSpPr>
        <p:spPr bwMode="auto">
          <a:xfrm flipV="1">
            <a:off x="6397625" y="1257300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74"/>
          <p:cNvSpPr>
            <a:spLocks noChangeShapeType="1"/>
          </p:cNvSpPr>
          <p:nvPr/>
        </p:nvSpPr>
        <p:spPr bwMode="auto">
          <a:xfrm flipV="1">
            <a:off x="2735263" y="2552700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273"/>
          <p:cNvSpPr>
            <a:spLocks noChangeShapeType="1"/>
          </p:cNvSpPr>
          <p:nvPr/>
        </p:nvSpPr>
        <p:spPr bwMode="auto">
          <a:xfrm>
            <a:off x="3648075" y="30368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114"/>
          <p:cNvSpPr>
            <a:spLocks noChangeShapeType="1"/>
          </p:cNvSpPr>
          <p:nvPr/>
        </p:nvSpPr>
        <p:spPr bwMode="auto">
          <a:xfrm flipV="1">
            <a:off x="2730500" y="3848100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115"/>
          <p:cNvSpPr>
            <a:spLocks noChangeShapeType="1"/>
          </p:cNvSpPr>
          <p:nvPr/>
        </p:nvSpPr>
        <p:spPr bwMode="auto">
          <a:xfrm flipV="1">
            <a:off x="3949700" y="383857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116"/>
          <p:cNvSpPr>
            <a:spLocks noChangeShapeType="1"/>
          </p:cNvSpPr>
          <p:nvPr/>
        </p:nvSpPr>
        <p:spPr bwMode="auto">
          <a:xfrm flipV="1">
            <a:off x="5168900" y="384333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117"/>
          <p:cNvSpPr>
            <a:spLocks noChangeShapeType="1"/>
          </p:cNvSpPr>
          <p:nvPr/>
        </p:nvSpPr>
        <p:spPr bwMode="auto">
          <a:xfrm flipV="1">
            <a:off x="6388100" y="3848100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Line 251"/>
          <p:cNvSpPr>
            <a:spLocks noChangeShapeType="1"/>
          </p:cNvSpPr>
          <p:nvPr/>
        </p:nvSpPr>
        <p:spPr bwMode="auto">
          <a:xfrm flipV="1">
            <a:off x="1517650" y="514032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Line 252"/>
          <p:cNvSpPr>
            <a:spLocks noChangeShapeType="1"/>
          </p:cNvSpPr>
          <p:nvPr/>
        </p:nvSpPr>
        <p:spPr bwMode="auto">
          <a:xfrm flipV="1">
            <a:off x="2738438" y="514508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253"/>
          <p:cNvSpPr>
            <a:spLocks noChangeShapeType="1"/>
          </p:cNvSpPr>
          <p:nvPr/>
        </p:nvSpPr>
        <p:spPr bwMode="auto">
          <a:xfrm flipV="1">
            <a:off x="3957638" y="5135563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Line 254"/>
          <p:cNvSpPr>
            <a:spLocks noChangeShapeType="1"/>
          </p:cNvSpPr>
          <p:nvPr/>
        </p:nvSpPr>
        <p:spPr bwMode="auto">
          <a:xfrm flipV="1">
            <a:off x="5176838" y="514032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Line 255"/>
          <p:cNvSpPr>
            <a:spLocks noChangeShapeType="1"/>
          </p:cNvSpPr>
          <p:nvPr/>
        </p:nvSpPr>
        <p:spPr bwMode="auto">
          <a:xfrm flipV="1">
            <a:off x="6396038" y="514508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下箭头标注 2"/>
          <p:cNvSpPr/>
          <p:nvPr/>
        </p:nvSpPr>
        <p:spPr>
          <a:xfrm>
            <a:off x="2761185" y="2144713"/>
            <a:ext cx="558981" cy="587375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1.5</a:t>
            </a:r>
            <a:endParaRPr lang="zh-CN" altLang="en-US" dirty="0"/>
          </a:p>
        </p:txBody>
      </p:sp>
      <p:sp>
        <p:nvSpPr>
          <p:cNvPr id="172" name="下箭头标注 171"/>
          <p:cNvSpPr/>
          <p:nvPr/>
        </p:nvSpPr>
        <p:spPr>
          <a:xfrm>
            <a:off x="4177122" y="2138756"/>
            <a:ext cx="558981" cy="587375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0.5</a:t>
            </a:r>
            <a:endParaRPr lang="zh-CN" altLang="en-US" dirty="0"/>
          </a:p>
        </p:txBody>
      </p:sp>
      <p:sp>
        <p:nvSpPr>
          <p:cNvPr id="173" name="下箭头标注 172"/>
          <p:cNvSpPr/>
          <p:nvPr/>
        </p:nvSpPr>
        <p:spPr>
          <a:xfrm>
            <a:off x="4838703" y="2140479"/>
            <a:ext cx="558981" cy="587375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2.0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150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dirty="0" smtClean="0">
                <a:latin typeface="Century Gothic"/>
                <a:cs typeface="Century Gothic"/>
              </a:rPr>
              <a:t>Summary of Clock Driven Scheduling</a:t>
            </a:r>
            <a:endParaRPr lang="en-US" sz="35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entury Gothic"/>
                <a:cs typeface="Century Gothic"/>
              </a:rPr>
              <a:t>Simple, free of anomalies, and easy to certify.</a:t>
            </a:r>
          </a:p>
          <a:p>
            <a:pPr lvl="1">
              <a:buFont typeface="Wingdings" charset="2"/>
              <a:buChar char="q"/>
            </a:pPr>
            <a:r>
              <a:rPr lang="en-US" dirty="0" smtClean="0">
                <a:latin typeface="Century Gothic"/>
                <a:cs typeface="Century Gothic"/>
              </a:rPr>
              <a:t>As a result, predominant in </a:t>
            </a:r>
            <a:r>
              <a:rPr lang="en-US" dirty="0">
                <a:latin typeface="Century Gothic"/>
                <a:cs typeface="Century Gothic"/>
              </a:rPr>
              <a:t>many safety-critical applications (like airplanes</a:t>
            </a:r>
            <a:r>
              <a:rPr lang="en-US" dirty="0" smtClean="0">
                <a:latin typeface="Century Gothic"/>
                <a:cs typeface="Century Gothic"/>
              </a:rPr>
              <a:t>).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Disadvantages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Very brittle.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“real-world” tasks are hard to support.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All tasks executing together must be a priori analyzed.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8647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entury Gothic"/>
                <a:cs typeface="Century Gothic"/>
              </a:rPr>
              <a:t>Classification of Scheduling Algorithms</a:t>
            </a: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2552700" y="1463675"/>
            <a:ext cx="3865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All scheduling algorithms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57840" y="2717800"/>
            <a:ext cx="404359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static scheduling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(or offline, or clock driven,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or time triggered)</a:t>
            </a: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4421009" y="2716213"/>
            <a:ext cx="4210407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dynamic scheduling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(or online, or priority driven,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or event triggered)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3776566" y="5124450"/>
            <a:ext cx="20750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static-priority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scheduling</a:t>
            </a: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6341812" y="5119688"/>
            <a:ext cx="25992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dynamic-priority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scheduling</a:t>
            </a:r>
          </a:p>
        </p:txBody>
      </p:sp>
      <p:sp>
        <p:nvSpPr>
          <p:cNvPr id="35850" name="Line 8"/>
          <p:cNvSpPr>
            <a:spLocks noChangeShapeType="1"/>
          </p:cNvSpPr>
          <p:nvPr/>
        </p:nvSpPr>
        <p:spPr bwMode="auto">
          <a:xfrm flipH="1">
            <a:off x="2413000" y="1905000"/>
            <a:ext cx="1558925" cy="879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9"/>
          <p:cNvSpPr>
            <a:spLocks noChangeShapeType="1"/>
          </p:cNvSpPr>
          <p:nvPr/>
        </p:nvSpPr>
        <p:spPr bwMode="auto">
          <a:xfrm>
            <a:off x="4822825" y="1905000"/>
            <a:ext cx="1443038" cy="836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0"/>
          <p:cNvSpPr>
            <a:spLocks noChangeShapeType="1"/>
          </p:cNvSpPr>
          <p:nvPr/>
        </p:nvSpPr>
        <p:spPr bwMode="auto">
          <a:xfrm flipH="1">
            <a:off x="5010150" y="3949700"/>
            <a:ext cx="1212850" cy="1182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1"/>
          <p:cNvSpPr>
            <a:spLocks noChangeShapeType="1"/>
          </p:cNvSpPr>
          <p:nvPr/>
        </p:nvSpPr>
        <p:spPr bwMode="auto">
          <a:xfrm>
            <a:off x="6757988" y="3949700"/>
            <a:ext cx="1154112" cy="1243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同心圆 2"/>
          <p:cNvSpPr/>
          <p:nvPr/>
        </p:nvSpPr>
        <p:spPr>
          <a:xfrm>
            <a:off x="3606307" y="4972594"/>
            <a:ext cx="2433035" cy="1113647"/>
          </a:xfrm>
          <a:prstGeom prst="donut">
            <a:avLst>
              <a:gd name="adj" fmla="val 559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62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Static-Priority Scheduling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Each task is assigned a priority.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>
                <a:latin typeface="Century Gothic"/>
                <a:cs typeface="Century Gothic"/>
              </a:rPr>
              <a:t>Different jobs of a task are assigned the same priority</a:t>
            </a:r>
            <a:r>
              <a:rPr lang="en-US" dirty="0" smtClean="0">
                <a:latin typeface="Century Gothic"/>
                <a:cs typeface="Century Gothic"/>
              </a:rPr>
              <a:t>.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Tasks are indexed in decreasing priority order. If </a:t>
            </a:r>
            <a:r>
              <a:rPr lang="en-US" dirty="0" err="1" smtClean="0">
                <a:latin typeface="Century Gothic"/>
                <a:cs typeface="Century Gothic"/>
              </a:rPr>
              <a:t>i</a:t>
            </a:r>
            <a:r>
              <a:rPr lang="en-US" dirty="0" smtClean="0">
                <a:latin typeface="Century Gothic"/>
                <a:cs typeface="Century Gothic"/>
              </a:rPr>
              <a:t> &lt; k, then T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r>
              <a:rPr lang="en-US" dirty="0" smtClean="0">
                <a:latin typeface="Century Gothic"/>
                <a:cs typeface="Century Gothic"/>
              </a:rPr>
              <a:t> has higher priority than T</a:t>
            </a:r>
            <a:r>
              <a:rPr lang="en-US" baseline="-25000" dirty="0" smtClean="0">
                <a:latin typeface="Century Gothic"/>
                <a:cs typeface="Century Gothic"/>
              </a:rPr>
              <a:t>k</a:t>
            </a:r>
            <a:r>
              <a:rPr lang="en-US" dirty="0" smtClean="0">
                <a:latin typeface="Century Gothic"/>
                <a:cs typeface="Century Gothic"/>
              </a:rPr>
              <a:t>.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9597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Rate-Monotonic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Tasks with </a:t>
            </a:r>
            <a:r>
              <a:rPr lang="en-US" i="1" dirty="0" smtClean="0">
                <a:latin typeface="Century Gothic"/>
                <a:cs typeface="Century Gothic"/>
              </a:rPr>
              <a:t>smaller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b="1" dirty="0" smtClean="0">
                <a:latin typeface="Century Gothic"/>
                <a:cs typeface="Century Gothic"/>
              </a:rPr>
              <a:t>periods</a:t>
            </a:r>
            <a:r>
              <a:rPr lang="en-US" dirty="0" smtClean="0">
                <a:latin typeface="Century Gothic"/>
                <a:cs typeface="Century Gothic"/>
              </a:rPr>
              <a:t> have </a:t>
            </a:r>
            <a:r>
              <a:rPr lang="en-US" i="1" dirty="0" smtClean="0">
                <a:latin typeface="Century Gothic"/>
                <a:cs typeface="Century Gothic"/>
              </a:rPr>
              <a:t>higher</a:t>
            </a:r>
            <a:r>
              <a:rPr lang="en-US" dirty="0" smtClean="0">
                <a:latin typeface="Century Gothic"/>
                <a:cs typeface="Century Gothic"/>
              </a:rPr>
              <a:t> priorities.</a:t>
            </a:r>
          </a:p>
        </p:txBody>
      </p:sp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2002719" y="4040314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67"/>
          <p:cNvSpPr>
            <a:spLocks noChangeArrowheads="1"/>
          </p:cNvSpPr>
          <p:nvPr/>
        </p:nvSpPr>
        <p:spPr bwMode="auto">
          <a:xfrm>
            <a:off x="3768019" y="4040314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68"/>
          <p:cNvSpPr>
            <a:spLocks noChangeArrowheads="1"/>
          </p:cNvSpPr>
          <p:nvPr/>
        </p:nvSpPr>
        <p:spPr bwMode="auto">
          <a:xfrm>
            <a:off x="5800019" y="4040314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736019" y="3265614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3260019" y="3265614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4784019" y="3265614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6308019" y="3265614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1520119" y="5094414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1736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2244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752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3260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768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4276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4784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5292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5800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6308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6816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7324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7832019" y="50944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831144" y="4856289"/>
            <a:ext cx="4714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1520119" y="4307014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1736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>
            <a:off x="2244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>
            <a:off x="2752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>
            <a:off x="3260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3768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4276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>
            <a:off x="4784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5292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5800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6308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6816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>
            <a:off x="7324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7832019" y="43070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831144" y="4068889"/>
            <a:ext cx="4714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>
            <a:off x="1520119" y="3519614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36"/>
          <p:cNvSpPr>
            <a:spLocks noChangeShapeType="1"/>
          </p:cNvSpPr>
          <p:nvPr/>
        </p:nvSpPr>
        <p:spPr bwMode="auto">
          <a:xfrm>
            <a:off x="1736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>
            <a:off x="2244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>
            <a:off x="2752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>
            <a:off x="3260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>
            <a:off x="3768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1"/>
          <p:cNvSpPr>
            <a:spLocks noChangeShapeType="1"/>
          </p:cNvSpPr>
          <p:nvPr/>
        </p:nvSpPr>
        <p:spPr bwMode="auto">
          <a:xfrm>
            <a:off x="4276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2"/>
          <p:cNvSpPr>
            <a:spLocks noChangeShapeType="1"/>
          </p:cNvSpPr>
          <p:nvPr/>
        </p:nvSpPr>
        <p:spPr bwMode="auto">
          <a:xfrm>
            <a:off x="4784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3"/>
          <p:cNvSpPr>
            <a:spLocks noChangeShapeType="1"/>
          </p:cNvSpPr>
          <p:nvPr/>
        </p:nvSpPr>
        <p:spPr bwMode="auto">
          <a:xfrm>
            <a:off x="5292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/>
        </p:nvSpPr>
        <p:spPr bwMode="auto">
          <a:xfrm>
            <a:off x="5800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6308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46"/>
          <p:cNvSpPr>
            <a:spLocks noChangeShapeType="1"/>
          </p:cNvSpPr>
          <p:nvPr/>
        </p:nvSpPr>
        <p:spPr bwMode="auto">
          <a:xfrm>
            <a:off x="6816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47"/>
          <p:cNvSpPr>
            <a:spLocks noChangeShapeType="1"/>
          </p:cNvSpPr>
          <p:nvPr/>
        </p:nvSpPr>
        <p:spPr bwMode="auto">
          <a:xfrm>
            <a:off x="7324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48"/>
          <p:cNvSpPr>
            <a:spLocks noChangeShapeType="1"/>
          </p:cNvSpPr>
          <p:nvPr/>
        </p:nvSpPr>
        <p:spPr bwMode="auto">
          <a:xfrm>
            <a:off x="7832019" y="3519614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49"/>
          <p:cNvSpPr txBox="1">
            <a:spLocks noChangeArrowheads="1"/>
          </p:cNvSpPr>
          <p:nvPr/>
        </p:nvSpPr>
        <p:spPr bwMode="auto">
          <a:xfrm>
            <a:off x="831144" y="3281489"/>
            <a:ext cx="4714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 flipV="1">
            <a:off x="1736019" y="4815014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1"/>
          <p:cNvSpPr>
            <a:spLocks noChangeShapeType="1"/>
          </p:cNvSpPr>
          <p:nvPr/>
        </p:nvSpPr>
        <p:spPr bwMode="auto">
          <a:xfrm flipV="1">
            <a:off x="1736019" y="4027614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2"/>
          <p:cNvSpPr>
            <a:spLocks noChangeShapeType="1"/>
          </p:cNvSpPr>
          <p:nvPr/>
        </p:nvSpPr>
        <p:spPr bwMode="auto">
          <a:xfrm flipV="1">
            <a:off x="1736019" y="3240214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3"/>
          <p:cNvSpPr>
            <a:spLocks noChangeShapeType="1"/>
          </p:cNvSpPr>
          <p:nvPr/>
        </p:nvSpPr>
        <p:spPr bwMode="auto">
          <a:xfrm flipV="1">
            <a:off x="4784019" y="4815014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54"/>
          <p:cNvSpPr>
            <a:spLocks noChangeShapeType="1"/>
          </p:cNvSpPr>
          <p:nvPr/>
        </p:nvSpPr>
        <p:spPr bwMode="auto">
          <a:xfrm flipV="1">
            <a:off x="7832019" y="4815014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55"/>
          <p:cNvSpPr>
            <a:spLocks noChangeShapeType="1"/>
          </p:cNvSpPr>
          <p:nvPr/>
        </p:nvSpPr>
        <p:spPr bwMode="auto">
          <a:xfrm flipV="1">
            <a:off x="3768019" y="4027614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56"/>
          <p:cNvSpPr>
            <a:spLocks noChangeShapeType="1"/>
          </p:cNvSpPr>
          <p:nvPr/>
        </p:nvSpPr>
        <p:spPr bwMode="auto">
          <a:xfrm flipV="1">
            <a:off x="5800019" y="4027614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57"/>
          <p:cNvSpPr>
            <a:spLocks noChangeShapeType="1"/>
          </p:cNvSpPr>
          <p:nvPr/>
        </p:nvSpPr>
        <p:spPr bwMode="auto">
          <a:xfrm flipV="1">
            <a:off x="7832019" y="4027614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58"/>
          <p:cNvSpPr>
            <a:spLocks noChangeShapeType="1"/>
          </p:cNvSpPr>
          <p:nvPr/>
        </p:nvSpPr>
        <p:spPr bwMode="auto">
          <a:xfrm flipV="1">
            <a:off x="3260019" y="3240214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59"/>
          <p:cNvSpPr>
            <a:spLocks noChangeShapeType="1"/>
          </p:cNvSpPr>
          <p:nvPr/>
        </p:nvSpPr>
        <p:spPr bwMode="auto">
          <a:xfrm flipV="1">
            <a:off x="4784019" y="3240214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0"/>
          <p:cNvSpPr>
            <a:spLocks noChangeShapeType="1"/>
          </p:cNvSpPr>
          <p:nvPr/>
        </p:nvSpPr>
        <p:spPr bwMode="auto">
          <a:xfrm flipV="1">
            <a:off x="6308019" y="3240214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61"/>
          <p:cNvSpPr>
            <a:spLocks noChangeShapeType="1"/>
          </p:cNvSpPr>
          <p:nvPr/>
        </p:nvSpPr>
        <p:spPr bwMode="auto">
          <a:xfrm flipV="1">
            <a:off x="7832019" y="3240214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9"/>
          <p:cNvSpPr>
            <a:spLocks noChangeArrowheads="1"/>
          </p:cNvSpPr>
          <p:nvPr/>
        </p:nvSpPr>
        <p:spPr bwMode="auto">
          <a:xfrm>
            <a:off x="2510719" y="4827714"/>
            <a:ext cx="749300" cy="266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70"/>
          <p:cNvSpPr>
            <a:spLocks noChangeArrowheads="1"/>
          </p:cNvSpPr>
          <p:nvPr/>
        </p:nvSpPr>
        <p:spPr bwMode="auto">
          <a:xfrm>
            <a:off x="3504494" y="4840414"/>
            <a:ext cx="266700" cy="254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5050719" y="4827714"/>
            <a:ext cx="749300" cy="266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72"/>
          <p:cNvSpPr>
            <a:spLocks noChangeArrowheads="1"/>
          </p:cNvSpPr>
          <p:nvPr/>
        </p:nvSpPr>
        <p:spPr bwMode="auto">
          <a:xfrm>
            <a:off x="6549319" y="4840414"/>
            <a:ext cx="266700" cy="254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831144" y="5727418"/>
            <a:ext cx="7280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entury Gothic"/>
                <a:cs typeface="Century Gothic"/>
              </a:rPr>
              <a:t>T</a:t>
            </a:r>
            <a:r>
              <a:rPr lang="en-US" sz="2400" baseline="-25000" dirty="0">
                <a:solidFill>
                  <a:schemeClr val="tx2"/>
                </a:solidFill>
                <a:latin typeface="Century Gothic"/>
                <a:cs typeface="Century Gothic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entury Gothic"/>
                <a:cs typeface="Century Gothic"/>
              </a:rPr>
              <a:t> = (0.5, 3), T</a:t>
            </a:r>
            <a:r>
              <a:rPr lang="en-US" sz="2400" baseline="-25000" dirty="0">
                <a:solidFill>
                  <a:schemeClr val="tx2"/>
                </a:solidFill>
                <a:latin typeface="Century Gothic"/>
                <a:cs typeface="Century Gothic"/>
              </a:rPr>
              <a:t>2</a:t>
            </a:r>
            <a:r>
              <a:rPr lang="en-US" sz="2400" dirty="0">
                <a:solidFill>
                  <a:schemeClr val="tx2"/>
                </a:solidFill>
                <a:latin typeface="Century Gothic"/>
                <a:cs typeface="Century Gothic"/>
              </a:rPr>
              <a:t> = (1, 4), T</a:t>
            </a:r>
            <a:r>
              <a:rPr lang="en-US" sz="2400" baseline="-25000" dirty="0">
                <a:solidFill>
                  <a:schemeClr val="tx2"/>
                </a:solidFill>
                <a:latin typeface="Century Gothic"/>
                <a:cs typeface="Century Gothic"/>
              </a:rPr>
              <a:t>3</a:t>
            </a:r>
            <a:r>
              <a:rPr lang="en-US" sz="2400" dirty="0">
                <a:solidFill>
                  <a:schemeClr val="tx2"/>
                </a:solidFill>
                <a:latin typeface="Century Gothic"/>
                <a:cs typeface="Century Gothic"/>
              </a:rPr>
              <a:t> = (2, 6</a:t>
            </a:r>
            <a:r>
              <a:rPr lang="en-US" sz="2400" dirty="0" smtClean="0">
                <a:solidFill>
                  <a:schemeClr val="tx2"/>
                </a:solidFill>
                <a:latin typeface="Century Gothic"/>
                <a:cs typeface="Century Gothic"/>
              </a:rPr>
              <a:t>)</a:t>
            </a:r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71688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Deadline-Monotonic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Tasks with </a:t>
            </a:r>
            <a:r>
              <a:rPr lang="en-US" sz="2400" i="1" dirty="0" smtClean="0">
                <a:latin typeface="Century Gothic"/>
                <a:cs typeface="Century Gothic"/>
              </a:rPr>
              <a:t>smaller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b="1" dirty="0" smtClean="0">
                <a:latin typeface="Century Gothic"/>
                <a:cs typeface="Century Gothic"/>
              </a:rPr>
              <a:t>relative deadlines</a:t>
            </a:r>
            <a:r>
              <a:rPr lang="en-US" sz="2400" dirty="0" smtClean="0">
                <a:latin typeface="Century Gothic"/>
                <a:cs typeface="Century Gothic"/>
              </a:rPr>
              <a:t> have </a:t>
            </a:r>
            <a:r>
              <a:rPr lang="en-US" sz="2400" i="1" dirty="0" smtClean="0">
                <a:latin typeface="Century Gothic"/>
                <a:cs typeface="Century Gothic"/>
              </a:rPr>
              <a:t>higher</a:t>
            </a:r>
            <a:r>
              <a:rPr lang="en-US" sz="2400" dirty="0" smtClean="0">
                <a:latin typeface="Century Gothic"/>
                <a:cs typeface="Century Gothic"/>
              </a:rPr>
              <a:t> priorities.</a:t>
            </a:r>
          </a:p>
          <a:p>
            <a:pPr lvl="1"/>
            <a:r>
              <a:rPr lang="en-US" sz="2000" dirty="0" smtClean="0">
                <a:latin typeface="Century Gothic"/>
                <a:cs typeface="Century Gothic"/>
              </a:rPr>
              <a:t>Same as RM for implicit-deadline systems.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Example Schedule: Let’s give T</a:t>
            </a:r>
            <a:r>
              <a:rPr lang="en-US" sz="2400" baseline="-25000" dirty="0" smtClean="0">
                <a:latin typeface="Century Gothic"/>
                <a:cs typeface="Century Gothic"/>
              </a:rPr>
              <a:t>2</a:t>
            </a:r>
            <a:r>
              <a:rPr lang="en-US" sz="2400" dirty="0" smtClean="0">
                <a:latin typeface="Century Gothic"/>
                <a:cs typeface="Century Gothic"/>
              </a:rPr>
              <a:t> a tighter deadline…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00225" y="3614816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32225" y="3614816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864225" y="3614816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08225" y="4414916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324225" y="4414916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848225" y="4414916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372225" y="4414916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584325" y="5456316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800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308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16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324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832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340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4848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356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5864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372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6880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7388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7896225" y="54563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729065" y="5211914"/>
            <a:ext cx="85522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</a:t>
            </a:r>
            <a:r>
              <a:rPr lang="en-US" dirty="0">
                <a:latin typeface="Century Gothic" panose="020B0502020202020204" pitchFamily="34" charset="0"/>
                <a:sym typeface="Symbol" charset="2"/>
              </a:rPr>
              <a:t></a:t>
            </a:r>
            <a:r>
              <a:rPr lang="en-US" baseline="-25000" dirty="0" smtClean="0">
                <a:latin typeface="Century Gothic" panose="020B0502020202020204" pitchFamily="34" charset="0"/>
                <a:sym typeface="Symbol" charset="2"/>
              </a:rPr>
              <a:t>3 </a:t>
            </a:r>
            <a:r>
              <a:rPr lang="en-US" dirty="0" smtClean="0">
                <a:latin typeface="Century Gothic" panose="020B0502020202020204" pitchFamily="34" charset="0"/>
                <a:sym typeface="Symbol" charset="2"/>
              </a:rPr>
              <a:t>= T</a:t>
            </a:r>
            <a:r>
              <a:rPr lang="en-US" baseline="-25000" dirty="0" smtClean="0">
                <a:latin typeface="Century Gothic" panose="020B0502020202020204" pitchFamily="34" charset="0"/>
                <a:sym typeface="Symbol" charset="2"/>
              </a:rPr>
              <a:t>3</a:t>
            </a:r>
            <a:endParaRPr lang="en-US" baseline="-25000" dirty="0">
              <a:latin typeface="Century Gothic" panose="020B0502020202020204" pitchFamily="34" charset="0"/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1584325" y="4668916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1800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2308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2816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324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3832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4340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848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5356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5864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6372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6880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7388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7896225" y="46689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729065" y="4389516"/>
            <a:ext cx="81261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</a:t>
            </a:r>
            <a:r>
              <a:rPr lang="en-US" dirty="0">
                <a:latin typeface="Century Gothic" panose="020B0502020202020204" pitchFamily="34" charset="0"/>
                <a:sym typeface="Symbol" charset="2"/>
              </a:rPr>
              <a:t></a:t>
            </a:r>
            <a:r>
              <a:rPr lang="en-US" baseline="-25000" dirty="0" smtClean="0">
                <a:latin typeface="Century Gothic" panose="020B0502020202020204" pitchFamily="34" charset="0"/>
                <a:sym typeface="Symbol" charset="2"/>
              </a:rPr>
              <a:t>2</a:t>
            </a:r>
            <a:r>
              <a:rPr lang="en-US" dirty="0" smtClean="0">
                <a:latin typeface="Century Gothic" panose="020B0502020202020204" pitchFamily="34" charset="0"/>
                <a:sym typeface="Symbol" charset="2"/>
              </a:rPr>
              <a:t>= T</a:t>
            </a:r>
            <a:r>
              <a:rPr lang="en-US" baseline="-25000" dirty="0" smtClean="0">
                <a:latin typeface="Century Gothic" panose="020B0502020202020204" pitchFamily="34" charset="0"/>
                <a:sym typeface="Symbol" charset="2"/>
              </a:rPr>
              <a:t>1</a:t>
            </a:r>
            <a:endParaRPr lang="en-US" baseline="-25000" dirty="0">
              <a:latin typeface="Century Gothic" panose="020B0502020202020204" pitchFamily="34" charset="0"/>
            </a:endParaRPr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1584325" y="3881516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1800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>
            <a:off x="2308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>
            <a:off x="2816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3324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3832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>
            <a:off x="4340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4848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5356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5864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6372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6880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7388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7896225" y="3881516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55"/>
          <p:cNvSpPr txBox="1">
            <a:spLocks noChangeArrowheads="1"/>
          </p:cNvSpPr>
          <p:nvPr/>
        </p:nvSpPr>
        <p:spPr bwMode="auto">
          <a:xfrm>
            <a:off x="729065" y="3610704"/>
            <a:ext cx="81261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</a:t>
            </a:r>
            <a:r>
              <a:rPr lang="en-US" dirty="0">
                <a:latin typeface="Century Gothic" panose="020B0502020202020204" pitchFamily="34" charset="0"/>
                <a:sym typeface="Symbol" charset="2"/>
              </a:rPr>
              <a:t></a:t>
            </a:r>
            <a:r>
              <a:rPr lang="en-US" baseline="-25000" dirty="0" smtClean="0">
                <a:latin typeface="Century Gothic" panose="020B0502020202020204" pitchFamily="34" charset="0"/>
                <a:sym typeface="Symbol" charset="2"/>
              </a:rPr>
              <a:t>1</a:t>
            </a:r>
            <a:r>
              <a:rPr lang="en-US" dirty="0" smtClean="0">
                <a:latin typeface="Century Gothic" panose="020B0502020202020204" pitchFamily="34" charset="0"/>
                <a:sym typeface="Symbol" charset="2"/>
              </a:rPr>
              <a:t>= T</a:t>
            </a:r>
            <a:r>
              <a:rPr lang="en-US" baseline="-25000" dirty="0" smtClean="0">
                <a:latin typeface="Century Gothic" panose="020B0502020202020204" pitchFamily="34" charset="0"/>
                <a:sym typeface="Symbol" charset="2"/>
              </a:rPr>
              <a:t>2</a:t>
            </a:r>
            <a:endParaRPr lang="en-US" baseline="-25000" dirty="0">
              <a:latin typeface="Century Gothic" panose="020B0502020202020204" pitchFamily="34" charset="0"/>
            </a:endParaRPr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 flipV="1">
            <a:off x="1800225" y="5176916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 flipV="1">
            <a:off x="1800225" y="3602116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 flipV="1">
            <a:off x="1800225" y="4389516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 flipV="1">
            <a:off x="4848225" y="5176916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 flipV="1">
            <a:off x="7896225" y="5176916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 flipV="1">
            <a:off x="3832225" y="3602116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 flipV="1">
            <a:off x="5864225" y="3602116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 flipV="1">
            <a:off x="7896225" y="3602116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 flipV="1">
            <a:off x="3324225" y="4389516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 flipV="1">
            <a:off x="4848225" y="4389516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 flipV="1">
            <a:off x="6372225" y="4389516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67"/>
          <p:cNvSpPr>
            <a:spLocks noChangeShapeType="1"/>
          </p:cNvSpPr>
          <p:nvPr/>
        </p:nvSpPr>
        <p:spPr bwMode="auto">
          <a:xfrm flipV="1">
            <a:off x="7896225" y="4389516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8"/>
          <p:cNvSpPr>
            <a:spLocks noChangeArrowheads="1"/>
          </p:cNvSpPr>
          <p:nvPr/>
        </p:nvSpPr>
        <p:spPr bwMode="auto">
          <a:xfrm>
            <a:off x="2574925" y="5189616"/>
            <a:ext cx="749300" cy="266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69"/>
          <p:cNvSpPr>
            <a:spLocks noChangeArrowheads="1"/>
          </p:cNvSpPr>
          <p:nvPr/>
        </p:nvSpPr>
        <p:spPr bwMode="auto">
          <a:xfrm>
            <a:off x="3568700" y="5202316"/>
            <a:ext cx="266700" cy="254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70"/>
          <p:cNvSpPr>
            <a:spLocks noChangeArrowheads="1"/>
          </p:cNvSpPr>
          <p:nvPr/>
        </p:nvSpPr>
        <p:spPr bwMode="auto">
          <a:xfrm>
            <a:off x="5114925" y="5189616"/>
            <a:ext cx="749300" cy="266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71"/>
          <p:cNvSpPr>
            <a:spLocks noChangeArrowheads="1"/>
          </p:cNvSpPr>
          <p:nvPr/>
        </p:nvSpPr>
        <p:spPr bwMode="auto">
          <a:xfrm>
            <a:off x="6613525" y="5202316"/>
            <a:ext cx="266700" cy="254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73"/>
          <p:cNvSpPr>
            <a:spLocks noChangeShapeType="1"/>
          </p:cNvSpPr>
          <p:nvPr/>
        </p:nvSpPr>
        <p:spPr bwMode="auto">
          <a:xfrm rot="10681504" flipV="1">
            <a:off x="2816225" y="3602116"/>
            <a:ext cx="1588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74"/>
          <p:cNvSpPr>
            <a:spLocks noChangeShapeType="1"/>
          </p:cNvSpPr>
          <p:nvPr/>
        </p:nvSpPr>
        <p:spPr bwMode="auto">
          <a:xfrm rot="10681504" flipV="1">
            <a:off x="4848225" y="3602116"/>
            <a:ext cx="1588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75"/>
          <p:cNvSpPr>
            <a:spLocks noChangeShapeType="1"/>
          </p:cNvSpPr>
          <p:nvPr/>
        </p:nvSpPr>
        <p:spPr bwMode="auto">
          <a:xfrm rot="10681504" flipV="1">
            <a:off x="6880225" y="3614816"/>
            <a:ext cx="1588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文本框 74"/>
          <p:cNvSpPr txBox="1"/>
          <p:nvPr/>
        </p:nvSpPr>
        <p:spPr>
          <a:xfrm>
            <a:off x="979744" y="5821043"/>
            <a:ext cx="630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T</a:t>
            </a:r>
            <a:r>
              <a:rPr lang="en-US" altLang="zh-CN" sz="2400" baseline="-25000" dirty="0">
                <a:solidFill>
                  <a:schemeClr val="tx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 = (0.5, 3), T</a:t>
            </a:r>
            <a:r>
              <a:rPr lang="en-US" altLang="zh-CN" sz="2400" baseline="-25000" dirty="0">
                <a:solidFill>
                  <a:schemeClr val="tx2"/>
                </a:solidFill>
                <a:latin typeface="Century Gothic" panose="020B0502020202020204" pitchFamily="34" charset="0"/>
              </a:rPr>
              <a:t>2</a:t>
            </a:r>
            <a:r>
              <a:rPr lang="en-US" altLang="zh-CN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 = (1, 4, 2), T</a:t>
            </a:r>
            <a:r>
              <a:rPr lang="en-US" altLang="zh-CN" sz="2400" baseline="-25000" dirty="0">
                <a:solidFill>
                  <a:schemeClr val="tx2"/>
                </a:solidFill>
                <a:latin typeface="Century Gothic" panose="020B0502020202020204" pitchFamily="34" charset="0"/>
              </a:rPr>
              <a:t>3</a:t>
            </a:r>
            <a:r>
              <a:rPr lang="en-US" altLang="zh-CN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 = (2, 6)</a:t>
            </a:r>
            <a:endParaRPr lang="zh-CN" alt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8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Non-optimality of RM and DM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Neither RM nor DM is optimal.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Simple proof: </a:t>
            </a:r>
            <a:r>
              <a:rPr lang="en-US" dirty="0">
                <a:latin typeface="Century Gothic"/>
                <a:cs typeface="Century Gothic"/>
              </a:rPr>
              <a:t>consider T</a:t>
            </a:r>
            <a:r>
              <a:rPr lang="en-US" baseline="-25000" dirty="0">
                <a:latin typeface="Century Gothic"/>
                <a:cs typeface="Century Gothic"/>
              </a:rPr>
              <a:t>1</a:t>
            </a:r>
            <a:r>
              <a:rPr lang="en-US" dirty="0">
                <a:latin typeface="Century Gothic"/>
                <a:cs typeface="Century Gothic"/>
              </a:rPr>
              <a:t> = (1, 2) and T</a:t>
            </a:r>
            <a:r>
              <a:rPr lang="en-US" baseline="-25000" dirty="0">
                <a:latin typeface="Century Gothic"/>
                <a:cs typeface="Century Gothic"/>
              </a:rPr>
              <a:t>2</a:t>
            </a:r>
            <a:r>
              <a:rPr lang="en-US" dirty="0">
                <a:latin typeface="Century Gothic"/>
                <a:cs typeface="Century Gothic"/>
              </a:rPr>
              <a:t> = (2.5, 5</a:t>
            </a:r>
            <a:r>
              <a:rPr lang="en-US" dirty="0" smtClean="0">
                <a:latin typeface="Century Gothic"/>
                <a:cs typeface="Century Gothic"/>
              </a:rPr>
              <a:t>). Regardless of priority assignment, a deadline will be missed. However, the task system is feasible.</a:t>
            </a:r>
            <a:endParaRPr lang="en-US" dirty="0">
              <a:latin typeface="Century Gothic"/>
              <a:cs typeface="Century Gothic"/>
            </a:endParaRP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b="1" dirty="0" smtClean="0">
                <a:latin typeface="Century Gothic"/>
                <a:cs typeface="Century Gothic"/>
              </a:rPr>
              <a:t>No static-priority scheduling algorithm is optimal.</a:t>
            </a:r>
          </a:p>
        </p:txBody>
      </p:sp>
    </p:spTree>
    <p:extLst>
      <p:ext uri="{BB962C8B-B14F-4D97-AF65-F5344CB8AC3E}">
        <p14:creationId xmlns:p14="http://schemas.microsoft.com/office/powerpoint/2010/main" val="933678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entury Gothic"/>
                <a:cs typeface="Century Gothic"/>
              </a:rPr>
              <a:t>Utilization-based </a:t>
            </a:r>
            <a:r>
              <a:rPr lang="en-US" sz="3600" b="1" dirty="0" err="1" smtClean="0">
                <a:latin typeface="Century Gothic"/>
                <a:cs typeface="Century Gothic"/>
              </a:rPr>
              <a:t>Schedulability</a:t>
            </a:r>
            <a:r>
              <a:rPr lang="en-US" sz="3600" b="1" dirty="0" smtClean="0">
                <a:latin typeface="Century Gothic"/>
                <a:cs typeface="Century Gothic"/>
              </a:rPr>
              <a:t> Test</a:t>
            </a:r>
            <a:endParaRPr lang="en-US" sz="36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477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u="sng" dirty="0" smtClean="0">
                <a:latin typeface="Century Gothic"/>
                <a:cs typeface="Century Gothic"/>
              </a:rPr>
              <a:t>Theorem</a:t>
            </a:r>
            <a:r>
              <a:rPr lang="en-US" dirty="0" smtClean="0">
                <a:latin typeface="Century Gothic"/>
                <a:cs typeface="Century Gothic"/>
              </a:rPr>
              <a:t> A </a:t>
            </a:r>
            <a:r>
              <a:rPr lang="en-US" dirty="0">
                <a:latin typeface="Century Gothic"/>
                <a:cs typeface="Century Gothic"/>
              </a:rPr>
              <a:t>system of n independent</a:t>
            </a:r>
            <a:r>
              <a:rPr lang="en-US" dirty="0" smtClean="0">
                <a:latin typeface="Century Gothic"/>
                <a:cs typeface="Century Gothic"/>
              </a:rPr>
              <a:t>, </a:t>
            </a:r>
            <a:r>
              <a:rPr lang="en-US" dirty="0" err="1" smtClean="0">
                <a:latin typeface="Century Gothic"/>
                <a:cs typeface="Century Gothic"/>
              </a:rPr>
              <a:t>preemptable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dirty="0">
                <a:latin typeface="Century Gothic"/>
                <a:cs typeface="Century Gothic"/>
              </a:rPr>
              <a:t>sporadic tasks with </a:t>
            </a:r>
            <a:r>
              <a:rPr lang="en-US" dirty="0" smtClean="0">
                <a:latin typeface="Century Gothic"/>
                <a:cs typeface="Century Gothic"/>
              </a:rPr>
              <a:t>implicit deadlines can </a:t>
            </a:r>
            <a:r>
              <a:rPr lang="en-US" dirty="0">
                <a:latin typeface="Century Gothic"/>
                <a:cs typeface="Century Gothic"/>
              </a:rPr>
              <a:t>be </a:t>
            </a:r>
            <a:r>
              <a:rPr lang="en-US" dirty="0" smtClean="0">
                <a:latin typeface="Century Gothic"/>
                <a:cs typeface="Century Gothic"/>
              </a:rPr>
              <a:t>feasibly scheduled </a:t>
            </a:r>
            <a:r>
              <a:rPr lang="en-US" dirty="0">
                <a:latin typeface="Century Gothic"/>
                <a:cs typeface="Century Gothic"/>
              </a:rPr>
              <a:t>on a processor </a:t>
            </a:r>
            <a:r>
              <a:rPr lang="en-US" dirty="0" smtClean="0">
                <a:latin typeface="Century Gothic"/>
                <a:cs typeface="Century Gothic"/>
              </a:rPr>
              <a:t>by the RM </a:t>
            </a:r>
            <a:r>
              <a:rPr lang="en-US" dirty="0">
                <a:latin typeface="Century Gothic"/>
                <a:cs typeface="Century Gothic"/>
              </a:rPr>
              <a:t>algorithm </a:t>
            </a:r>
            <a:r>
              <a:rPr lang="en-US" b="1" i="1" dirty="0">
                <a:latin typeface="Century Gothic"/>
                <a:cs typeface="Century Gothic"/>
              </a:rPr>
              <a:t>if</a:t>
            </a:r>
            <a:r>
              <a:rPr lang="en-US" dirty="0">
                <a:latin typeface="Century Gothic"/>
                <a:cs typeface="Century Gothic"/>
              </a:rPr>
              <a:t> its total utilization U is at </a:t>
            </a:r>
            <a:r>
              <a:rPr lang="en-US" dirty="0" smtClean="0">
                <a:latin typeface="Century Gothic"/>
                <a:cs typeface="Century Gothic"/>
              </a:rPr>
              <a:t>most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>
                <a:latin typeface="Century Gothic"/>
                <a:cs typeface="Century Gothic"/>
              </a:rPr>
              <a:t>			U</a:t>
            </a:r>
            <a:r>
              <a:rPr lang="en-US" baseline="-25000" dirty="0">
                <a:latin typeface="Century Gothic"/>
                <a:cs typeface="Century Gothic"/>
              </a:rPr>
              <a:t>RM</a:t>
            </a:r>
            <a:r>
              <a:rPr lang="en-US" dirty="0">
                <a:latin typeface="Century Gothic"/>
                <a:cs typeface="Century Gothic"/>
              </a:rPr>
              <a:t>(n) = n(2</a:t>
            </a:r>
            <a:r>
              <a:rPr lang="en-US" baseline="30000" dirty="0">
                <a:latin typeface="Century Gothic"/>
                <a:cs typeface="Century Gothic"/>
              </a:rPr>
              <a:t>1/n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>
                <a:latin typeface="Century Gothic"/>
                <a:cs typeface="Century Gothic"/>
                <a:sym typeface="Symbol" charset="2"/>
              </a:rPr>
              <a:t></a:t>
            </a:r>
            <a:r>
              <a:rPr lang="en-US" dirty="0">
                <a:latin typeface="Century Gothic"/>
                <a:cs typeface="Century Gothic"/>
              </a:rPr>
              <a:t> 1</a:t>
            </a:r>
            <a:r>
              <a:rPr lang="en-US" dirty="0" smtClean="0">
                <a:latin typeface="Century Gothic"/>
                <a:cs typeface="Century Gothic"/>
              </a:rPr>
              <a:t>).</a:t>
            </a: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61335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A Simple Example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3341688" y="4038786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4103688" y="4038786"/>
            <a:ext cx="1143000" cy="457200"/>
            <a:chOff x="2496" y="3168"/>
            <a:chExt cx="720" cy="288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2496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2736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2976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3216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5627688" y="403878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3341688" y="4495986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3341688" y="4038786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3341688" y="4495986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722688" y="403878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246688" y="403878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4865688" y="403878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4484688" y="403878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4103688" y="403878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4560888" y="4191186"/>
            <a:ext cx="152400" cy="1524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4941888" y="4191186"/>
            <a:ext cx="152400" cy="1524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5322888" y="4191186"/>
            <a:ext cx="152400" cy="1524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24"/>
          <p:cNvGrpSpPr>
            <a:grpSpLocks/>
          </p:cNvGrpSpPr>
          <p:nvPr/>
        </p:nvGrpSpPr>
        <p:grpSpPr bwMode="auto">
          <a:xfrm>
            <a:off x="4027488" y="4191186"/>
            <a:ext cx="685800" cy="838200"/>
            <a:chOff x="2448" y="3120"/>
            <a:chExt cx="432" cy="528"/>
          </a:xfrm>
        </p:grpSpPr>
        <p:sp>
          <p:nvSpPr>
            <p:cNvPr id="23" name="AutoShape 25"/>
            <p:cNvSpPr>
              <a:spLocks noChangeArrowheads="1"/>
            </p:cNvSpPr>
            <p:nvPr/>
          </p:nvSpPr>
          <p:spPr bwMode="auto">
            <a:xfrm rot="-5400000">
              <a:off x="2400" y="3168"/>
              <a:ext cx="528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4" name="Oval 26"/>
            <p:cNvSpPr>
              <a:spLocks noChangeArrowheads="1"/>
            </p:cNvSpPr>
            <p:nvPr/>
          </p:nvSpPr>
          <p:spPr bwMode="auto">
            <a:xfrm>
              <a:off x="2592" y="3120"/>
              <a:ext cx="96" cy="9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166285" y="1606787"/>
            <a:ext cx="6816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entury Gothic"/>
                <a:cs typeface="Century Gothic"/>
              </a:rPr>
              <a:t>A robot arm picking up objects from a conveyor belt.</a:t>
            </a:r>
            <a:endParaRPr lang="en-US" sz="2800" i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56719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04167 -3.46821E-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04167 -3.46821E-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6821E-7 L -0.04583 -3.46821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04167 -3.46821E-7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04167 -3.46821E-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04167 -3.46821E-7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04167 -3.46821E-7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73988E-6 L -0.04167 -4.73988E-6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73988E-6 L -0.04166 -4.73988E-6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04167 -3.33333E-6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1" grpId="0" animBg="1"/>
      <p:bldP spid="21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Pseudo-Polynomial Time Test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Time-demand function of task T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r>
              <a:rPr lang="en-US" dirty="0" smtClean="0">
                <a:latin typeface="Century Gothic"/>
                <a:cs typeface="Century Gothic"/>
              </a:rPr>
              <a:t>:</a:t>
            </a: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275598"/>
              </p:ext>
            </p:extLst>
          </p:nvPr>
        </p:nvGraphicFramePr>
        <p:xfrm>
          <a:off x="1080674" y="2144693"/>
          <a:ext cx="6007748" cy="1284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" name="Equation" r:id="rId3" imgW="2247900" imgH="482600" progId="Equation.3">
                  <p:embed/>
                </p:oleObj>
              </mc:Choice>
              <mc:Fallback>
                <p:oleObj name="Equation" r:id="rId3" imgW="2247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674" y="2144693"/>
                        <a:ext cx="6007748" cy="128477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4362" y="4235014"/>
            <a:ext cx="7696518" cy="2092881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b="1" u="sng" dirty="0">
                <a:latin typeface="Century Gothic"/>
                <a:cs typeface="Century Gothic"/>
              </a:rPr>
              <a:t>Theorem:</a:t>
            </a:r>
            <a:r>
              <a:rPr lang="en-US" sz="2600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</a:rPr>
              <a:t>A system </a:t>
            </a:r>
            <a:r>
              <a:rPr lang="en-US" sz="2600" dirty="0" smtClean="0">
                <a:solidFill>
                  <a:srgbClr val="000000"/>
                </a:solidFill>
                <a:latin typeface="Century Gothic"/>
                <a:cs typeface="Century Gothic"/>
              </a:rPr>
              <a:t>of 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</a:rPr>
              <a:t>sporadic, independent, </a:t>
            </a:r>
            <a:r>
              <a:rPr lang="en-US" sz="2600" dirty="0" err="1">
                <a:solidFill>
                  <a:srgbClr val="000000"/>
                </a:solidFill>
                <a:latin typeface="Century Gothic"/>
                <a:cs typeface="Century Gothic"/>
              </a:rPr>
              <a:t>preemptable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</a:rPr>
              <a:t> tasks </a:t>
            </a:r>
            <a:r>
              <a:rPr lang="en-US" sz="2600" dirty="0" smtClean="0">
                <a:solidFill>
                  <a:srgbClr val="000000"/>
                </a:solidFill>
                <a:latin typeface="Century Gothic"/>
                <a:cs typeface="Century Gothic"/>
              </a:rPr>
              <a:t>is schedulable 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</a:rPr>
              <a:t>on </a:t>
            </a:r>
            <a:r>
              <a:rPr lang="en-US" sz="2600" dirty="0" smtClean="0">
                <a:solidFill>
                  <a:srgbClr val="000000"/>
                </a:solidFill>
                <a:latin typeface="Century Gothic"/>
                <a:cs typeface="Century Gothic"/>
              </a:rPr>
              <a:t>one processor 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</a:rPr>
              <a:t>by algorithm A </a:t>
            </a:r>
            <a:r>
              <a:rPr lang="en-US" sz="2600" b="1" i="1" dirty="0">
                <a:solidFill>
                  <a:srgbClr val="000000"/>
                </a:solidFill>
                <a:latin typeface="Century Gothic"/>
                <a:cs typeface="Century Gothic"/>
              </a:rPr>
              <a:t>if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</a:p>
          <a:p>
            <a:pPr eaLnBrk="0" hangingPunct="0"/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</a:rPr>
              <a:t>		     (</a:t>
            </a:r>
            <a:r>
              <a:rPr lang="en-US" sz="2600" dirty="0" err="1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i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:: (</a:t>
            </a:r>
            <a:r>
              <a:rPr lang="en-US" sz="2600" dirty="0" err="1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t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: 0 &lt; </a:t>
            </a:r>
            <a:r>
              <a:rPr lang="en-US" sz="2600" dirty="0" err="1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t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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d</a:t>
            </a:r>
            <a:r>
              <a:rPr lang="en-US" sz="2600" baseline="-25000" dirty="0" err="1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i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:: </a:t>
            </a:r>
            <a:r>
              <a:rPr lang="en-US" sz="2600" dirty="0" err="1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w</a:t>
            </a:r>
            <a:r>
              <a:rPr lang="en-US" sz="2600" baseline="-25000" dirty="0" err="1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i</a:t>
            </a:r>
            <a:r>
              <a:rPr lang="en-US" sz="2600" dirty="0" err="1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(t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) </a:t>
            </a:r>
            <a:r>
              <a:rPr lang="en-US" sz="2600" dirty="0" err="1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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t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  <a:sym typeface="Symbol" charset="2"/>
              </a:rPr>
              <a:t>))</a:t>
            </a:r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</a:p>
          <a:p>
            <a:pPr eaLnBrk="0" hangingPunct="0"/>
            <a:r>
              <a:rPr lang="en-US" sz="2600" dirty="0">
                <a:solidFill>
                  <a:srgbClr val="000000"/>
                </a:solidFill>
                <a:latin typeface="Century Gothic"/>
                <a:cs typeface="Century Gothic"/>
              </a:rPr>
              <a:t>holds.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49238" y="3542310"/>
            <a:ext cx="67313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latin typeface="Century Gothic"/>
                <a:cs typeface="Century Gothic"/>
              </a:rPr>
              <a:t>For any fixed-priority </a:t>
            </a:r>
            <a:r>
              <a:rPr lang="en-US" sz="2000" b="1" dirty="0">
                <a:solidFill>
                  <a:srgbClr val="CC0000"/>
                </a:solidFill>
                <a:latin typeface="Century Gothic"/>
                <a:cs typeface="Century Gothic"/>
              </a:rPr>
              <a:t>algorithm A</a:t>
            </a:r>
            <a:r>
              <a:rPr lang="en-US" sz="2000" dirty="0">
                <a:latin typeface="Century Gothic"/>
                <a:cs typeface="Century Gothic"/>
              </a:rPr>
              <a:t> with d</a:t>
            </a:r>
            <a:r>
              <a:rPr lang="en-US" sz="2000" baseline="-25000" dirty="0">
                <a:latin typeface="Century Gothic"/>
                <a:cs typeface="Century Gothic"/>
              </a:rPr>
              <a:t>i</a:t>
            </a:r>
            <a:r>
              <a:rPr lang="en-US" sz="2000" dirty="0">
                <a:latin typeface="Century Gothic"/>
                <a:cs typeface="Century Gothic"/>
              </a:rPr>
              <a:t> </a:t>
            </a:r>
            <a:r>
              <a:rPr lang="en-US" sz="2000" dirty="0">
                <a:latin typeface="Century Gothic"/>
                <a:cs typeface="Century Gothic"/>
                <a:sym typeface="Symbol" charset="2"/>
              </a:rPr>
              <a:t></a:t>
            </a:r>
            <a:r>
              <a:rPr lang="en-US" sz="2000" dirty="0">
                <a:latin typeface="Century Gothic"/>
                <a:cs typeface="Century Gothic"/>
              </a:rPr>
              <a:t> p</a:t>
            </a:r>
            <a:r>
              <a:rPr lang="en-US" sz="2000" baseline="-25000" dirty="0">
                <a:latin typeface="Century Gothic"/>
                <a:cs typeface="Century Gothic"/>
              </a:rPr>
              <a:t>i</a:t>
            </a:r>
            <a:r>
              <a:rPr lang="en-US" sz="2000" dirty="0">
                <a:latin typeface="Century Gothic"/>
                <a:cs typeface="Century Gothic"/>
              </a:rPr>
              <a:t> for all </a:t>
            </a:r>
            <a:r>
              <a:rPr lang="en-US" sz="2000" dirty="0" err="1">
                <a:latin typeface="Century Gothic"/>
                <a:cs typeface="Century Gothic"/>
              </a:rPr>
              <a:t>i</a:t>
            </a:r>
            <a:r>
              <a:rPr lang="en-US" sz="2000" dirty="0">
                <a:latin typeface="Century Gothic"/>
                <a:cs typeface="Century Gothic"/>
              </a:rPr>
              <a:t> …  </a:t>
            </a:r>
          </a:p>
        </p:txBody>
      </p:sp>
    </p:spTree>
    <p:extLst>
      <p:ext uri="{BB962C8B-B14F-4D97-AF65-F5344CB8AC3E}">
        <p14:creationId xmlns:p14="http://schemas.microsoft.com/office/powerpoint/2010/main" val="380335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entury Gothic"/>
                <a:cs typeface="Century Gothic"/>
              </a:rPr>
              <a:t>Classification of Scheduling Algorithms</a:t>
            </a: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2552700" y="1463675"/>
            <a:ext cx="3865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All scheduling algorithms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57840" y="2717800"/>
            <a:ext cx="404359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static scheduling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(or offline, or clock driven,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or time triggered)</a:t>
            </a: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4421009" y="2716213"/>
            <a:ext cx="4210407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dynamic scheduling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(or online, or priority driven,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or event triggered)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3776566" y="5124450"/>
            <a:ext cx="20750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static-priority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scheduling</a:t>
            </a: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6341812" y="5119688"/>
            <a:ext cx="25992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dynamic-priority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scheduling</a:t>
            </a:r>
          </a:p>
        </p:txBody>
      </p:sp>
      <p:sp>
        <p:nvSpPr>
          <p:cNvPr id="35850" name="Line 8"/>
          <p:cNvSpPr>
            <a:spLocks noChangeShapeType="1"/>
          </p:cNvSpPr>
          <p:nvPr/>
        </p:nvSpPr>
        <p:spPr bwMode="auto">
          <a:xfrm flipH="1">
            <a:off x="2413000" y="1905000"/>
            <a:ext cx="1558925" cy="879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9"/>
          <p:cNvSpPr>
            <a:spLocks noChangeShapeType="1"/>
          </p:cNvSpPr>
          <p:nvPr/>
        </p:nvSpPr>
        <p:spPr bwMode="auto">
          <a:xfrm>
            <a:off x="4822825" y="1905000"/>
            <a:ext cx="1443038" cy="836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0"/>
          <p:cNvSpPr>
            <a:spLocks noChangeShapeType="1"/>
          </p:cNvSpPr>
          <p:nvPr/>
        </p:nvSpPr>
        <p:spPr bwMode="auto">
          <a:xfrm flipH="1">
            <a:off x="5010150" y="3949700"/>
            <a:ext cx="1212850" cy="1182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1"/>
          <p:cNvSpPr>
            <a:spLocks noChangeShapeType="1"/>
          </p:cNvSpPr>
          <p:nvPr/>
        </p:nvSpPr>
        <p:spPr bwMode="auto">
          <a:xfrm>
            <a:off x="6757988" y="3949700"/>
            <a:ext cx="1154112" cy="1243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同心圆 2"/>
          <p:cNvSpPr/>
          <p:nvPr/>
        </p:nvSpPr>
        <p:spPr>
          <a:xfrm>
            <a:off x="6265863" y="4893001"/>
            <a:ext cx="2808468" cy="1237833"/>
          </a:xfrm>
          <a:prstGeom prst="donut">
            <a:avLst>
              <a:gd name="adj" fmla="val 559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940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Dynamic-Priority Scheduling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978131" y="2192738"/>
            <a:ext cx="25992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dynamic-priority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Century Gothic"/>
                <a:cs typeface="Century Gothic"/>
              </a:rPr>
              <a:t>scheduling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7436" y="4198485"/>
            <a:ext cx="2983139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CC0000"/>
                </a:solidFill>
                <a:latin typeface="Century Gothic"/>
                <a:cs typeface="Century Gothic"/>
              </a:rPr>
              <a:t>Job level dynamic-priority</a:t>
            </a:r>
          </a:p>
          <a:p>
            <a:pPr algn="ctr"/>
            <a:r>
              <a:rPr lang="en-US" sz="2400" dirty="0" smtClean="0">
                <a:solidFill>
                  <a:srgbClr val="CC0000"/>
                </a:solidFill>
                <a:latin typeface="Century Gothic"/>
                <a:cs typeface="Century Gothic"/>
              </a:rPr>
              <a:t>(e.g. LLF)</a:t>
            </a:r>
            <a:endParaRPr lang="en-US" sz="2400" dirty="0">
              <a:solidFill>
                <a:srgbClr val="CC0000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68151" y="4214725"/>
            <a:ext cx="2418438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010000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CC0000"/>
                </a:solidFill>
                <a:latin typeface="Century Gothic"/>
                <a:cs typeface="Century Gothic"/>
              </a:rPr>
              <a:t>Job level fixed-priority</a:t>
            </a:r>
          </a:p>
          <a:p>
            <a:pPr algn="ctr"/>
            <a:r>
              <a:rPr lang="en-US" sz="2400" dirty="0" smtClean="0">
                <a:solidFill>
                  <a:srgbClr val="CC0000"/>
                </a:solidFill>
                <a:latin typeface="Century Gothic"/>
                <a:cs typeface="Century Gothic"/>
              </a:rPr>
              <a:t>(e.g. EDF)</a:t>
            </a:r>
            <a:endParaRPr lang="en-US" sz="2400" dirty="0">
              <a:solidFill>
                <a:srgbClr val="CC0000"/>
              </a:solidFill>
              <a:latin typeface="Century Gothic"/>
              <a:cs typeface="Century Gothic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2827087" y="3023735"/>
            <a:ext cx="1212850" cy="1182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574925" y="3023735"/>
            <a:ext cx="1154112" cy="1243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同心圆 7"/>
          <p:cNvSpPr/>
          <p:nvPr/>
        </p:nvSpPr>
        <p:spPr>
          <a:xfrm>
            <a:off x="3998028" y="3941246"/>
            <a:ext cx="3170760" cy="1640948"/>
          </a:xfrm>
          <a:prstGeom prst="donut">
            <a:avLst>
              <a:gd name="adj" fmla="val 559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0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Job Level-Fixed Dynamic-Priority Scheduling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The priority of a job is determined at release time.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Example: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First In First Out(FIFO)</a:t>
            </a:r>
          </a:p>
          <a:p>
            <a:pPr marL="1200150" lvl="2" indent="-342900"/>
            <a:r>
              <a:rPr lang="en-US" dirty="0" smtClean="0">
                <a:latin typeface="Century Gothic"/>
                <a:cs typeface="Century Gothic"/>
              </a:rPr>
              <a:t>Jobs’ </a:t>
            </a:r>
            <a:r>
              <a:rPr lang="en-US" dirty="0">
                <a:latin typeface="Century Gothic"/>
                <a:cs typeface="Century Gothic"/>
              </a:rPr>
              <a:t>priorities are ordered by </a:t>
            </a:r>
            <a:r>
              <a:rPr lang="en-US" dirty="0" smtClean="0">
                <a:latin typeface="Century Gothic"/>
                <a:cs typeface="Century Gothic"/>
              </a:rPr>
              <a:t>release times.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Earliest Deadline First(EDF):</a:t>
            </a:r>
          </a:p>
          <a:p>
            <a:pPr lvl="2"/>
            <a:r>
              <a:rPr lang="en-US" dirty="0" smtClean="0">
                <a:latin typeface="Century Gothic"/>
                <a:cs typeface="Century Gothic"/>
              </a:rPr>
              <a:t>Jobs’ priorities are ordered by (absolute) deadlines.</a:t>
            </a:r>
          </a:p>
        </p:txBody>
      </p:sp>
    </p:spTree>
    <p:extLst>
      <p:ext uri="{BB962C8B-B14F-4D97-AF65-F5344CB8AC3E}">
        <p14:creationId xmlns:p14="http://schemas.microsoft.com/office/powerpoint/2010/main" val="393297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entury Gothic" panose="020B0502020202020204" pitchFamily="34" charset="0"/>
              </a:rPr>
              <a:t>Optimality of EDF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864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Century Gothic" panose="020B0502020202020204" pitchFamily="34" charset="0"/>
              </a:rPr>
              <a:t>When preemption is </a:t>
            </a:r>
            <a:r>
              <a:rPr lang="en-US" altLang="zh-CN" sz="2400" dirty="0" smtClean="0">
                <a:latin typeface="Century Gothic" panose="020B0502020202020204" pitchFamily="34" charset="0"/>
              </a:rPr>
              <a:t>allowed and </a:t>
            </a:r>
            <a:r>
              <a:rPr lang="en-US" altLang="zh-CN" sz="2400" dirty="0">
                <a:latin typeface="Century Gothic" panose="020B0502020202020204" pitchFamily="34" charset="0"/>
              </a:rPr>
              <a:t>jobs do not contend for resources, the EDF algorithm can </a:t>
            </a:r>
            <a:r>
              <a:rPr lang="en-US" altLang="zh-CN" sz="2400" dirty="0" smtClean="0">
                <a:latin typeface="Century Gothic" panose="020B0502020202020204" pitchFamily="34" charset="0"/>
              </a:rPr>
              <a:t>produce a </a:t>
            </a:r>
            <a:r>
              <a:rPr lang="en-US" altLang="zh-CN" sz="2400" dirty="0">
                <a:latin typeface="Century Gothic" panose="020B0502020202020204" pitchFamily="34" charset="0"/>
              </a:rPr>
              <a:t>feasible schedule of a set J of jobs with arbitrary release times </a:t>
            </a:r>
            <a:r>
              <a:rPr lang="en-US" altLang="zh-CN" sz="2400" dirty="0" smtClean="0">
                <a:latin typeface="Century Gothic" panose="020B0502020202020204" pitchFamily="34" charset="0"/>
              </a:rPr>
              <a:t>and deadlines </a:t>
            </a:r>
            <a:r>
              <a:rPr lang="en-US" altLang="zh-CN" sz="2400" dirty="0">
                <a:latin typeface="Century Gothic" panose="020B0502020202020204" pitchFamily="34" charset="0"/>
              </a:rPr>
              <a:t>on a processor </a:t>
            </a:r>
            <a:r>
              <a:rPr lang="en-US" altLang="zh-CN" sz="2400" b="1" i="1" dirty="0">
                <a:latin typeface="Century Gothic" panose="020B0502020202020204" pitchFamily="34" charset="0"/>
              </a:rPr>
              <a:t>if and only</a:t>
            </a:r>
            <a:r>
              <a:rPr lang="en-US" altLang="zh-CN" sz="2400" dirty="0">
                <a:latin typeface="Century Gothic" panose="020B0502020202020204" pitchFamily="34" charset="0"/>
              </a:rPr>
              <a:t> if </a:t>
            </a:r>
            <a:r>
              <a:rPr lang="en-US" altLang="zh-CN" sz="2400" dirty="0" smtClean="0">
                <a:latin typeface="Century Gothic" panose="020B0502020202020204" pitchFamily="34" charset="0"/>
              </a:rPr>
              <a:t>J </a:t>
            </a:r>
            <a:r>
              <a:rPr lang="en-US" altLang="zh-CN" sz="2400" dirty="0">
                <a:latin typeface="Century Gothic" panose="020B0502020202020204" pitchFamily="34" charset="0"/>
              </a:rPr>
              <a:t>has feasible schedules</a:t>
            </a:r>
            <a:r>
              <a:rPr lang="en-US" altLang="zh-CN" sz="2400" dirty="0" smtClean="0">
                <a:latin typeface="Century Gothic" panose="020B0502020202020204" pitchFamily="34" charset="0"/>
              </a:rPr>
              <a:t>.</a:t>
            </a:r>
          </a:p>
          <a:p>
            <a:endParaRPr lang="en-US" altLang="zh-CN" sz="24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 b="1" u="sng" dirty="0">
                <a:solidFill>
                  <a:srgbClr val="CC0000"/>
                </a:solidFill>
                <a:latin typeface="Century Gothic" panose="020B0502020202020204" pitchFamily="34" charset="0"/>
              </a:rPr>
              <a:t>Notes: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zh-CN" sz="1200" dirty="0">
              <a:latin typeface="Century Gothic" panose="020B0502020202020204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Char char="•"/>
            </a:pPr>
            <a:r>
              <a:rPr lang="en-US" altLang="zh-CN" sz="2400" dirty="0" smtClean="0">
                <a:latin typeface="Century Gothic" panose="020B0502020202020204" pitchFamily="34" charset="0"/>
              </a:rPr>
              <a:t>Applies </a:t>
            </a:r>
            <a:r>
              <a:rPr lang="en-US" altLang="zh-CN" sz="2400" dirty="0">
                <a:latin typeface="Century Gothic" panose="020B0502020202020204" pitchFamily="34" charset="0"/>
              </a:rPr>
              <a:t>even if tasks are not periodic</a:t>
            </a:r>
            <a:r>
              <a:rPr lang="en-US" altLang="zh-CN" sz="2400" dirty="0" smtClean="0">
                <a:latin typeface="Century Gothic" panose="020B0502020202020204" pitchFamily="34" charset="0"/>
              </a:rPr>
              <a:t>.</a:t>
            </a:r>
            <a:endParaRPr lang="en-US" altLang="zh-CN" sz="1200" dirty="0">
              <a:latin typeface="Century Gothic" panose="020B0502020202020204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Char char="•"/>
            </a:pPr>
            <a:r>
              <a:rPr lang="en-US" altLang="zh-CN" sz="2400" dirty="0" smtClean="0">
                <a:latin typeface="Century Gothic" panose="020B0502020202020204" pitchFamily="34" charset="0"/>
              </a:rPr>
              <a:t>If </a:t>
            </a:r>
            <a:r>
              <a:rPr lang="en-US" altLang="zh-CN" sz="2400" dirty="0">
                <a:latin typeface="Century Gothic" panose="020B0502020202020204" pitchFamily="34" charset="0"/>
              </a:rPr>
              <a:t>periodic, a task’s relative deadline can be less than </a:t>
            </a:r>
            <a:r>
              <a:rPr lang="en-US" altLang="zh-CN" sz="2400" dirty="0" smtClean="0">
                <a:latin typeface="Century Gothic" panose="020B0502020202020204" pitchFamily="34" charset="0"/>
              </a:rPr>
              <a:t>its period</a:t>
            </a:r>
            <a:r>
              <a:rPr lang="en-US" altLang="zh-CN" sz="2400" dirty="0">
                <a:latin typeface="Century Gothic" panose="020B0502020202020204" pitchFamily="34" charset="0"/>
              </a:rPr>
              <a:t>, equal to its period, or greater than its period</a:t>
            </a:r>
            <a:r>
              <a:rPr lang="en-US" altLang="zh-CN" sz="2400" dirty="0" smtClean="0">
                <a:latin typeface="Century Gothic" panose="020B0502020202020204" pitchFamily="34" charset="0"/>
              </a:rPr>
              <a:t>.</a:t>
            </a:r>
          </a:p>
          <a:p>
            <a:pPr lvl="1">
              <a:spcBef>
                <a:spcPct val="0"/>
              </a:spcBef>
              <a:buClrTx/>
              <a:buFontTx/>
              <a:buChar char="•"/>
            </a:pPr>
            <a:r>
              <a:rPr lang="en-US" altLang="zh-CN" sz="2400" dirty="0">
                <a:latin typeface="Century Gothic" panose="020B0502020202020204" pitchFamily="34" charset="0"/>
              </a:rPr>
              <a:t>However, </a:t>
            </a:r>
            <a:r>
              <a:rPr lang="en-US" altLang="zh-CN" sz="2400" dirty="0" smtClean="0">
                <a:latin typeface="Century Gothic" panose="020B0502020202020204" pitchFamily="34" charset="0"/>
              </a:rPr>
              <a:t>non-preemptive </a:t>
            </a:r>
            <a:r>
              <a:rPr lang="en-US" altLang="zh-CN" sz="2400" dirty="0">
                <a:latin typeface="Century Gothic" panose="020B0502020202020204" pitchFamily="34" charset="0"/>
              </a:rPr>
              <a:t>EDF is not optimal.</a:t>
            </a:r>
          </a:p>
          <a:p>
            <a:endParaRPr lang="zh-CN" alt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55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latin typeface="Century Gothic" panose="020B0502020202020204" pitchFamily="34" charset="0"/>
              </a:rPr>
              <a:t>Two </a:t>
            </a:r>
            <a:r>
              <a:rPr lang="en-US" altLang="zh-CN" dirty="0">
                <a:latin typeface="Century Gothic" panose="020B0502020202020204" pitchFamily="34" charset="0"/>
              </a:rPr>
              <a:t>Famous </a:t>
            </a:r>
            <a:r>
              <a:rPr lang="en-US" altLang="zh-CN" dirty="0" err="1" smtClean="0">
                <a:latin typeface="Century Gothic" panose="020B0502020202020204" pitchFamily="34" charset="0"/>
              </a:rPr>
              <a:t>Schedulability</a:t>
            </a:r>
            <a:r>
              <a:rPr lang="en-US" altLang="zh-CN" dirty="0" smtClean="0">
                <a:latin typeface="Century Gothic" panose="020B0502020202020204" pitchFamily="34" charset="0"/>
              </a:rPr>
              <a:t> Tests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i="1" u="sng" dirty="0" smtClean="0">
                <a:latin typeface="Century Gothic" panose="020B0502020202020204" pitchFamily="34" charset="0"/>
              </a:rPr>
              <a:t>Theorem</a:t>
            </a:r>
            <a:r>
              <a:rPr lang="en-US" altLang="zh-CN" dirty="0" smtClean="0">
                <a:latin typeface="Century Gothic" panose="020B0502020202020204" pitchFamily="34" charset="0"/>
              </a:rPr>
              <a:t> A </a:t>
            </a:r>
            <a:r>
              <a:rPr lang="en-US" altLang="zh-CN" dirty="0">
                <a:latin typeface="Century Gothic" panose="020B0502020202020204" pitchFamily="34" charset="0"/>
              </a:rPr>
              <a:t>system </a:t>
            </a:r>
            <a:r>
              <a:rPr lang="en-US" altLang="zh-CN" dirty="0" smtClean="0">
                <a:latin typeface="Century Gothic" panose="020B0502020202020204" pitchFamily="34" charset="0"/>
              </a:rPr>
              <a:t>T </a:t>
            </a:r>
            <a:r>
              <a:rPr lang="en-US" altLang="zh-CN" dirty="0">
                <a:latin typeface="Century Gothic" panose="020B0502020202020204" pitchFamily="34" charset="0"/>
              </a:rPr>
              <a:t>of </a:t>
            </a:r>
            <a:r>
              <a:rPr lang="en-US" altLang="zh-CN" dirty="0" err="1" smtClean="0">
                <a:latin typeface="Century Gothic" panose="020B0502020202020204" pitchFamily="34" charset="0"/>
              </a:rPr>
              <a:t>preemptable</a:t>
            </a:r>
            <a:r>
              <a:rPr lang="en-US" altLang="zh-CN" dirty="0" smtClean="0">
                <a:latin typeface="Century Gothic" panose="020B0502020202020204" pitchFamily="34" charset="0"/>
              </a:rPr>
              <a:t>, sporadic tasks with </a:t>
            </a:r>
            <a:r>
              <a:rPr lang="en-US" altLang="zh-CN" i="1" u="sng" dirty="0" smtClean="0">
                <a:latin typeface="Century Gothic" panose="020B0502020202020204" pitchFamily="34" charset="0"/>
              </a:rPr>
              <a:t>implicit deadlines </a:t>
            </a:r>
            <a:r>
              <a:rPr lang="en-US" altLang="zh-CN" dirty="0">
                <a:latin typeface="Century Gothic" panose="020B0502020202020204" pitchFamily="34" charset="0"/>
              </a:rPr>
              <a:t>is HRT-schedulable by </a:t>
            </a:r>
            <a:r>
              <a:rPr lang="en-US" altLang="zh-CN" dirty="0" smtClean="0">
                <a:latin typeface="Century Gothic" panose="020B0502020202020204" pitchFamily="34" charset="0"/>
              </a:rPr>
              <a:t>EDF, </a:t>
            </a:r>
            <a:r>
              <a:rPr lang="en-US" altLang="zh-CN" b="1" i="1" dirty="0" smtClean="0">
                <a:latin typeface="Century Gothic" panose="020B0502020202020204" pitchFamily="34" charset="0"/>
              </a:rPr>
              <a:t>if and only </a:t>
            </a:r>
            <a:r>
              <a:rPr lang="en-US" altLang="zh-CN" dirty="0" smtClean="0">
                <a:latin typeface="Century Gothic" panose="020B0502020202020204" pitchFamily="34" charset="0"/>
              </a:rPr>
              <a:t>if U(T) </a:t>
            </a:r>
            <a:r>
              <a:rPr lang="en-US" altLang="zh-CN" dirty="0">
                <a:latin typeface="Century Gothic" panose="020B0502020202020204" pitchFamily="34" charset="0"/>
              </a:rPr>
              <a:t>≤ 1</a:t>
            </a:r>
            <a:r>
              <a:rPr lang="en-US" altLang="zh-CN" dirty="0" smtClean="0">
                <a:latin typeface="Century Gothic" panose="020B0502020202020204" pitchFamily="34" charset="0"/>
              </a:rPr>
              <a:t>.</a:t>
            </a:r>
          </a:p>
          <a:p>
            <a:endParaRPr lang="en-US" altLang="zh-CN" dirty="0" smtClean="0">
              <a:latin typeface="Century Gothic" panose="020B0502020202020204" pitchFamily="34" charset="0"/>
            </a:endParaRPr>
          </a:p>
          <a:p>
            <a:r>
              <a:rPr lang="en-US" altLang="zh-CN" b="1" i="1" u="sng" dirty="0">
                <a:latin typeface="Century Gothic" panose="020B0502020202020204" pitchFamily="34" charset="0"/>
              </a:rPr>
              <a:t>Theorem</a:t>
            </a:r>
            <a:r>
              <a:rPr lang="en-US" altLang="zh-CN" dirty="0">
                <a:latin typeface="Century Gothic" panose="020B0502020202020204" pitchFamily="34" charset="0"/>
              </a:rPr>
              <a:t> A system T of </a:t>
            </a:r>
            <a:r>
              <a:rPr lang="en-US" altLang="zh-CN" dirty="0" err="1">
                <a:latin typeface="Century Gothic" panose="020B0502020202020204" pitchFamily="34" charset="0"/>
              </a:rPr>
              <a:t>preemptable</a:t>
            </a:r>
            <a:r>
              <a:rPr lang="en-US" altLang="zh-CN" dirty="0">
                <a:latin typeface="Century Gothic" panose="020B0502020202020204" pitchFamily="34" charset="0"/>
              </a:rPr>
              <a:t>, sporadic tasks is HRT-schedulable by EDF, </a:t>
            </a:r>
            <a:r>
              <a:rPr lang="en-US" altLang="zh-CN" b="1" i="1" dirty="0" smtClean="0">
                <a:latin typeface="Century Gothic" panose="020B0502020202020204" pitchFamily="34" charset="0"/>
              </a:rPr>
              <a:t>if</a:t>
            </a:r>
            <a:r>
              <a:rPr lang="en-US" altLang="zh-CN" dirty="0" smtClean="0">
                <a:latin typeface="Century Gothic" panose="020B0502020202020204" pitchFamily="34" charset="0"/>
              </a:rPr>
              <a:t>                        .</a:t>
            </a:r>
            <a:endParaRPr lang="en-US" altLang="zh-CN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098992"/>
              </p:ext>
            </p:extLst>
          </p:nvPr>
        </p:nvGraphicFramePr>
        <p:xfrm>
          <a:off x="2121154" y="5119688"/>
          <a:ext cx="25971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6" name="Equation" r:id="rId3" imgW="1143000" imgH="444240" progId="Equation.3">
                  <p:embed/>
                </p:oleObj>
              </mc:Choice>
              <mc:Fallback>
                <p:oleObj name="Equation" r:id="rId3" imgW="1143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154" y="5119688"/>
                        <a:ext cx="25971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椭圆形标注 4"/>
          <p:cNvSpPr/>
          <p:nvPr/>
        </p:nvSpPr>
        <p:spPr>
          <a:xfrm>
            <a:off x="3622765" y="3370217"/>
            <a:ext cx="4127863" cy="931817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latin typeface="Century Gothic" panose="020B0502020202020204" pitchFamily="34" charset="0"/>
              </a:rPr>
              <a:t>Useful when deadlines &lt; periods</a:t>
            </a:r>
            <a:endParaRPr lang="zh-CN" altLang="en-US" sz="2000" dirty="0">
              <a:latin typeface="Century Gothic" panose="020B0502020202020204" pitchFamily="34" charset="0"/>
            </a:endParaRPr>
          </a:p>
        </p:txBody>
      </p:sp>
      <p:sp>
        <p:nvSpPr>
          <p:cNvPr id="6" name="同心圆 5"/>
          <p:cNvSpPr/>
          <p:nvPr/>
        </p:nvSpPr>
        <p:spPr>
          <a:xfrm>
            <a:off x="2453077" y="5119688"/>
            <a:ext cx="1933303" cy="1105989"/>
          </a:xfrm>
          <a:prstGeom prst="donut">
            <a:avLst>
              <a:gd name="adj" fmla="val 373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左箭头标注 6"/>
          <p:cNvSpPr/>
          <p:nvPr/>
        </p:nvSpPr>
        <p:spPr>
          <a:xfrm>
            <a:off x="4278647" y="5736829"/>
            <a:ext cx="1543159" cy="359070"/>
          </a:xfrm>
          <a:prstGeom prst="left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Century Gothic" panose="020B0502020202020204" pitchFamily="34" charset="0"/>
              </a:rPr>
              <a:t>Density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5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Coming up next…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Up to now, we have been focusing on </a:t>
            </a:r>
            <a:r>
              <a:rPr lang="en-US" dirty="0" err="1" smtClean="0">
                <a:latin typeface="Century Gothic"/>
                <a:cs typeface="Century Gothic"/>
              </a:rPr>
              <a:t>uni</a:t>
            </a:r>
            <a:r>
              <a:rPr lang="en-US" dirty="0" smtClean="0">
                <a:latin typeface="Century Gothic"/>
                <a:cs typeface="Century Gothic"/>
              </a:rPr>
              <a:t>-core CPU scheduling.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Multiprocessor scheduling and </a:t>
            </a:r>
            <a:r>
              <a:rPr lang="en-US" dirty="0">
                <a:latin typeface="Century Gothic"/>
                <a:cs typeface="Century Gothic"/>
              </a:rPr>
              <a:t>s</a:t>
            </a:r>
            <a:r>
              <a:rPr lang="en-US" dirty="0" smtClean="0">
                <a:latin typeface="Century Gothic"/>
                <a:cs typeface="Century Gothic"/>
              </a:rPr>
              <a:t>cheduling with additional resources come in next part.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endParaRPr lang="en-US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2733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33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latin typeface="Century Gothic"/>
                <a:cs typeface="Century Gothic"/>
              </a:rPr>
              <a:t>Thank you!</a:t>
            </a:r>
            <a:endParaRPr lang="en-US" sz="60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6556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Periodic Task System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</p:grpSpPr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 flipV="1">
            <a:off x="8410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grpSp>
        <p:nvGrpSpPr>
          <p:cNvPr id="65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</p:grpSpPr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3312" y="3206"/>
              <a:ext cx="432" cy="144"/>
            </a:xfrm>
            <a:prstGeom prst="rect">
              <a:avLst/>
            </a:prstGeom>
            <a:solidFill>
              <a:srgbClr val="CC0000">
                <a:alpha val="98822"/>
              </a:srgbClr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2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4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42504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Century Gothic"/>
                <a:cs typeface="Century Gothic"/>
              </a:rPr>
              <a:t>One Processor Here</a:t>
            </a:r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D2A0C3C-CAE9-8542-9C76-F76F4D62F4A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09060" y="1417638"/>
            <a:ext cx="82417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kern="0" dirty="0">
                <a:solidFill>
                  <a:srgbClr val="000000"/>
                </a:solidFill>
                <a:latin typeface="Century Gothic"/>
                <a:cs typeface="Century Gothic"/>
              </a:rPr>
              <a:t>Set </a:t>
            </a:r>
            <a:r>
              <a:rPr lang="en-US" sz="2200" kern="0" dirty="0" smtClean="0">
                <a:latin typeface="Century Gothic"/>
                <a:cs typeface="Century Gothic"/>
                <a:sym typeface="Symbol" pitchFamily="18" charset="2"/>
              </a:rPr>
              <a:t>T = {T</a:t>
            </a:r>
            <a:r>
              <a:rPr lang="en-US" sz="2200" kern="0" baseline="-25000" dirty="0" smtClean="0">
                <a:latin typeface="Century Gothic"/>
                <a:cs typeface="Century Gothic"/>
                <a:sym typeface="Symbol" pitchFamily="18" charset="2"/>
              </a:rPr>
              <a:t>1</a:t>
            </a:r>
            <a:r>
              <a:rPr lang="en-US" sz="2200" kern="0" dirty="0" smtClean="0">
                <a:latin typeface="Century Gothic"/>
                <a:cs typeface="Century Gothic"/>
                <a:sym typeface="Symbol" pitchFamily="18" charset="2"/>
              </a:rPr>
              <a:t>, T</a:t>
            </a:r>
            <a:r>
              <a:rPr lang="en-US" sz="2200" kern="0" baseline="-25000" dirty="0" smtClean="0">
                <a:latin typeface="Century Gothic"/>
                <a:cs typeface="Century Gothic"/>
                <a:sym typeface="Symbol" pitchFamily="18" charset="2"/>
              </a:rPr>
              <a:t>2</a:t>
            </a:r>
            <a:r>
              <a:rPr lang="en-US" sz="2200" kern="0" dirty="0" smtClean="0">
                <a:latin typeface="Century Gothic"/>
                <a:cs typeface="Century Gothic"/>
                <a:sym typeface="Symbol" pitchFamily="18" charset="2"/>
              </a:rPr>
              <a:t>, … </a:t>
            </a:r>
            <a:r>
              <a:rPr lang="en-US" sz="2200" kern="0" dirty="0" err="1" smtClean="0">
                <a:latin typeface="Century Gothic"/>
                <a:cs typeface="Century Gothic"/>
                <a:sym typeface="Symbol" pitchFamily="18" charset="2"/>
              </a:rPr>
              <a:t>T</a:t>
            </a:r>
            <a:r>
              <a:rPr lang="en-US" sz="2200" kern="0" baseline="-25000" dirty="0" err="1" smtClean="0">
                <a:solidFill>
                  <a:srgbClr val="C00000"/>
                </a:solidFill>
                <a:latin typeface="Century Gothic"/>
                <a:cs typeface="Century Gothic"/>
                <a:sym typeface="Symbol" pitchFamily="18" charset="2"/>
              </a:rPr>
              <a:t>n</a:t>
            </a:r>
            <a:r>
              <a:rPr lang="en-US" sz="2200" kern="0" dirty="0" smtClean="0">
                <a:latin typeface="Century Gothic"/>
                <a:cs typeface="Century Gothic"/>
                <a:sym typeface="Symbol" pitchFamily="18" charset="2"/>
              </a:rPr>
              <a:t>} </a:t>
            </a:r>
            <a:r>
              <a:rPr lang="en-US" sz="2200" kern="0" dirty="0" smtClean="0">
                <a:solidFill>
                  <a:srgbClr val="FF0000"/>
                </a:solidFill>
                <a:latin typeface="Century Gothic"/>
                <a:cs typeface="Century Gothic"/>
                <a:sym typeface="Symbol" pitchFamily="18" charset="2"/>
              </a:rPr>
              <a:t>(n=2)</a:t>
            </a:r>
            <a:r>
              <a:rPr lang="en-US" sz="2200" kern="0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en-US" sz="2200" kern="0" dirty="0">
                <a:solidFill>
                  <a:srgbClr val="C00000"/>
                </a:solidFill>
                <a:latin typeface="Century Gothic"/>
                <a:cs typeface="Century Gothic"/>
              </a:rPr>
              <a:t>of periodic tasks </a:t>
            </a:r>
            <a:r>
              <a:rPr lang="en-US" sz="2200" kern="0" dirty="0">
                <a:solidFill>
                  <a:srgbClr val="020202"/>
                </a:solidFill>
                <a:latin typeface="Century Gothic"/>
                <a:cs typeface="Century Gothic"/>
              </a:rPr>
              <a:t>scheduled on</a:t>
            </a:r>
            <a:r>
              <a:rPr lang="en-US" sz="2200" kern="0" dirty="0">
                <a:solidFill>
                  <a:schemeClr val="hlink"/>
                </a:solidFill>
                <a:latin typeface="Century Gothic"/>
                <a:cs typeface="Century Gothic"/>
              </a:rPr>
              <a:t> </a:t>
            </a:r>
            <a:r>
              <a:rPr lang="en-US" sz="2200" kern="0" dirty="0" smtClean="0">
                <a:solidFill>
                  <a:srgbClr val="C00000"/>
                </a:solidFill>
                <a:latin typeface="Century Gothic"/>
                <a:cs typeface="Century Gothic"/>
              </a:rPr>
              <a:t>m </a:t>
            </a:r>
            <a:r>
              <a:rPr lang="en-US" sz="2200" kern="0" dirty="0" smtClean="0">
                <a:solidFill>
                  <a:srgbClr val="FF0000"/>
                </a:solidFill>
                <a:latin typeface="Century Gothic"/>
                <a:cs typeface="Century Gothic"/>
              </a:rPr>
              <a:t>(=1)</a:t>
            </a:r>
            <a:r>
              <a:rPr lang="en-US" sz="2200" kern="0" dirty="0" smtClean="0">
                <a:solidFill>
                  <a:srgbClr val="C00000"/>
                </a:solidFill>
                <a:latin typeface="Century Gothic"/>
                <a:cs typeface="Century Gothic"/>
              </a:rPr>
              <a:t> core(s)</a:t>
            </a:r>
            <a:r>
              <a:rPr lang="en-US" sz="2200" kern="0" dirty="0" smtClean="0">
                <a:solidFill>
                  <a:srgbClr val="020202"/>
                </a:solidFill>
                <a:latin typeface="Century Gothic"/>
                <a:cs typeface="Century Gothic"/>
              </a:rPr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>
                <a:latin typeface="Century Gothic"/>
                <a:cs typeface="Century Gothic"/>
              </a:rPr>
              <a:t>Task 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T</a:t>
            </a:r>
            <a:r>
              <a:rPr lang="en-US" sz="2200" baseline="-25000" dirty="0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i="1" dirty="0">
                <a:solidFill>
                  <a:srgbClr val="0000CC"/>
                </a:solidFill>
                <a:latin typeface="Century Gothic"/>
                <a:cs typeface="Century Gothic"/>
              </a:rPr>
              <a:t> = 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(</a:t>
            </a:r>
            <a:r>
              <a:rPr lang="en-US" sz="2200" dirty="0" err="1">
                <a:solidFill>
                  <a:srgbClr val="0000CC"/>
                </a:solidFill>
                <a:latin typeface="Century Gothic"/>
                <a:cs typeface="Century Gothic"/>
              </a:rPr>
              <a:t>e</a:t>
            </a:r>
            <a:r>
              <a:rPr lang="en-US" sz="2200" baseline="-25000" dirty="0" err="1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dirty="0" err="1">
                <a:solidFill>
                  <a:srgbClr val="0000CC"/>
                </a:solidFill>
                <a:latin typeface="Century Gothic"/>
                <a:cs typeface="Century Gothic"/>
              </a:rPr>
              <a:t>,p</a:t>
            </a:r>
            <a:r>
              <a:rPr lang="en-US" sz="2200" baseline="-25000" dirty="0" err="1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)</a:t>
            </a:r>
            <a:r>
              <a:rPr lang="en-US" sz="2200" i="1" dirty="0">
                <a:latin typeface="Century Gothic"/>
                <a:cs typeface="Century Gothic"/>
              </a:rPr>
              <a:t> </a:t>
            </a:r>
            <a:r>
              <a:rPr lang="en-US" sz="2200" dirty="0">
                <a:latin typeface="Century Gothic"/>
                <a:cs typeface="Century Gothic"/>
              </a:rPr>
              <a:t>releases a </a:t>
            </a:r>
            <a:r>
              <a:rPr lang="en-US" sz="2200" i="1" dirty="0">
                <a:solidFill>
                  <a:srgbClr val="C00000"/>
                </a:solidFill>
                <a:latin typeface="Century Gothic"/>
                <a:cs typeface="Century Gothic"/>
              </a:rPr>
              <a:t>job</a:t>
            </a:r>
            <a:r>
              <a:rPr lang="en-US" sz="2200" dirty="0">
                <a:latin typeface="Century Gothic"/>
                <a:cs typeface="Century Gothic"/>
              </a:rPr>
              <a:t> with exec. cost </a:t>
            </a:r>
            <a:r>
              <a:rPr lang="en-US" sz="2200" dirty="0" err="1">
                <a:solidFill>
                  <a:srgbClr val="0000CC"/>
                </a:solidFill>
                <a:latin typeface="Century Gothic"/>
                <a:cs typeface="Century Gothic"/>
              </a:rPr>
              <a:t>e</a:t>
            </a:r>
            <a:r>
              <a:rPr lang="en-US" sz="2200" baseline="-25000" dirty="0" err="1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i="1" dirty="0">
                <a:latin typeface="Century Gothic"/>
                <a:cs typeface="Century Gothic"/>
              </a:rPr>
              <a:t> </a:t>
            </a:r>
            <a:r>
              <a:rPr lang="en-US" sz="2200" dirty="0">
                <a:latin typeface="Century Gothic"/>
                <a:cs typeface="Century Gothic"/>
              </a:rPr>
              <a:t>every 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p</a:t>
            </a:r>
            <a:r>
              <a:rPr lang="en-US" sz="2200" baseline="-25000" dirty="0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baseline="-25000" dirty="0">
                <a:latin typeface="Century Gothic"/>
                <a:cs typeface="Century Gothic"/>
              </a:rPr>
              <a:t> </a:t>
            </a:r>
            <a:r>
              <a:rPr lang="en-US" sz="2200" dirty="0">
                <a:latin typeface="Century Gothic"/>
                <a:cs typeface="Century Gothic"/>
              </a:rPr>
              <a:t>time units.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2200" dirty="0">
                <a:latin typeface="Century Gothic"/>
                <a:cs typeface="Century Gothic"/>
              </a:rPr>
              <a:t>T</a:t>
            </a:r>
            <a:r>
              <a:rPr lang="en-US" sz="2200" baseline="-25000" dirty="0">
                <a:latin typeface="Century Gothic"/>
                <a:cs typeface="Century Gothic"/>
              </a:rPr>
              <a:t>i</a:t>
            </a:r>
            <a:r>
              <a:rPr lang="en-US" sz="2200" dirty="0">
                <a:latin typeface="Century Gothic"/>
                <a:cs typeface="Century Gothic"/>
              </a:rPr>
              <a:t>’s </a:t>
            </a:r>
            <a:r>
              <a:rPr lang="en-US" sz="2200" i="1" dirty="0">
                <a:solidFill>
                  <a:srgbClr val="C00000"/>
                </a:solidFill>
                <a:latin typeface="Century Gothic"/>
                <a:cs typeface="Century Gothic"/>
              </a:rPr>
              <a:t>utilization</a:t>
            </a:r>
            <a:r>
              <a:rPr lang="en-US" sz="2200" dirty="0">
                <a:latin typeface="Century Gothic"/>
                <a:cs typeface="Century Gothic"/>
              </a:rPr>
              <a:t> (or </a:t>
            </a:r>
            <a:r>
              <a:rPr lang="en-US" sz="2200" i="1" dirty="0">
                <a:solidFill>
                  <a:srgbClr val="C00000"/>
                </a:solidFill>
                <a:latin typeface="Century Gothic"/>
                <a:cs typeface="Century Gothic"/>
              </a:rPr>
              <a:t>weight</a:t>
            </a:r>
            <a:r>
              <a:rPr lang="en-US" sz="2200" dirty="0">
                <a:latin typeface="Century Gothic"/>
                <a:cs typeface="Century Gothic"/>
              </a:rPr>
              <a:t>) is 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u</a:t>
            </a:r>
            <a:r>
              <a:rPr lang="en-US" sz="2200" baseline="-25000" dirty="0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 =</a:t>
            </a:r>
            <a:r>
              <a:rPr lang="en-US" sz="2200" dirty="0">
                <a:latin typeface="Century Gothic"/>
                <a:cs typeface="Century Gothic"/>
              </a:rPr>
              <a:t> </a:t>
            </a:r>
            <a:r>
              <a:rPr lang="en-US" sz="2200" dirty="0" err="1">
                <a:solidFill>
                  <a:srgbClr val="0000CC"/>
                </a:solidFill>
                <a:latin typeface="Century Gothic"/>
                <a:cs typeface="Century Gothic"/>
              </a:rPr>
              <a:t>e</a:t>
            </a:r>
            <a:r>
              <a:rPr lang="en-US" sz="2200" baseline="-25000" dirty="0" err="1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/p</a:t>
            </a:r>
            <a:r>
              <a:rPr lang="en-US" sz="2200" baseline="-25000" dirty="0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dirty="0" smtClean="0">
                <a:latin typeface="Century Gothic"/>
                <a:cs typeface="Century Gothic"/>
              </a:rPr>
              <a:t>.</a:t>
            </a:r>
            <a:endParaRPr lang="en-US" sz="2200" dirty="0">
              <a:latin typeface="Century Gothic"/>
              <a:cs typeface="Century Gothic"/>
            </a:endParaRPr>
          </a:p>
          <a:p>
            <a:pPr marL="1200150" lvl="2" indent="-285750">
              <a:buFont typeface="Courier New"/>
              <a:buChar char="o"/>
            </a:pPr>
            <a:r>
              <a:rPr lang="en-US" sz="2200" i="1" dirty="0">
                <a:solidFill>
                  <a:srgbClr val="C00000"/>
                </a:solidFill>
                <a:latin typeface="Century Gothic"/>
                <a:cs typeface="Century Gothic"/>
              </a:rPr>
              <a:t>Total utilization</a:t>
            </a:r>
            <a:r>
              <a:rPr lang="en-US" sz="2200" dirty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lang="en-US" sz="2200" dirty="0">
                <a:latin typeface="Century Gothic"/>
                <a:cs typeface="Century Gothic"/>
              </a:rPr>
              <a:t>is </a:t>
            </a:r>
            <a:r>
              <a:rPr lang="en-US" sz="2200" dirty="0" smtClean="0">
                <a:solidFill>
                  <a:srgbClr val="0000CC"/>
                </a:solidFill>
                <a:latin typeface="Century Gothic"/>
                <a:cs typeface="Century Gothic"/>
              </a:rPr>
              <a:t>U(</a:t>
            </a:r>
            <a:r>
              <a:rPr lang="en-US" sz="2200" dirty="0" smtClean="0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T</a:t>
            </a:r>
            <a:r>
              <a:rPr lang="en-US" sz="2200" dirty="0" smtClean="0">
                <a:solidFill>
                  <a:srgbClr val="0000CC"/>
                </a:solidFill>
                <a:latin typeface="Century Gothic"/>
                <a:cs typeface="Century Gothic"/>
              </a:rPr>
              <a:t>) 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=</a:t>
            </a:r>
            <a:r>
              <a:rPr lang="en-US" sz="2200" dirty="0">
                <a:latin typeface="Century Gothic"/>
                <a:cs typeface="Century Gothic"/>
              </a:rPr>
              <a:t> 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</a:t>
            </a:r>
            <a:r>
              <a:rPr lang="en-US" sz="2200" baseline="-25000" dirty="0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Ti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 </a:t>
            </a:r>
            <a:r>
              <a:rPr lang="en-US" sz="2200" dirty="0" err="1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e</a:t>
            </a:r>
            <a:r>
              <a:rPr lang="en-US" sz="2200" baseline="-25000" dirty="0" err="1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/p</a:t>
            </a:r>
            <a:r>
              <a:rPr lang="en-US" sz="2200" baseline="-25000" dirty="0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i</a:t>
            </a:r>
            <a:r>
              <a:rPr lang="en-US" sz="2200" dirty="0" smtClean="0">
                <a:latin typeface="Century Gothic"/>
                <a:cs typeface="Century Gothic"/>
                <a:sym typeface="Symbol" charset="2"/>
              </a:rPr>
              <a:t>.</a:t>
            </a:r>
          </a:p>
        </p:txBody>
      </p: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1952624" y="1999852"/>
            <a:ext cx="1428751" cy="501034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kern="1200"/>
          </a:p>
        </p:txBody>
      </p:sp>
      <p:sp>
        <p:nvSpPr>
          <p:cNvPr id="79" name="Freeform 77"/>
          <p:cNvSpPr>
            <a:spLocks/>
          </p:cNvSpPr>
          <p:nvPr/>
        </p:nvSpPr>
        <p:spPr bwMode="auto">
          <a:xfrm>
            <a:off x="609060" y="2442149"/>
            <a:ext cx="1607297" cy="1985389"/>
          </a:xfrm>
          <a:custGeom>
            <a:avLst/>
            <a:gdLst>
              <a:gd name="T0" fmla="*/ 2147483647 w 999"/>
              <a:gd name="T1" fmla="*/ 0 h 1234"/>
              <a:gd name="T2" fmla="*/ 2147483647 w 999"/>
              <a:gd name="T3" fmla="*/ 2147483647 h 1234"/>
              <a:gd name="T4" fmla="*/ 2147483647 w 999"/>
              <a:gd name="T5" fmla="*/ 2147483647 h 1234"/>
              <a:gd name="T6" fmla="*/ 0 w 999"/>
              <a:gd name="T7" fmla="*/ 2147483647 h 1234"/>
              <a:gd name="T8" fmla="*/ 0 60000 65536"/>
              <a:gd name="T9" fmla="*/ 0 60000 65536"/>
              <a:gd name="T10" fmla="*/ 0 60000 65536"/>
              <a:gd name="T11" fmla="*/ 0 60000 65536"/>
              <a:gd name="T12" fmla="*/ 0 w 999"/>
              <a:gd name="T13" fmla="*/ 0 h 1234"/>
              <a:gd name="T14" fmla="*/ 999 w 999"/>
              <a:gd name="T15" fmla="*/ 1234 h 12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9" h="1234">
                <a:moveTo>
                  <a:pt x="999" y="0"/>
                </a:moveTo>
                <a:cubicBezTo>
                  <a:pt x="918" y="30"/>
                  <a:pt x="837" y="61"/>
                  <a:pt x="717" y="180"/>
                </a:cubicBezTo>
                <a:cubicBezTo>
                  <a:pt x="597" y="299"/>
                  <a:pt x="397" y="536"/>
                  <a:pt x="277" y="712"/>
                </a:cubicBezTo>
                <a:cubicBezTo>
                  <a:pt x="157" y="888"/>
                  <a:pt x="78" y="1061"/>
                  <a:pt x="0" y="1234"/>
                </a:cubicBezTo>
              </a:path>
            </a:pathLst>
          </a:custGeom>
          <a:noFill/>
          <a:ln w="28575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Oval 76"/>
          <p:cNvSpPr>
            <a:spLocks noChangeArrowheads="1"/>
          </p:cNvSpPr>
          <p:nvPr/>
        </p:nvSpPr>
        <p:spPr bwMode="auto">
          <a:xfrm>
            <a:off x="4631601" y="2112146"/>
            <a:ext cx="627787" cy="422693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02"/>
          <p:cNvSpPr>
            <a:spLocks/>
          </p:cNvSpPr>
          <p:nvPr/>
        </p:nvSpPr>
        <p:spPr bwMode="auto">
          <a:xfrm>
            <a:off x="1781175" y="2500313"/>
            <a:ext cx="2971800" cy="1985962"/>
          </a:xfrm>
          <a:custGeom>
            <a:avLst/>
            <a:gdLst>
              <a:gd name="T0" fmla="*/ 2398898 w 2382982"/>
              <a:gd name="T1" fmla="*/ 0 h 1995054"/>
              <a:gd name="T2" fmla="*/ 1450499 w 2382982"/>
              <a:gd name="T3" fmla="*/ 798466 h 1995054"/>
              <a:gd name="T4" fmla="*/ 511393 w 2382982"/>
              <a:gd name="T5" fmla="*/ 1138045 h 1995054"/>
              <a:gd name="T6" fmla="*/ 0 w 2382982"/>
              <a:gd name="T7" fmla="*/ 1982397 h 1995054"/>
              <a:gd name="T8" fmla="*/ 0 60000 65536"/>
              <a:gd name="T9" fmla="*/ 0 60000 65536"/>
              <a:gd name="T10" fmla="*/ 0 60000 65536"/>
              <a:gd name="T11" fmla="*/ 0 60000 65536"/>
              <a:gd name="T12" fmla="*/ 0 w 2382982"/>
              <a:gd name="T13" fmla="*/ 0 h 1995054"/>
              <a:gd name="T14" fmla="*/ 2382982 w 2382982"/>
              <a:gd name="T15" fmla="*/ 1995054 h 19950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82982" h="1995054">
                <a:moveTo>
                  <a:pt x="2382982" y="0"/>
                </a:moveTo>
                <a:cubicBezTo>
                  <a:pt x="2068176" y="306339"/>
                  <a:pt x="1753370" y="612678"/>
                  <a:pt x="1440873" y="803563"/>
                </a:cubicBezTo>
                <a:cubicBezTo>
                  <a:pt x="1128376" y="994448"/>
                  <a:pt x="748146" y="946727"/>
                  <a:pt x="508000" y="1145309"/>
                </a:cubicBezTo>
                <a:cubicBezTo>
                  <a:pt x="267855" y="1343891"/>
                  <a:pt x="133927" y="1669472"/>
                  <a:pt x="0" y="1995054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05"/>
          <p:cNvSpPr>
            <a:spLocks/>
          </p:cNvSpPr>
          <p:nvPr/>
        </p:nvSpPr>
        <p:spPr bwMode="auto">
          <a:xfrm>
            <a:off x="2968625" y="2500313"/>
            <a:ext cx="1784350" cy="2012551"/>
          </a:xfrm>
          <a:custGeom>
            <a:avLst/>
            <a:gdLst>
              <a:gd name="T0" fmla="*/ 1486795 w 1496291"/>
              <a:gd name="T1" fmla="*/ 0 h 1939637"/>
              <a:gd name="T2" fmla="*/ 1009550 w 1496291"/>
              <a:gd name="T3" fmla="*/ 638354 h 1939637"/>
              <a:gd name="T4" fmla="*/ 449708 w 1496291"/>
              <a:gd name="T5" fmla="*/ 1091673 h 1939637"/>
              <a:gd name="T6" fmla="*/ 0 w 1496291"/>
              <a:gd name="T7" fmla="*/ 1942805 h 1939637"/>
              <a:gd name="T8" fmla="*/ 0 60000 65536"/>
              <a:gd name="T9" fmla="*/ 0 60000 65536"/>
              <a:gd name="T10" fmla="*/ 0 60000 65536"/>
              <a:gd name="T11" fmla="*/ 0 60000 65536"/>
              <a:gd name="T12" fmla="*/ 0 w 1496291"/>
              <a:gd name="T13" fmla="*/ 0 h 1939637"/>
              <a:gd name="T14" fmla="*/ 1496291 w 1496291"/>
              <a:gd name="T15" fmla="*/ 1939637 h 19396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6291" h="1939637">
                <a:moveTo>
                  <a:pt x="1496291" y="0"/>
                </a:moveTo>
                <a:cubicBezTo>
                  <a:pt x="1343121" y="227830"/>
                  <a:pt x="1189952" y="455661"/>
                  <a:pt x="1016000" y="637309"/>
                </a:cubicBezTo>
                <a:cubicBezTo>
                  <a:pt x="842049" y="818958"/>
                  <a:pt x="621915" y="872836"/>
                  <a:pt x="452582" y="1089891"/>
                </a:cubicBezTo>
                <a:cubicBezTo>
                  <a:pt x="283249" y="1306946"/>
                  <a:pt x="141624" y="1623291"/>
                  <a:pt x="0" y="1939637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06"/>
          <p:cNvSpPr>
            <a:spLocks/>
          </p:cNvSpPr>
          <p:nvPr/>
        </p:nvSpPr>
        <p:spPr bwMode="auto">
          <a:xfrm>
            <a:off x="4752975" y="2500886"/>
            <a:ext cx="165100" cy="1985389"/>
          </a:xfrm>
          <a:custGeom>
            <a:avLst/>
            <a:gdLst>
              <a:gd name="T0" fmla="*/ 39002 w 158558"/>
              <a:gd name="T1" fmla="*/ 0 h 1995055"/>
              <a:gd name="T2" fmla="*/ 20277 w 158558"/>
              <a:gd name="T3" fmla="*/ 981387 h 1995055"/>
              <a:gd name="T4" fmla="*/ 160682 w 158558"/>
              <a:gd name="T5" fmla="*/ 1999812 h 1995055"/>
              <a:gd name="T6" fmla="*/ 0 60000 65536"/>
              <a:gd name="T7" fmla="*/ 0 60000 65536"/>
              <a:gd name="T8" fmla="*/ 0 60000 65536"/>
              <a:gd name="T9" fmla="*/ 0 w 158558"/>
              <a:gd name="T10" fmla="*/ 0 h 1995055"/>
              <a:gd name="T11" fmla="*/ 158558 w 158558"/>
              <a:gd name="T12" fmla="*/ 1995055 h 19950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558" h="1995055">
                <a:moveTo>
                  <a:pt x="38485" y="0"/>
                </a:moveTo>
                <a:cubicBezTo>
                  <a:pt x="19242" y="323273"/>
                  <a:pt x="0" y="646546"/>
                  <a:pt x="20012" y="979055"/>
                </a:cubicBezTo>
                <a:cubicBezTo>
                  <a:pt x="40024" y="1311564"/>
                  <a:pt x="99291" y="1653309"/>
                  <a:pt x="158558" y="1995055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107"/>
          <p:cNvSpPr>
            <a:spLocks/>
          </p:cNvSpPr>
          <p:nvPr/>
        </p:nvSpPr>
        <p:spPr bwMode="auto">
          <a:xfrm>
            <a:off x="4918075" y="2534839"/>
            <a:ext cx="341313" cy="1939925"/>
          </a:xfrm>
          <a:custGeom>
            <a:avLst/>
            <a:gdLst>
              <a:gd name="T0" fmla="*/ 0 w 526473"/>
              <a:gd name="T1" fmla="*/ 0 h 1930400"/>
              <a:gd name="T2" fmla="*/ 364584 w 526473"/>
              <a:gd name="T3" fmla="*/ 1256146 h 1930400"/>
              <a:gd name="T4" fmla="*/ 532855 w 526473"/>
              <a:gd name="T5" fmla="*/ 1930400 h 1930400"/>
              <a:gd name="T6" fmla="*/ 0 60000 65536"/>
              <a:gd name="T7" fmla="*/ 0 60000 65536"/>
              <a:gd name="T8" fmla="*/ 0 60000 65536"/>
              <a:gd name="T9" fmla="*/ 0 w 526473"/>
              <a:gd name="T10" fmla="*/ 0 h 1930400"/>
              <a:gd name="T11" fmla="*/ 526473 w 526473"/>
              <a:gd name="T12" fmla="*/ 1930400 h 1930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6473" h="1930400">
                <a:moveTo>
                  <a:pt x="0" y="0"/>
                </a:moveTo>
                <a:cubicBezTo>
                  <a:pt x="136236" y="467206"/>
                  <a:pt x="272473" y="934413"/>
                  <a:pt x="360218" y="1256146"/>
                </a:cubicBezTo>
                <a:cubicBezTo>
                  <a:pt x="447964" y="1577879"/>
                  <a:pt x="487218" y="1754139"/>
                  <a:pt x="526473" y="1930400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08"/>
          <p:cNvSpPr>
            <a:spLocks/>
          </p:cNvSpPr>
          <p:nvPr/>
        </p:nvSpPr>
        <p:spPr bwMode="auto">
          <a:xfrm>
            <a:off x="5035551" y="2534839"/>
            <a:ext cx="1366838" cy="1939925"/>
          </a:xfrm>
          <a:custGeom>
            <a:avLst/>
            <a:gdLst>
              <a:gd name="T0" fmla="*/ 0 w 1468582"/>
              <a:gd name="T1" fmla="*/ 0 h 1939636"/>
              <a:gd name="T2" fmla="*/ 1162517 w 1468582"/>
              <a:gd name="T3" fmla="*/ 1378474 h 1939636"/>
              <a:gd name="T4" fmla="*/ 1466987 w 1468582"/>
              <a:gd name="T5" fmla="*/ 1942815 h 1939636"/>
              <a:gd name="T6" fmla="*/ 0 60000 65536"/>
              <a:gd name="T7" fmla="*/ 0 60000 65536"/>
              <a:gd name="T8" fmla="*/ 0 60000 65536"/>
              <a:gd name="T9" fmla="*/ 0 w 1468582"/>
              <a:gd name="T10" fmla="*/ 0 h 1939636"/>
              <a:gd name="T11" fmla="*/ 1468582 w 1468582"/>
              <a:gd name="T12" fmla="*/ 1939636 h 1939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8582" h="1939636">
                <a:moveTo>
                  <a:pt x="0" y="0"/>
                </a:moveTo>
                <a:cubicBezTo>
                  <a:pt x="459509" y="526472"/>
                  <a:pt x="919018" y="1052945"/>
                  <a:pt x="1163782" y="1376218"/>
                </a:cubicBezTo>
                <a:cubicBezTo>
                  <a:pt x="1408546" y="1699491"/>
                  <a:pt x="1438564" y="1819563"/>
                  <a:pt x="1468582" y="1939636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109"/>
          <p:cNvSpPr>
            <a:spLocks/>
          </p:cNvSpPr>
          <p:nvPr/>
        </p:nvSpPr>
        <p:spPr bwMode="auto">
          <a:xfrm>
            <a:off x="5210175" y="2442149"/>
            <a:ext cx="2971800" cy="2079625"/>
          </a:xfrm>
          <a:custGeom>
            <a:avLst/>
            <a:gdLst>
              <a:gd name="T0" fmla="*/ 0 w 2974109"/>
              <a:gd name="T1" fmla="*/ 0 h 2078182"/>
              <a:gd name="T2" fmla="*/ 787611 w 2974109"/>
              <a:gd name="T3" fmla="*/ 511893 h 2078182"/>
              <a:gd name="T4" fmla="*/ 1881003 w 2974109"/>
              <a:gd name="T5" fmla="*/ 977251 h 2078182"/>
              <a:gd name="T6" fmla="*/ 2983654 w 2974109"/>
              <a:gd name="T7" fmla="*/ 2094110 h 2078182"/>
              <a:gd name="T8" fmla="*/ 0 60000 65536"/>
              <a:gd name="T9" fmla="*/ 0 60000 65536"/>
              <a:gd name="T10" fmla="*/ 0 60000 65536"/>
              <a:gd name="T11" fmla="*/ 0 60000 65536"/>
              <a:gd name="T12" fmla="*/ 0 w 2974109"/>
              <a:gd name="T13" fmla="*/ 0 h 2078182"/>
              <a:gd name="T14" fmla="*/ 2974109 w 2974109"/>
              <a:gd name="T15" fmla="*/ 2078182 h 2078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74109" h="2078182">
                <a:moveTo>
                  <a:pt x="0" y="0"/>
                </a:moveTo>
                <a:cubicBezTo>
                  <a:pt x="236297" y="173182"/>
                  <a:pt x="472594" y="346364"/>
                  <a:pt x="785091" y="508000"/>
                </a:cubicBezTo>
                <a:cubicBezTo>
                  <a:pt x="1097588" y="669636"/>
                  <a:pt x="1510146" y="708121"/>
                  <a:pt x="1874982" y="969818"/>
                </a:cubicBezTo>
                <a:cubicBezTo>
                  <a:pt x="2239818" y="1231515"/>
                  <a:pt x="2606963" y="1654848"/>
                  <a:pt x="2974109" y="2078182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0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Periodic Task System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290253" y="4378325"/>
            <a:ext cx="1133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Century Gothic"/>
                <a:cs typeface="Century Gothic"/>
              </a:rPr>
              <a:t>T</a:t>
            </a:r>
            <a:r>
              <a:rPr lang="en-US" b="1" baseline="-25000" dirty="0">
                <a:latin typeface="Century Gothic"/>
                <a:cs typeface="Century Gothic"/>
              </a:rPr>
              <a:t>1</a:t>
            </a:r>
            <a:r>
              <a:rPr lang="en-US" b="1" dirty="0">
                <a:latin typeface="Century Gothic"/>
                <a:cs typeface="Century Gothic"/>
              </a:rPr>
              <a:t> = (2,5)</a:t>
            </a:r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</p:grpSpPr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 flipV="1">
            <a:off x="8410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64"/>
          <p:cNvSpPr txBox="1">
            <a:spLocks noChangeArrowheads="1"/>
          </p:cNvSpPr>
          <p:nvPr/>
        </p:nvSpPr>
        <p:spPr bwMode="auto">
          <a:xfrm>
            <a:off x="158938" y="5229225"/>
            <a:ext cx="1263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Century Gothic"/>
                <a:cs typeface="Century Gothic"/>
              </a:rPr>
              <a:t>T</a:t>
            </a:r>
            <a:r>
              <a:rPr lang="en-US" b="1" baseline="-25000" dirty="0">
                <a:latin typeface="Century Gothic"/>
                <a:cs typeface="Century Gothic"/>
              </a:rPr>
              <a:t>2</a:t>
            </a:r>
            <a:r>
              <a:rPr lang="en-US" b="1" dirty="0">
                <a:latin typeface="Century Gothic"/>
                <a:cs typeface="Century Gothic"/>
              </a:rPr>
              <a:t> = (9,15)</a:t>
            </a:r>
          </a:p>
        </p:txBody>
      </p:sp>
      <p:grpSp>
        <p:nvGrpSpPr>
          <p:cNvPr id="65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</p:grpSpPr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3312" y="3206"/>
              <a:ext cx="432" cy="144"/>
            </a:xfrm>
            <a:prstGeom prst="rect">
              <a:avLst/>
            </a:prstGeom>
            <a:solidFill>
              <a:srgbClr val="CC0000">
                <a:alpha val="98822"/>
              </a:srgbClr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2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4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42504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Century Gothic"/>
                <a:cs typeface="Century Gothic"/>
              </a:rPr>
              <a:t>One Processor Here</a:t>
            </a:r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D2A0C3C-CAE9-8542-9C76-F76F4D62F4A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09060" y="1417638"/>
            <a:ext cx="82417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kern="0" dirty="0">
                <a:solidFill>
                  <a:srgbClr val="000000"/>
                </a:solidFill>
                <a:latin typeface="Century Gothic"/>
                <a:cs typeface="Century Gothic"/>
              </a:rPr>
              <a:t>Set </a:t>
            </a:r>
            <a:r>
              <a:rPr lang="en-US" sz="2200" kern="0" dirty="0" smtClean="0">
                <a:latin typeface="Century Gothic"/>
                <a:cs typeface="Century Gothic"/>
                <a:sym typeface="Symbol" pitchFamily="18" charset="2"/>
              </a:rPr>
              <a:t>T = {T</a:t>
            </a:r>
            <a:r>
              <a:rPr lang="en-US" sz="2200" kern="0" baseline="-25000" dirty="0" smtClean="0">
                <a:latin typeface="Century Gothic"/>
                <a:cs typeface="Century Gothic"/>
                <a:sym typeface="Symbol" pitchFamily="18" charset="2"/>
              </a:rPr>
              <a:t>1</a:t>
            </a:r>
            <a:r>
              <a:rPr lang="en-US" sz="2200" kern="0" dirty="0" smtClean="0">
                <a:latin typeface="Century Gothic"/>
                <a:cs typeface="Century Gothic"/>
                <a:sym typeface="Symbol" pitchFamily="18" charset="2"/>
              </a:rPr>
              <a:t>, T</a:t>
            </a:r>
            <a:r>
              <a:rPr lang="en-US" sz="2200" kern="0" baseline="-25000" dirty="0" smtClean="0">
                <a:latin typeface="Century Gothic"/>
                <a:cs typeface="Century Gothic"/>
                <a:sym typeface="Symbol" pitchFamily="18" charset="2"/>
              </a:rPr>
              <a:t>2</a:t>
            </a:r>
            <a:r>
              <a:rPr lang="en-US" sz="2200" kern="0" dirty="0" smtClean="0">
                <a:latin typeface="Century Gothic"/>
                <a:cs typeface="Century Gothic"/>
                <a:sym typeface="Symbol" pitchFamily="18" charset="2"/>
              </a:rPr>
              <a:t>}</a:t>
            </a:r>
            <a:r>
              <a:rPr lang="en-US" sz="2200" kern="0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200" kern="0" dirty="0">
                <a:latin typeface="Century Gothic"/>
                <a:cs typeface="Century Gothic"/>
              </a:rPr>
              <a:t>of</a:t>
            </a:r>
            <a:r>
              <a:rPr lang="en-US" sz="2200" kern="0" dirty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lang="en-US" sz="2200" b="1" kern="0" dirty="0">
                <a:solidFill>
                  <a:srgbClr val="C00000"/>
                </a:solidFill>
                <a:latin typeface="Century Gothic"/>
                <a:cs typeface="Century Gothic"/>
              </a:rPr>
              <a:t>periodic tasks</a:t>
            </a:r>
            <a:r>
              <a:rPr lang="en-US" sz="2200" kern="0" dirty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lang="en-US" sz="2200" kern="0" dirty="0">
                <a:solidFill>
                  <a:srgbClr val="020202"/>
                </a:solidFill>
                <a:latin typeface="Century Gothic"/>
                <a:cs typeface="Century Gothic"/>
              </a:rPr>
              <a:t>scheduled on</a:t>
            </a:r>
            <a:r>
              <a:rPr lang="en-US" sz="2200" kern="0" dirty="0">
                <a:solidFill>
                  <a:schemeClr val="hlink"/>
                </a:solidFill>
                <a:latin typeface="Century Gothic"/>
                <a:cs typeface="Century Gothic"/>
              </a:rPr>
              <a:t> </a:t>
            </a:r>
            <a:r>
              <a:rPr lang="en-US" sz="2200" kern="0" dirty="0" smtClean="0">
                <a:solidFill>
                  <a:srgbClr val="C00000"/>
                </a:solidFill>
                <a:latin typeface="Century Gothic"/>
                <a:cs typeface="Century Gothic"/>
              </a:rPr>
              <a:t>1 core</a:t>
            </a:r>
            <a:r>
              <a:rPr lang="en-US" sz="2200" kern="0" dirty="0" smtClean="0">
                <a:solidFill>
                  <a:srgbClr val="020202"/>
                </a:solidFill>
                <a:latin typeface="Century Gothic"/>
                <a:cs typeface="Century Gothic"/>
              </a:rPr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>
                <a:latin typeface="Century Gothic"/>
                <a:cs typeface="Century Gothic"/>
              </a:rPr>
              <a:t>Task 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T</a:t>
            </a:r>
            <a:r>
              <a:rPr lang="en-US" sz="2200" baseline="-25000" dirty="0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i="1" dirty="0">
                <a:solidFill>
                  <a:srgbClr val="0000CC"/>
                </a:solidFill>
                <a:latin typeface="Century Gothic"/>
                <a:cs typeface="Century Gothic"/>
              </a:rPr>
              <a:t> = 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(</a:t>
            </a:r>
            <a:r>
              <a:rPr lang="en-US" sz="2200" dirty="0" err="1">
                <a:solidFill>
                  <a:srgbClr val="0000CC"/>
                </a:solidFill>
                <a:latin typeface="Century Gothic"/>
                <a:cs typeface="Century Gothic"/>
              </a:rPr>
              <a:t>e</a:t>
            </a:r>
            <a:r>
              <a:rPr lang="en-US" sz="2200" baseline="-25000" dirty="0" err="1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dirty="0" err="1">
                <a:solidFill>
                  <a:srgbClr val="0000CC"/>
                </a:solidFill>
                <a:latin typeface="Century Gothic"/>
                <a:cs typeface="Century Gothic"/>
              </a:rPr>
              <a:t>,p</a:t>
            </a:r>
            <a:r>
              <a:rPr lang="en-US" sz="2200" baseline="-25000" dirty="0" err="1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)</a:t>
            </a:r>
            <a:r>
              <a:rPr lang="en-US" sz="2200" i="1" dirty="0">
                <a:latin typeface="Century Gothic"/>
                <a:cs typeface="Century Gothic"/>
              </a:rPr>
              <a:t> </a:t>
            </a:r>
            <a:r>
              <a:rPr lang="en-US" sz="2200" dirty="0">
                <a:latin typeface="Century Gothic"/>
                <a:cs typeface="Century Gothic"/>
              </a:rPr>
              <a:t>releases a </a:t>
            </a:r>
            <a:r>
              <a:rPr lang="en-US" sz="2200" b="1" i="1" dirty="0">
                <a:solidFill>
                  <a:srgbClr val="C00000"/>
                </a:solidFill>
                <a:latin typeface="Century Gothic"/>
                <a:cs typeface="Century Gothic"/>
              </a:rPr>
              <a:t>job</a:t>
            </a:r>
            <a:r>
              <a:rPr lang="en-US" sz="2200" dirty="0">
                <a:latin typeface="Century Gothic"/>
                <a:cs typeface="Century Gothic"/>
              </a:rPr>
              <a:t> with exec. cost </a:t>
            </a:r>
            <a:r>
              <a:rPr lang="en-US" sz="2200" dirty="0" err="1">
                <a:solidFill>
                  <a:srgbClr val="0000CC"/>
                </a:solidFill>
                <a:latin typeface="Century Gothic"/>
                <a:cs typeface="Century Gothic"/>
              </a:rPr>
              <a:t>e</a:t>
            </a:r>
            <a:r>
              <a:rPr lang="en-US" sz="2200" baseline="-25000" dirty="0" err="1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i="1" dirty="0">
                <a:latin typeface="Century Gothic"/>
                <a:cs typeface="Century Gothic"/>
              </a:rPr>
              <a:t> </a:t>
            </a:r>
            <a:r>
              <a:rPr lang="en-US" sz="2200" dirty="0">
                <a:latin typeface="Century Gothic"/>
                <a:cs typeface="Century Gothic"/>
              </a:rPr>
              <a:t>every 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p</a:t>
            </a:r>
            <a:r>
              <a:rPr lang="en-US" sz="2200" baseline="-25000" dirty="0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baseline="-25000" dirty="0">
                <a:latin typeface="Century Gothic"/>
                <a:cs typeface="Century Gothic"/>
              </a:rPr>
              <a:t> </a:t>
            </a:r>
            <a:r>
              <a:rPr lang="en-US" sz="2200" dirty="0">
                <a:latin typeface="Century Gothic"/>
                <a:cs typeface="Century Gothic"/>
              </a:rPr>
              <a:t>time units.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2200" dirty="0">
                <a:latin typeface="Century Gothic"/>
                <a:cs typeface="Century Gothic"/>
              </a:rPr>
              <a:t>Ti’s </a:t>
            </a:r>
            <a:r>
              <a:rPr lang="en-US" sz="2200" i="1" dirty="0">
                <a:solidFill>
                  <a:srgbClr val="C00000"/>
                </a:solidFill>
                <a:latin typeface="Century Gothic"/>
                <a:cs typeface="Century Gothic"/>
              </a:rPr>
              <a:t>utilization</a:t>
            </a:r>
            <a:r>
              <a:rPr lang="en-US" sz="2200" dirty="0">
                <a:latin typeface="Century Gothic"/>
                <a:cs typeface="Century Gothic"/>
              </a:rPr>
              <a:t> (or </a:t>
            </a:r>
            <a:r>
              <a:rPr lang="en-US" sz="2200" i="1" dirty="0">
                <a:solidFill>
                  <a:srgbClr val="C00000"/>
                </a:solidFill>
                <a:latin typeface="Century Gothic"/>
                <a:cs typeface="Century Gothic"/>
              </a:rPr>
              <a:t>weight</a:t>
            </a:r>
            <a:r>
              <a:rPr lang="en-US" sz="2200" dirty="0">
                <a:latin typeface="Century Gothic"/>
                <a:cs typeface="Century Gothic"/>
              </a:rPr>
              <a:t>) is 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u</a:t>
            </a:r>
            <a:r>
              <a:rPr lang="en-US" sz="2200" baseline="-25000" dirty="0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 =</a:t>
            </a:r>
            <a:r>
              <a:rPr lang="en-US" sz="2200" dirty="0">
                <a:latin typeface="Century Gothic"/>
                <a:cs typeface="Century Gothic"/>
              </a:rPr>
              <a:t> </a:t>
            </a:r>
            <a:r>
              <a:rPr lang="en-US" sz="2200" dirty="0" err="1">
                <a:solidFill>
                  <a:srgbClr val="0000CC"/>
                </a:solidFill>
                <a:latin typeface="Century Gothic"/>
                <a:cs typeface="Century Gothic"/>
              </a:rPr>
              <a:t>e</a:t>
            </a:r>
            <a:r>
              <a:rPr lang="en-US" sz="2200" baseline="-25000" dirty="0" err="1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/p</a:t>
            </a:r>
            <a:r>
              <a:rPr lang="en-US" sz="2200" baseline="-25000" dirty="0">
                <a:solidFill>
                  <a:srgbClr val="0000CC"/>
                </a:solidFill>
                <a:latin typeface="Century Gothic"/>
                <a:cs typeface="Century Gothic"/>
              </a:rPr>
              <a:t>i</a:t>
            </a:r>
            <a:r>
              <a:rPr lang="en-US" sz="2200" dirty="0">
                <a:latin typeface="Century Gothic"/>
                <a:cs typeface="Century Gothic"/>
              </a:rPr>
              <a:t>.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2200" i="1" dirty="0">
                <a:solidFill>
                  <a:srgbClr val="C00000"/>
                </a:solidFill>
                <a:latin typeface="Century Gothic"/>
                <a:cs typeface="Century Gothic"/>
              </a:rPr>
              <a:t>Total utilization</a:t>
            </a:r>
            <a:r>
              <a:rPr lang="en-US" sz="2200" dirty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lang="en-US" sz="2200" dirty="0">
                <a:latin typeface="Century Gothic"/>
                <a:cs typeface="Century Gothic"/>
              </a:rPr>
              <a:t>is </a:t>
            </a:r>
            <a:r>
              <a:rPr lang="en-US" sz="2200" dirty="0" smtClean="0">
                <a:solidFill>
                  <a:srgbClr val="0000CC"/>
                </a:solidFill>
                <a:latin typeface="Century Gothic"/>
                <a:cs typeface="Century Gothic"/>
              </a:rPr>
              <a:t>U(</a:t>
            </a:r>
            <a:r>
              <a:rPr lang="en-US" sz="2200" dirty="0" smtClean="0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T</a:t>
            </a:r>
            <a:r>
              <a:rPr lang="en-US" sz="2200" dirty="0" smtClean="0">
                <a:solidFill>
                  <a:srgbClr val="0000CC"/>
                </a:solidFill>
                <a:latin typeface="Century Gothic"/>
                <a:cs typeface="Century Gothic"/>
              </a:rPr>
              <a:t>) 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</a:rPr>
              <a:t>=</a:t>
            </a:r>
            <a:r>
              <a:rPr lang="en-US" sz="2200" dirty="0">
                <a:latin typeface="Century Gothic"/>
                <a:cs typeface="Century Gothic"/>
              </a:rPr>
              <a:t> 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</a:t>
            </a:r>
            <a:r>
              <a:rPr lang="en-US" sz="2200" baseline="-25000" dirty="0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Ti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 </a:t>
            </a:r>
            <a:r>
              <a:rPr lang="en-US" sz="2200" dirty="0" err="1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e</a:t>
            </a:r>
            <a:r>
              <a:rPr lang="en-US" sz="2200" baseline="-25000" dirty="0" err="1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/p</a:t>
            </a:r>
            <a:r>
              <a:rPr lang="en-US" sz="2200" baseline="-25000" dirty="0">
                <a:solidFill>
                  <a:srgbClr val="0000CC"/>
                </a:solidFill>
                <a:latin typeface="Century Gothic"/>
                <a:cs typeface="Century Gothic"/>
                <a:sym typeface="Symbol" charset="2"/>
              </a:rPr>
              <a:t>i</a:t>
            </a:r>
            <a:r>
              <a:rPr lang="en-US" sz="2200" dirty="0" smtClean="0">
                <a:latin typeface="Century Gothic"/>
                <a:cs typeface="Century Gothic"/>
                <a:sym typeface="Symbol" charset="2"/>
              </a:rPr>
              <a:t>.</a:t>
            </a:r>
          </a:p>
          <a:p>
            <a:pPr marL="1200150" lvl="2" indent="-285750">
              <a:buFont typeface="Courier New"/>
              <a:buChar char="o"/>
            </a:pPr>
            <a:r>
              <a:rPr lang="en-US" sz="2200" dirty="0">
                <a:latin typeface="Century Gothic"/>
                <a:cs typeface="Century Gothic"/>
              </a:rPr>
              <a:t>Each job of T</a:t>
            </a:r>
            <a:r>
              <a:rPr lang="en-US" sz="2200" baseline="-25000" dirty="0">
                <a:latin typeface="Century Gothic"/>
                <a:cs typeface="Century Gothic"/>
              </a:rPr>
              <a:t>i</a:t>
            </a:r>
            <a:r>
              <a:rPr lang="en-US" sz="2200" dirty="0">
                <a:latin typeface="Century Gothic"/>
                <a:cs typeface="Century Gothic"/>
              </a:rPr>
              <a:t> has a </a:t>
            </a:r>
            <a:r>
              <a:rPr lang="en-US" sz="2200" i="1" dirty="0">
                <a:solidFill>
                  <a:srgbClr val="C00000"/>
                </a:solidFill>
                <a:latin typeface="Century Gothic"/>
                <a:cs typeface="Century Gothic"/>
              </a:rPr>
              <a:t>deadline</a:t>
            </a:r>
            <a:r>
              <a:rPr lang="en-US" sz="2200" dirty="0">
                <a:latin typeface="Century Gothic"/>
                <a:cs typeface="Century Gothic"/>
              </a:rPr>
              <a:t> at the next job release of T</a:t>
            </a:r>
            <a:r>
              <a:rPr lang="en-US" sz="2200" baseline="-25000" dirty="0">
                <a:latin typeface="Century Gothic"/>
                <a:cs typeface="Century Gothic"/>
              </a:rPr>
              <a:t>i</a:t>
            </a:r>
            <a:r>
              <a:rPr lang="en-US" sz="2200" dirty="0" smtClean="0">
                <a:latin typeface="Century Gothic"/>
                <a:cs typeface="Century Gothic"/>
              </a:rPr>
              <a:t>.</a:t>
            </a:r>
            <a:endParaRPr lang="en-US" sz="2200" dirty="0">
              <a:latin typeface="Century Gothic"/>
              <a:cs typeface="Century Gothic"/>
              <a:sym typeface="Symbol" charset="2"/>
            </a:endParaRPr>
          </a:p>
          <a:p>
            <a:pPr lvl="1"/>
            <a:endParaRPr lang="en-US" sz="2200" kern="0" dirty="0">
              <a:solidFill>
                <a:srgbClr val="020202"/>
              </a:solidFill>
              <a:latin typeface="Century Gothic"/>
              <a:cs typeface="Century Gothic"/>
            </a:endParaRPr>
          </a:p>
        </p:txBody>
      </p:sp>
      <p:sp>
        <p:nvSpPr>
          <p:cNvPr id="87" name="Oval 75"/>
          <p:cNvSpPr>
            <a:spLocks noChangeArrowheads="1"/>
          </p:cNvSpPr>
          <p:nvPr/>
        </p:nvSpPr>
        <p:spPr bwMode="auto">
          <a:xfrm>
            <a:off x="4511416" y="3048547"/>
            <a:ext cx="1344612" cy="557212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77"/>
          <p:cNvSpPr>
            <a:spLocks/>
          </p:cNvSpPr>
          <p:nvPr/>
        </p:nvSpPr>
        <p:spPr bwMode="auto">
          <a:xfrm>
            <a:off x="2697851" y="3588088"/>
            <a:ext cx="2248800" cy="898187"/>
          </a:xfrm>
          <a:custGeom>
            <a:avLst/>
            <a:gdLst>
              <a:gd name="T0" fmla="*/ 2147483647 w 473"/>
              <a:gd name="T1" fmla="*/ 0 h 369"/>
              <a:gd name="T2" fmla="*/ 2147483647 w 473"/>
              <a:gd name="T3" fmla="*/ 2147483647 h 369"/>
              <a:gd name="T4" fmla="*/ 0 w 473"/>
              <a:gd name="T5" fmla="*/ 2147483647 h 369"/>
              <a:gd name="T6" fmla="*/ 0 60000 65536"/>
              <a:gd name="T7" fmla="*/ 0 60000 65536"/>
              <a:gd name="T8" fmla="*/ 0 60000 65536"/>
              <a:gd name="T9" fmla="*/ 0 w 473"/>
              <a:gd name="T10" fmla="*/ 0 h 369"/>
              <a:gd name="T11" fmla="*/ 473 w 473"/>
              <a:gd name="T12" fmla="*/ 369 h 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3" h="369">
                <a:moveTo>
                  <a:pt x="473" y="0"/>
                </a:moveTo>
                <a:cubicBezTo>
                  <a:pt x="360" y="29"/>
                  <a:pt x="248" y="58"/>
                  <a:pt x="169" y="119"/>
                </a:cubicBezTo>
                <a:cubicBezTo>
                  <a:pt x="90" y="180"/>
                  <a:pt x="45" y="274"/>
                  <a:pt x="0" y="369"/>
                </a:cubicBezTo>
              </a:path>
            </a:pathLst>
          </a:custGeom>
          <a:noFill/>
          <a:ln w="28575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0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Other Task System Types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F0E30"/>
                </a:solidFill>
                <a:latin typeface="Century Gothic"/>
                <a:cs typeface="Century Gothic"/>
              </a:rPr>
              <a:t>Sporadic:</a:t>
            </a:r>
            <a:r>
              <a:rPr lang="en-US" dirty="0">
                <a:solidFill>
                  <a:srgbClr val="CF0E30"/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here, </a:t>
            </a:r>
            <a:r>
              <a:rPr lang="en-US" dirty="0" smtClean="0">
                <a:latin typeface="Century Gothic"/>
                <a:cs typeface="Century Gothic"/>
              </a:rPr>
              <a:t>p</a:t>
            </a:r>
            <a:r>
              <a:rPr lang="en-US" baseline="-25000" dirty="0" smtClean="0">
                <a:latin typeface="Century Gothic"/>
                <a:cs typeface="Century Gothic"/>
              </a:rPr>
              <a:t>i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dirty="0">
                <a:latin typeface="Century Gothic"/>
                <a:cs typeface="Century Gothic"/>
              </a:rPr>
              <a:t>is a </a:t>
            </a:r>
            <a:r>
              <a:rPr lang="en-US" u="sng" dirty="0">
                <a:latin typeface="Century Gothic"/>
                <a:cs typeface="Century Gothic"/>
              </a:rPr>
              <a:t>minimum</a:t>
            </a:r>
            <a:r>
              <a:rPr lang="en-US" dirty="0">
                <a:latin typeface="Century Gothic"/>
                <a:cs typeface="Century Gothic"/>
              </a:rPr>
              <a:t> separation between job releases of T</a:t>
            </a:r>
            <a:r>
              <a:rPr lang="en-US" baseline="-25000" dirty="0"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.</a:t>
            </a:r>
          </a:p>
          <a:p>
            <a:r>
              <a:rPr lang="en-US" dirty="0">
                <a:latin typeface="Century Gothic"/>
                <a:cs typeface="Century Gothic"/>
              </a:rPr>
              <a:t>For periodic or sporadic, relative deadlines </a:t>
            </a:r>
            <a:r>
              <a:rPr lang="en-US" dirty="0">
                <a:solidFill>
                  <a:srgbClr val="CF0E30"/>
                </a:solidFill>
                <a:latin typeface="Century Gothic"/>
                <a:cs typeface="Century Gothic"/>
              </a:rPr>
              <a:t>d</a:t>
            </a:r>
            <a:r>
              <a:rPr lang="en-US" baseline="-25000" dirty="0">
                <a:solidFill>
                  <a:srgbClr val="CF0E30"/>
                </a:solidFill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 can be</a:t>
            </a:r>
          </a:p>
          <a:p>
            <a:pPr lvl="1">
              <a:buFont typeface="Arial"/>
              <a:buChar char="•"/>
            </a:pPr>
            <a:r>
              <a:rPr lang="en-US" b="1" dirty="0">
                <a:solidFill>
                  <a:srgbClr val="CF0E30"/>
                </a:solidFill>
                <a:latin typeface="Century Gothic"/>
                <a:cs typeface="Century Gothic"/>
              </a:rPr>
              <a:t>implicit:</a:t>
            </a:r>
            <a:r>
              <a:rPr lang="en-US" dirty="0">
                <a:latin typeface="Century Gothic"/>
                <a:cs typeface="Century Gothic"/>
              </a:rPr>
              <a:t> d</a:t>
            </a:r>
            <a:r>
              <a:rPr lang="en-US" baseline="-25000" dirty="0"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 = p</a:t>
            </a:r>
            <a:r>
              <a:rPr lang="en-US" baseline="-25000" dirty="0"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 (assumed unless stated otherwise);</a:t>
            </a:r>
          </a:p>
          <a:p>
            <a:pPr lvl="1">
              <a:buFont typeface="Arial"/>
              <a:buChar char="•"/>
            </a:pPr>
            <a:r>
              <a:rPr lang="en-US" b="1" dirty="0">
                <a:solidFill>
                  <a:srgbClr val="CF0E30"/>
                </a:solidFill>
                <a:latin typeface="Century Gothic"/>
                <a:cs typeface="Century Gothic"/>
              </a:rPr>
              <a:t>constrained: </a:t>
            </a:r>
            <a:r>
              <a:rPr lang="en-US" dirty="0">
                <a:latin typeface="Century Gothic"/>
                <a:cs typeface="Century Gothic"/>
              </a:rPr>
              <a:t>d</a:t>
            </a:r>
            <a:r>
              <a:rPr lang="en-US" baseline="-25000" dirty="0"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&lt; </a:t>
            </a:r>
            <a:r>
              <a:rPr lang="en-US" dirty="0">
                <a:latin typeface="Century Gothic"/>
                <a:cs typeface="Century Gothic"/>
              </a:rPr>
              <a:t>p</a:t>
            </a:r>
            <a:r>
              <a:rPr lang="en-US" baseline="-25000" dirty="0"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;</a:t>
            </a:r>
          </a:p>
          <a:p>
            <a:pPr lvl="1">
              <a:buFont typeface="Arial"/>
              <a:buChar char="•"/>
            </a:pPr>
            <a:r>
              <a:rPr lang="en-US" b="1" dirty="0" smtClean="0">
                <a:solidFill>
                  <a:srgbClr val="CF0E30"/>
                </a:solidFill>
                <a:latin typeface="Century Gothic"/>
                <a:cs typeface="Century Gothic"/>
              </a:rPr>
              <a:t>Arbitrary</a:t>
            </a:r>
            <a:r>
              <a:rPr lang="en-US" dirty="0" smtClean="0">
                <a:latin typeface="Century Gothic"/>
                <a:cs typeface="Century Gothic"/>
              </a:rPr>
              <a:t>: </a:t>
            </a:r>
            <a:r>
              <a:rPr lang="en-US" dirty="0">
                <a:latin typeface="Century Gothic"/>
                <a:cs typeface="Century Gothic"/>
              </a:rPr>
              <a:t>d</a:t>
            </a:r>
            <a:r>
              <a:rPr lang="en-US" baseline="-25000" dirty="0"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? p</a:t>
            </a:r>
            <a:r>
              <a:rPr lang="en-US" baseline="-25000" dirty="0" smtClean="0">
                <a:latin typeface="Century Gothic"/>
                <a:cs typeface="Century Gothic"/>
              </a:rPr>
              <a:t>i.</a:t>
            </a:r>
            <a:endParaRPr lang="en-US" dirty="0">
              <a:latin typeface="Century Gothic"/>
              <a:cs typeface="Century Gothic"/>
            </a:endParaRPr>
          </a:p>
          <a:p>
            <a:r>
              <a:rPr lang="en-US" dirty="0">
                <a:latin typeface="Century Gothic"/>
                <a:cs typeface="Century Gothic"/>
              </a:rPr>
              <a:t>Also can have </a:t>
            </a:r>
            <a:r>
              <a:rPr lang="en-US" b="1" dirty="0">
                <a:solidFill>
                  <a:srgbClr val="CF0E30"/>
                </a:solidFill>
                <a:latin typeface="Century Gothic"/>
                <a:cs typeface="Century Gothic"/>
              </a:rPr>
              <a:t>aperiodic</a:t>
            </a:r>
            <a:r>
              <a:rPr lang="en-US" dirty="0">
                <a:latin typeface="Century Gothic"/>
                <a:cs typeface="Century Gothic"/>
              </a:rPr>
              <a:t> (one-shot) jobs.</a:t>
            </a:r>
          </a:p>
          <a:p>
            <a:pPr lvl="1">
              <a:buFont typeface="Arial"/>
              <a:buChar char="•"/>
            </a:pPr>
            <a:r>
              <a:rPr lang="en-US" b="1" dirty="0">
                <a:solidFill>
                  <a:srgbClr val="CF0E30"/>
                </a:solidFill>
                <a:latin typeface="Century Gothic"/>
                <a:cs typeface="Century Gothic"/>
              </a:rPr>
              <a:t>hard aperiodic</a:t>
            </a:r>
            <a:r>
              <a:rPr lang="en-US" dirty="0">
                <a:latin typeface="Century Gothic"/>
                <a:cs typeface="Century Gothic"/>
              </a:rPr>
              <a:t>: job has a </a:t>
            </a:r>
            <a:r>
              <a:rPr lang="en-US" dirty="0" smtClean="0">
                <a:latin typeface="Century Gothic"/>
                <a:cs typeface="Century Gothic"/>
              </a:rPr>
              <a:t>deadline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7476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Sporadic vs. Periodic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4" name="Rectangle 38"/>
          <p:cNvSpPr>
            <a:spLocks noChangeArrowheads="1"/>
          </p:cNvSpPr>
          <p:nvPr/>
        </p:nvSpPr>
        <p:spPr bwMode="auto">
          <a:xfrm>
            <a:off x="5827713" y="2565400"/>
            <a:ext cx="877887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54000" y="3013075"/>
            <a:ext cx="8428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150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009650" y="300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44780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88595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324100" y="30226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76225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20040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638550" y="300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07670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51485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953000" y="300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39115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82930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267450" y="300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670560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7143750" y="30273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1457325" y="2565400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2739409" y="3779838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3667125" y="2560638"/>
            <a:ext cx="0" cy="447675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4887913" y="3779838"/>
            <a:ext cx="0" cy="447675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868613" y="3721100"/>
            <a:ext cx="16199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entury Gothic"/>
                <a:cs typeface="Century Gothic"/>
              </a:rPr>
              <a:t>= job release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995863" y="3725863"/>
            <a:ext cx="18150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entury Gothic"/>
                <a:cs typeface="Century Gothic"/>
              </a:rPr>
              <a:t>= job deadline</a:t>
            </a: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322513" y="2565400"/>
            <a:ext cx="877887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422275" y="3170238"/>
            <a:ext cx="836639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/>
              <a:t>0     </a:t>
            </a:r>
            <a:r>
              <a:rPr lang="en-US" sz="1800" dirty="0" smtClean="0"/>
              <a:t> 1       2      3      4       5      6      7      8      9     10    11    12    13    14    15     16    17   18</a:t>
            </a:r>
            <a:endParaRPr lang="en-US" sz="1800" dirty="0"/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196850" y="1479550"/>
            <a:ext cx="814331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entury Gothic"/>
                <a:cs typeface="Century Gothic"/>
              </a:rPr>
              <a:t>A</a:t>
            </a:r>
            <a:r>
              <a:rPr lang="en-US" dirty="0" smtClean="0">
                <a:latin typeface="Century Gothic"/>
                <a:cs typeface="Century Gothic"/>
              </a:rPr>
              <a:t>n </a:t>
            </a:r>
            <a:r>
              <a:rPr lang="en-US" dirty="0">
                <a:latin typeface="Century Gothic"/>
                <a:cs typeface="Century Gothic"/>
              </a:rPr>
              <a:t>implicit-deadline </a:t>
            </a:r>
            <a:r>
              <a:rPr lang="en-US" b="1" dirty="0">
                <a:solidFill>
                  <a:srgbClr val="CF0E30"/>
                </a:solidFill>
                <a:latin typeface="Century Gothic"/>
                <a:cs typeface="Century Gothic"/>
              </a:rPr>
              <a:t>periodic</a:t>
            </a:r>
            <a:r>
              <a:rPr lang="en-US" dirty="0">
                <a:latin typeface="Century Gothic"/>
                <a:cs typeface="Century Gothic"/>
              </a:rPr>
              <a:t> task T</a:t>
            </a:r>
            <a:r>
              <a:rPr lang="en-US" baseline="-25000" dirty="0"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 with p</a:t>
            </a:r>
            <a:r>
              <a:rPr lang="en-US" baseline="-25000" dirty="0"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 = 5 and </a:t>
            </a:r>
            <a:r>
              <a:rPr lang="en-US" dirty="0" err="1">
                <a:latin typeface="Century Gothic"/>
                <a:cs typeface="Century Gothic"/>
              </a:rPr>
              <a:t>e</a:t>
            </a:r>
            <a:r>
              <a:rPr lang="en-US" baseline="-25000" dirty="0" err="1"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 = 2 could execute</a:t>
            </a:r>
          </a:p>
          <a:p>
            <a:pPr eaLnBrk="0" hangingPunct="0"/>
            <a:r>
              <a:rPr lang="en-US" dirty="0">
                <a:latin typeface="Century Gothic"/>
                <a:cs typeface="Century Gothic"/>
              </a:rPr>
              <a:t>like this:</a:t>
            </a: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V="1">
            <a:off x="3652838" y="2589213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V="1">
            <a:off x="5862638" y="2584450"/>
            <a:ext cx="0" cy="447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076700" y="2565400"/>
            <a:ext cx="879475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 flipV="1">
            <a:off x="5848350" y="2584450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flipV="1">
            <a:off x="8058150" y="2579688"/>
            <a:ext cx="0" cy="447675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7610475" y="30226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8034338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2"/>
          <p:cNvSpPr>
            <a:spLocks noChangeShapeType="1"/>
          </p:cNvSpPr>
          <p:nvPr/>
        </p:nvSpPr>
        <p:spPr bwMode="auto">
          <a:xfrm>
            <a:off x="845820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43"/>
          <p:cNvSpPr>
            <a:spLocks noChangeArrowheads="1"/>
          </p:cNvSpPr>
          <p:nvPr/>
        </p:nvSpPr>
        <p:spPr bwMode="auto">
          <a:xfrm>
            <a:off x="2554288" y="3779838"/>
            <a:ext cx="4314825" cy="447676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0" name="Rectangle 44"/>
          <p:cNvSpPr>
            <a:spLocks noChangeArrowheads="1"/>
          </p:cNvSpPr>
          <p:nvPr/>
        </p:nvSpPr>
        <p:spPr bwMode="auto">
          <a:xfrm>
            <a:off x="7151688" y="5318125"/>
            <a:ext cx="895350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 flipV="1">
            <a:off x="263525" y="5765800"/>
            <a:ext cx="8447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6"/>
          <p:cNvSpPr>
            <a:spLocks noChangeShapeType="1"/>
          </p:cNvSpPr>
          <p:nvPr/>
        </p:nvSpPr>
        <p:spPr bwMode="auto">
          <a:xfrm>
            <a:off x="58102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>
            <a:off x="1019175" y="57610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48"/>
          <p:cNvSpPr>
            <a:spLocks noChangeShapeType="1"/>
          </p:cNvSpPr>
          <p:nvPr/>
        </p:nvSpPr>
        <p:spPr bwMode="auto">
          <a:xfrm>
            <a:off x="145732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9"/>
          <p:cNvSpPr>
            <a:spLocks noChangeShapeType="1"/>
          </p:cNvSpPr>
          <p:nvPr/>
        </p:nvSpPr>
        <p:spPr bwMode="auto">
          <a:xfrm>
            <a:off x="189547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50"/>
          <p:cNvSpPr>
            <a:spLocks noChangeShapeType="1"/>
          </p:cNvSpPr>
          <p:nvPr/>
        </p:nvSpPr>
        <p:spPr bwMode="auto">
          <a:xfrm>
            <a:off x="2333625" y="577532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51"/>
          <p:cNvSpPr>
            <a:spLocks noChangeShapeType="1"/>
          </p:cNvSpPr>
          <p:nvPr/>
        </p:nvSpPr>
        <p:spPr bwMode="auto">
          <a:xfrm>
            <a:off x="277177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52"/>
          <p:cNvSpPr>
            <a:spLocks noChangeShapeType="1"/>
          </p:cNvSpPr>
          <p:nvPr/>
        </p:nvSpPr>
        <p:spPr bwMode="auto">
          <a:xfrm>
            <a:off x="3209925" y="57800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53"/>
          <p:cNvSpPr>
            <a:spLocks noChangeShapeType="1"/>
          </p:cNvSpPr>
          <p:nvPr/>
        </p:nvSpPr>
        <p:spPr bwMode="auto">
          <a:xfrm>
            <a:off x="3648075" y="57610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54"/>
          <p:cNvSpPr>
            <a:spLocks noChangeShapeType="1"/>
          </p:cNvSpPr>
          <p:nvPr/>
        </p:nvSpPr>
        <p:spPr bwMode="auto">
          <a:xfrm>
            <a:off x="408622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5"/>
          <p:cNvSpPr>
            <a:spLocks noChangeShapeType="1"/>
          </p:cNvSpPr>
          <p:nvPr/>
        </p:nvSpPr>
        <p:spPr bwMode="auto">
          <a:xfrm>
            <a:off x="452437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56"/>
          <p:cNvSpPr>
            <a:spLocks noChangeShapeType="1"/>
          </p:cNvSpPr>
          <p:nvPr/>
        </p:nvSpPr>
        <p:spPr bwMode="auto">
          <a:xfrm>
            <a:off x="4962525" y="57610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540067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8"/>
          <p:cNvSpPr>
            <a:spLocks noChangeShapeType="1"/>
          </p:cNvSpPr>
          <p:nvPr/>
        </p:nvSpPr>
        <p:spPr bwMode="auto">
          <a:xfrm>
            <a:off x="583882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9"/>
          <p:cNvSpPr>
            <a:spLocks noChangeShapeType="1"/>
          </p:cNvSpPr>
          <p:nvPr/>
        </p:nvSpPr>
        <p:spPr bwMode="auto">
          <a:xfrm>
            <a:off x="6276975" y="57610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60"/>
          <p:cNvSpPr>
            <a:spLocks noChangeShapeType="1"/>
          </p:cNvSpPr>
          <p:nvPr/>
        </p:nvSpPr>
        <p:spPr bwMode="auto">
          <a:xfrm>
            <a:off x="671512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61"/>
          <p:cNvSpPr>
            <a:spLocks noChangeShapeType="1"/>
          </p:cNvSpPr>
          <p:nvPr/>
        </p:nvSpPr>
        <p:spPr bwMode="auto">
          <a:xfrm>
            <a:off x="7153275" y="57800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62"/>
          <p:cNvSpPr>
            <a:spLocks noChangeShapeType="1"/>
          </p:cNvSpPr>
          <p:nvPr/>
        </p:nvSpPr>
        <p:spPr bwMode="auto">
          <a:xfrm flipV="1">
            <a:off x="1466850" y="5318125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63"/>
          <p:cNvSpPr>
            <a:spLocks noChangeShapeType="1"/>
          </p:cNvSpPr>
          <p:nvPr/>
        </p:nvSpPr>
        <p:spPr bwMode="auto">
          <a:xfrm flipV="1">
            <a:off x="3648075" y="5313363"/>
            <a:ext cx="0" cy="447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4"/>
          <p:cNvSpPr>
            <a:spLocks noChangeArrowheads="1"/>
          </p:cNvSpPr>
          <p:nvPr/>
        </p:nvSpPr>
        <p:spPr bwMode="auto">
          <a:xfrm>
            <a:off x="2336800" y="5318125"/>
            <a:ext cx="877888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61" name="Text Box 65"/>
          <p:cNvSpPr txBox="1">
            <a:spLocks noChangeArrowheads="1"/>
          </p:cNvSpPr>
          <p:nvPr/>
        </p:nvSpPr>
        <p:spPr bwMode="auto">
          <a:xfrm>
            <a:off x="431800" y="5922963"/>
            <a:ext cx="826380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/>
              <a:t>0     </a:t>
            </a:r>
            <a:r>
              <a:rPr lang="en-US" sz="1800" dirty="0" smtClean="0"/>
              <a:t> 1       2      3      4       5      6      7      8      9     10    11    12    13    14    15     16    17   </a:t>
            </a:r>
            <a:r>
              <a:rPr lang="en-US" sz="1800" dirty="0"/>
              <a:t>18</a:t>
            </a:r>
          </a:p>
        </p:txBody>
      </p:sp>
      <p:sp>
        <p:nvSpPr>
          <p:cNvPr id="62" name="Line 66"/>
          <p:cNvSpPr>
            <a:spLocks noChangeShapeType="1"/>
          </p:cNvSpPr>
          <p:nvPr/>
        </p:nvSpPr>
        <p:spPr bwMode="auto">
          <a:xfrm flipV="1">
            <a:off x="4076700" y="5341938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7"/>
          <p:cNvSpPr>
            <a:spLocks noChangeShapeType="1"/>
          </p:cNvSpPr>
          <p:nvPr/>
        </p:nvSpPr>
        <p:spPr bwMode="auto">
          <a:xfrm flipV="1">
            <a:off x="6286500" y="5337175"/>
            <a:ext cx="0" cy="447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68"/>
          <p:cNvSpPr>
            <a:spLocks noChangeArrowheads="1"/>
          </p:cNvSpPr>
          <p:nvPr/>
        </p:nvSpPr>
        <p:spPr bwMode="auto">
          <a:xfrm>
            <a:off x="4522788" y="5318125"/>
            <a:ext cx="877887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65" name="Line 69"/>
          <p:cNvSpPr>
            <a:spLocks noChangeShapeType="1"/>
          </p:cNvSpPr>
          <p:nvPr/>
        </p:nvSpPr>
        <p:spPr bwMode="auto">
          <a:xfrm flipV="1">
            <a:off x="6272213" y="5337175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70"/>
          <p:cNvSpPr>
            <a:spLocks noChangeShapeType="1"/>
          </p:cNvSpPr>
          <p:nvPr/>
        </p:nvSpPr>
        <p:spPr bwMode="auto">
          <a:xfrm flipV="1">
            <a:off x="8482013" y="5332413"/>
            <a:ext cx="0" cy="447675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71"/>
          <p:cNvSpPr>
            <a:spLocks noChangeShapeType="1"/>
          </p:cNvSpPr>
          <p:nvPr/>
        </p:nvSpPr>
        <p:spPr bwMode="auto">
          <a:xfrm>
            <a:off x="7620000" y="577532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72"/>
          <p:cNvSpPr>
            <a:spLocks noChangeShapeType="1"/>
          </p:cNvSpPr>
          <p:nvPr/>
        </p:nvSpPr>
        <p:spPr bwMode="auto">
          <a:xfrm>
            <a:off x="8043863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73"/>
          <p:cNvSpPr>
            <a:spLocks noChangeShapeType="1"/>
          </p:cNvSpPr>
          <p:nvPr/>
        </p:nvSpPr>
        <p:spPr bwMode="auto">
          <a:xfrm>
            <a:off x="846772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 Box 74"/>
          <p:cNvSpPr txBox="1">
            <a:spLocks noChangeArrowheads="1"/>
          </p:cNvSpPr>
          <p:nvPr/>
        </p:nvSpPr>
        <p:spPr bwMode="auto">
          <a:xfrm>
            <a:off x="282575" y="4570413"/>
            <a:ext cx="606390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entury Gothic"/>
                <a:cs typeface="Century Gothic"/>
              </a:rPr>
              <a:t>If </a:t>
            </a:r>
            <a:r>
              <a:rPr lang="en-US" dirty="0" smtClean="0">
                <a:latin typeface="Century Gothic"/>
                <a:cs typeface="Century Gothic"/>
              </a:rPr>
              <a:t>it is </a:t>
            </a:r>
            <a:r>
              <a:rPr lang="en-US" b="1" dirty="0" smtClean="0">
                <a:solidFill>
                  <a:srgbClr val="CF0E30"/>
                </a:solidFill>
                <a:latin typeface="Century Gothic"/>
                <a:cs typeface="Century Gothic"/>
              </a:rPr>
              <a:t>sporadic</a:t>
            </a:r>
            <a:r>
              <a:rPr lang="en-US" dirty="0">
                <a:latin typeface="Century Gothic"/>
                <a:cs typeface="Century Gothic"/>
              </a:rPr>
              <a:t>, </a:t>
            </a:r>
            <a:r>
              <a:rPr lang="en-US" dirty="0" smtClean="0">
                <a:latin typeface="Century Gothic"/>
                <a:cs typeface="Century Gothic"/>
              </a:rPr>
              <a:t>it could  release and execute </a:t>
            </a:r>
            <a:r>
              <a:rPr lang="en-US" dirty="0">
                <a:latin typeface="Century Gothic"/>
                <a:cs typeface="Century Gothic"/>
              </a:rPr>
              <a:t>like this:</a:t>
            </a:r>
          </a:p>
        </p:txBody>
      </p:sp>
      <p:sp>
        <p:nvSpPr>
          <p:cNvPr id="71" name="Slide Number Placeholder 6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D2A0C3C-CAE9-8542-9C76-F76F4D62F4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4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569"/>
            <a:ext cx="8229600" cy="933152"/>
          </a:xfrm>
        </p:spPr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Notations &amp; Definitions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722"/>
            <a:ext cx="8229600" cy="5546006"/>
          </a:xfrm>
        </p:spPr>
        <p:txBody>
          <a:bodyPr>
            <a:noAutofit/>
          </a:bodyPr>
          <a:lstStyle/>
          <a:p>
            <a:r>
              <a:rPr lang="en-US" sz="2500" dirty="0" err="1">
                <a:solidFill>
                  <a:srgbClr val="C00000"/>
                </a:solidFill>
                <a:latin typeface="Century Gothic"/>
                <a:cs typeface="Century Gothic"/>
              </a:rPr>
              <a:t>J</a:t>
            </a:r>
            <a:r>
              <a:rPr lang="en-US" sz="2500" baseline="-25000" dirty="0" err="1">
                <a:solidFill>
                  <a:srgbClr val="C00000"/>
                </a:solidFill>
                <a:latin typeface="Century Gothic"/>
                <a:cs typeface="Century Gothic"/>
              </a:rPr>
              <a:t>i,k</a:t>
            </a:r>
            <a:r>
              <a:rPr lang="en-US" sz="2500" dirty="0">
                <a:latin typeface="Century Gothic"/>
                <a:cs typeface="Century Gothic"/>
              </a:rPr>
              <a:t> is the k</a:t>
            </a:r>
            <a:r>
              <a:rPr lang="en-US" sz="2500" baseline="30000" dirty="0">
                <a:latin typeface="Century Gothic"/>
                <a:cs typeface="Century Gothic"/>
              </a:rPr>
              <a:t>th</a:t>
            </a:r>
            <a:r>
              <a:rPr lang="en-US" sz="2500" dirty="0">
                <a:latin typeface="Century Gothic"/>
                <a:cs typeface="Century Gothic"/>
              </a:rPr>
              <a:t> job of T</a:t>
            </a:r>
            <a:r>
              <a:rPr lang="en-US" sz="2500" baseline="-25000" dirty="0">
                <a:latin typeface="Century Gothic"/>
                <a:cs typeface="Century Gothic"/>
              </a:rPr>
              <a:t>i</a:t>
            </a:r>
            <a:r>
              <a:rPr lang="en-US" sz="2500" dirty="0">
                <a:latin typeface="Century Gothic"/>
                <a:cs typeface="Century Gothic"/>
              </a:rPr>
              <a:t>.</a:t>
            </a:r>
          </a:p>
          <a:p>
            <a:r>
              <a:rPr lang="en-US" sz="2500" dirty="0" err="1">
                <a:solidFill>
                  <a:srgbClr val="C00000"/>
                </a:solidFill>
                <a:latin typeface="Century Gothic"/>
                <a:cs typeface="Century Gothic"/>
              </a:rPr>
              <a:t>r</a:t>
            </a:r>
            <a:r>
              <a:rPr lang="en-US" sz="2500" baseline="-25000" dirty="0" err="1">
                <a:solidFill>
                  <a:srgbClr val="C00000"/>
                </a:solidFill>
                <a:latin typeface="Century Gothic"/>
                <a:cs typeface="Century Gothic"/>
              </a:rPr>
              <a:t>i,k</a:t>
            </a:r>
            <a:r>
              <a:rPr lang="en-US" sz="2500" dirty="0">
                <a:latin typeface="Century Gothic"/>
                <a:cs typeface="Century Gothic"/>
              </a:rPr>
              <a:t> is the release time of </a:t>
            </a:r>
            <a:r>
              <a:rPr lang="en-US" sz="2500" dirty="0" err="1">
                <a:latin typeface="Century Gothic"/>
                <a:cs typeface="Century Gothic"/>
              </a:rPr>
              <a:t>J</a:t>
            </a:r>
            <a:r>
              <a:rPr lang="en-US" sz="2500" baseline="-25000" dirty="0" err="1">
                <a:latin typeface="Century Gothic"/>
                <a:cs typeface="Century Gothic"/>
              </a:rPr>
              <a:t>i,</a:t>
            </a:r>
            <a:r>
              <a:rPr lang="en-US" sz="2500" baseline="-25000" dirty="0" err="1" smtClean="0">
                <a:latin typeface="Century Gothic"/>
                <a:cs typeface="Century Gothic"/>
              </a:rPr>
              <a:t>k</a:t>
            </a:r>
            <a:r>
              <a:rPr lang="en-US" sz="2500" dirty="0" smtClean="0">
                <a:latin typeface="Century Gothic"/>
                <a:cs typeface="Century Gothic"/>
              </a:rPr>
              <a:t>. </a:t>
            </a:r>
            <a:r>
              <a:rPr lang="en-US" sz="2500" dirty="0" err="1">
                <a:solidFill>
                  <a:srgbClr val="C00000"/>
                </a:solidFill>
                <a:latin typeface="Century Gothic"/>
                <a:cs typeface="Century Gothic"/>
              </a:rPr>
              <a:t>d</a:t>
            </a:r>
            <a:r>
              <a:rPr lang="en-US" sz="2500" baseline="-25000" dirty="0" err="1">
                <a:solidFill>
                  <a:srgbClr val="C00000"/>
                </a:solidFill>
                <a:latin typeface="Century Gothic"/>
                <a:cs typeface="Century Gothic"/>
              </a:rPr>
              <a:t>i,k</a:t>
            </a:r>
            <a:r>
              <a:rPr lang="en-US" sz="2500" dirty="0">
                <a:latin typeface="Century Gothic"/>
                <a:cs typeface="Century Gothic"/>
              </a:rPr>
              <a:t> is its (absolute) </a:t>
            </a:r>
            <a:r>
              <a:rPr lang="en-US" sz="2500" dirty="0" smtClean="0">
                <a:latin typeface="Century Gothic"/>
                <a:cs typeface="Century Gothic"/>
              </a:rPr>
              <a:t>deadline.</a:t>
            </a:r>
            <a:endParaRPr lang="en-US" sz="2500" dirty="0">
              <a:latin typeface="Century Gothic"/>
              <a:cs typeface="Century Gothic"/>
            </a:endParaRPr>
          </a:p>
          <a:p>
            <a:r>
              <a:rPr lang="en-US" sz="2500" dirty="0" err="1">
                <a:solidFill>
                  <a:schemeClr val="accent2"/>
                </a:solidFill>
                <a:latin typeface="Century Gothic"/>
                <a:ea typeface="Lucida Grande"/>
                <a:cs typeface="Century Gothic"/>
              </a:rPr>
              <a:t>ϕ</a:t>
            </a:r>
            <a:r>
              <a:rPr lang="en-US" sz="2500" baseline="-25000" dirty="0" err="1" smtClean="0">
                <a:solidFill>
                  <a:srgbClr val="C00000"/>
                </a:solidFill>
                <a:latin typeface="Century Gothic"/>
                <a:cs typeface="Century Gothic"/>
              </a:rPr>
              <a:t>i</a:t>
            </a:r>
            <a:r>
              <a:rPr lang="en-US" sz="2500" baseline="-25000" dirty="0" smtClean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lang="en-US" sz="2500" dirty="0">
                <a:latin typeface="Century Gothic"/>
                <a:cs typeface="Century Gothic"/>
              </a:rPr>
              <a:t>is the time of the first release; called phase</a:t>
            </a:r>
            <a:r>
              <a:rPr lang="en-US" sz="2500" dirty="0" smtClean="0">
                <a:latin typeface="Century Gothic"/>
                <a:cs typeface="Century Gothic"/>
              </a:rPr>
              <a:t>.</a:t>
            </a:r>
          </a:p>
          <a:p>
            <a:pPr eaLnBrk="0" hangingPunct="0"/>
            <a:r>
              <a:rPr lang="en-US" sz="2500" dirty="0" smtClean="0">
                <a:latin typeface="Century Gothic"/>
                <a:cs typeface="Century Gothic"/>
              </a:rPr>
              <a:t>A task system</a:t>
            </a:r>
            <a:r>
              <a:rPr lang="en-US" sz="2500" dirty="0" smtClean="0">
                <a:solidFill>
                  <a:srgbClr val="000000"/>
                </a:solidFill>
                <a:latin typeface="Century Gothic"/>
                <a:cs typeface="Century Gothic"/>
              </a:rPr>
              <a:t> is</a:t>
            </a:r>
            <a:r>
              <a:rPr lang="en-US" sz="2500" dirty="0" smtClean="0">
                <a:solidFill>
                  <a:srgbClr val="C00000"/>
                </a:solidFill>
                <a:latin typeface="Century Gothic"/>
                <a:cs typeface="Century Gothic"/>
              </a:rPr>
              <a:t> synchronous</a:t>
            </a:r>
            <a:r>
              <a:rPr lang="en-US" sz="2500" dirty="0" smtClean="0">
                <a:solidFill>
                  <a:srgbClr val="020202"/>
                </a:solidFill>
                <a:latin typeface="Century Gothic"/>
                <a:cs typeface="Century Gothic"/>
              </a:rPr>
              <a:t> </a:t>
            </a:r>
            <a:r>
              <a:rPr lang="en-US" sz="2500" dirty="0">
                <a:solidFill>
                  <a:srgbClr val="020202"/>
                </a:solidFill>
                <a:latin typeface="Century Gothic"/>
                <a:cs typeface="Century Gothic"/>
              </a:rPr>
              <a:t>if all </a:t>
            </a:r>
            <a:r>
              <a:rPr lang="en-US" sz="2500" dirty="0" smtClean="0">
                <a:solidFill>
                  <a:srgbClr val="020202"/>
                </a:solidFill>
                <a:latin typeface="Century Gothic"/>
                <a:cs typeface="Century Gothic"/>
              </a:rPr>
              <a:t>phases are 0</a:t>
            </a:r>
            <a:r>
              <a:rPr lang="en-US" sz="2500" dirty="0">
                <a:solidFill>
                  <a:srgbClr val="020202"/>
                </a:solidFill>
                <a:latin typeface="Century Gothic"/>
                <a:cs typeface="Century Gothic"/>
              </a:rPr>
              <a:t>, and </a:t>
            </a:r>
            <a:r>
              <a:rPr lang="en-US" sz="2500" dirty="0">
                <a:solidFill>
                  <a:srgbClr val="C00000"/>
                </a:solidFill>
                <a:latin typeface="Century Gothic"/>
                <a:cs typeface="Century Gothic"/>
              </a:rPr>
              <a:t>asynchronous</a:t>
            </a:r>
            <a:r>
              <a:rPr lang="en-US" sz="2500" dirty="0">
                <a:solidFill>
                  <a:srgbClr val="020202"/>
                </a:solidFill>
                <a:latin typeface="Century Gothic"/>
                <a:cs typeface="Century Gothic"/>
              </a:rPr>
              <a:t> otherwise</a:t>
            </a:r>
            <a:r>
              <a:rPr lang="en-US" sz="2500" dirty="0" smtClean="0">
                <a:solidFill>
                  <a:srgbClr val="020202"/>
                </a:solidFill>
                <a:latin typeface="Century Gothic"/>
                <a:cs typeface="Century Gothic"/>
              </a:rPr>
              <a:t>.</a:t>
            </a:r>
            <a:endParaRPr lang="en-US" sz="2500" dirty="0">
              <a:latin typeface="Century Gothic"/>
              <a:cs typeface="Century Gothic"/>
            </a:endParaRPr>
          </a:p>
          <a:p>
            <a:r>
              <a:rPr lang="en-US" sz="2500" dirty="0">
                <a:solidFill>
                  <a:srgbClr val="C00000"/>
                </a:solidFill>
                <a:latin typeface="Century Gothic"/>
                <a:cs typeface="Century Gothic"/>
              </a:rPr>
              <a:t>Completion Time </a:t>
            </a:r>
            <a:r>
              <a:rPr lang="en-US" sz="2500" dirty="0">
                <a:latin typeface="Century Gothic"/>
                <a:cs typeface="Century Gothic"/>
              </a:rPr>
              <a:t>= Time </a:t>
            </a:r>
            <a:r>
              <a:rPr lang="en-US" sz="2500" dirty="0" smtClean="0">
                <a:latin typeface="Century Gothic"/>
                <a:cs typeface="Century Gothic"/>
              </a:rPr>
              <a:t>when a </a:t>
            </a:r>
            <a:r>
              <a:rPr lang="en-US" sz="2500" dirty="0">
                <a:latin typeface="Century Gothic"/>
                <a:cs typeface="Century Gothic"/>
              </a:rPr>
              <a:t>job completes execution.</a:t>
            </a:r>
          </a:p>
          <a:p>
            <a:r>
              <a:rPr lang="en-US" sz="2500" dirty="0">
                <a:solidFill>
                  <a:srgbClr val="C00000"/>
                </a:solidFill>
                <a:latin typeface="Century Gothic"/>
                <a:cs typeface="Century Gothic"/>
              </a:rPr>
              <a:t>Response Time </a:t>
            </a:r>
            <a:r>
              <a:rPr lang="en-US" sz="2500" dirty="0">
                <a:latin typeface="Century Gothic"/>
                <a:cs typeface="Century Gothic"/>
              </a:rPr>
              <a:t>= Completion Time - </a:t>
            </a:r>
            <a:r>
              <a:rPr lang="en-US" sz="2500" dirty="0" err="1">
                <a:solidFill>
                  <a:srgbClr val="C00000"/>
                </a:solidFill>
                <a:latin typeface="Century Gothic"/>
                <a:cs typeface="Century Gothic"/>
              </a:rPr>
              <a:t>r</a:t>
            </a:r>
            <a:r>
              <a:rPr lang="en-US" sz="2500" baseline="-25000" dirty="0" err="1">
                <a:solidFill>
                  <a:srgbClr val="C00000"/>
                </a:solidFill>
                <a:latin typeface="Century Gothic"/>
                <a:cs typeface="Century Gothic"/>
              </a:rPr>
              <a:t>i,k</a:t>
            </a:r>
            <a:r>
              <a:rPr lang="en-US" sz="2500" baseline="-25000" dirty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</a:p>
          <a:p>
            <a:r>
              <a:rPr lang="en-US" sz="2500" dirty="0" smtClean="0">
                <a:solidFill>
                  <a:srgbClr val="C00000"/>
                </a:solidFill>
                <a:latin typeface="Century Gothic"/>
                <a:cs typeface="Century Gothic"/>
              </a:rPr>
              <a:t>Tardiness </a:t>
            </a:r>
            <a:r>
              <a:rPr lang="en-US" sz="2500" dirty="0">
                <a:latin typeface="Century Gothic"/>
                <a:cs typeface="Century Gothic"/>
              </a:rPr>
              <a:t>= max(0, Completion Time - </a:t>
            </a:r>
            <a:r>
              <a:rPr lang="en-US" sz="2500" dirty="0" err="1">
                <a:solidFill>
                  <a:srgbClr val="C00000"/>
                </a:solidFill>
                <a:latin typeface="Century Gothic"/>
                <a:cs typeface="Century Gothic"/>
              </a:rPr>
              <a:t>d</a:t>
            </a:r>
            <a:r>
              <a:rPr lang="en-US" sz="2500" baseline="-25000" dirty="0" err="1">
                <a:solidFill>
                  <a:srgbClr val="C00000"/>
                </a:solidFill>
                <a:latin typeface="Century Gothic"/>
                <a:cs typeface="Century Gothic"/>
              </a:rPr>
              <a:t>i,k</a:t>
            </a:r>
            <a:r>
              <a:rPr lang="en-US" sz="2500" dirty="0">
                <a:latin typeface="Century Gothic"/>
                <a:cs typeface="Century Gothic"/>
              </a:rPr>
              <a:t>)</a:t>
            </a:r>
          </a:p>
          <a:p>
            <a:r>
              <a:rPr lang="en-US" sz="2500" dirty="0" err="1">
                <a:solidFill>
                  <a:srgbClr val="C00000"/>
                </a:solidFill>
                <a:latin typeface="Century Gothic"/>
                <a:cs typeface="Century Gothic"/>
              </a:rPr>
              <a:t>Hyperperiod</a:t>
            </a:r>
            <a:r>
              <a:rPr lang="en-US" sz="2500" dirty="0">
                <a:latin typeface="Century Gothic"/>
                <a:cs typeface="Century Gothic"/>
              </a:rPr>
              <a:t> = LCM (least common multiple) of the task periods</a:t>
            </a:r>
            <a:r>
              <a:rPr lang="en-US" sz="2500" dirty="0" smtClean="0">
                <a:latin typeface="Century Gothic"/>
                <a:cs typeface="Century Gothic"/>
              </a:rPr>
              <a:t>.</a:t>
            </a:r>
            <a:endParaRPr lang="en-US" sz="2500" dirty="0">
              <a:latin typeface="Century Gothic"/>
              <a:cs typeface="Century Gothic"/>
            </a:endParaRPr>
          </a:p>
          <a:p>
            <a:endParaRPr lang="en-US" sz="25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2496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/>
                <a:cs typeface="Century Gothic"/>
              </a:rPr>
              <a:t>Real-Time Correctness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Hard Real-Time:</a:t>
            </a:r>
          </a:p>
          <a:p>
            <a:pPr lvl="1">
              <a:buFont typeface="Wingdings" charset="2"/>
              <a:buChar char="²"/>
            </a:pPr>
            <a:r>
              <a:rPr lang="en-US" dirty="0" smtClean="0">
                <a:latin typeface="Century Gothic"/>
                <a:cs typeface="Century Gothic"/>
              </a:rPr>
              <a:t>No deadline is missed.</a:t>
            </a:r>
          </a:p>
          <a:p>
            <a:pPr marL="57150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Soft Real-Time:</a:t>
            </a:r>
          </a:p>
          <a:p>
            <a:pPr lvl="1">
              <a:buFont typeface="Wingdings" charset="2"/>
              <a:buChar char="²"/>
            </a:pPr>
            <a:r>
              <a:rPr lang="en-US" dirty="0" smtClean="0">
                <a:latin typeface="Century Gothic"/>
                <a:cs typeface="Century Gothic"/>
              </a:rPr>
              <a:t>Some deadline can be missed.</a:t>
            </a:r>
          </a:p>
          <a:p>
            <a:pPr lvl="1">
              <a:buFont typeface="Wingdings" charset="2"/>
              <a:buChar char="²"/>
            </a:pPr>
            <a:r>
              <a:rPr lang="en-US" dirty="0" smtClean="0">
                <a:latin typeface="Century Gothic"/>
                <a:cs typeface="Century Gothic"/>
              </a:rPr>
              <a:t>Can be defined in different ways.</a:t>
            </a:r>
          </a:p>
          <a:p>
            <a:pPr lvl="1">
              <a:buFont typeface="Wingdings" charset="2"/>
              <a:buChar char="²"/>
            </a:pPr>
            <a:r>
              <a:rPr lang="en-US" dirty="0" smtClean="0">
                <a:latin typeface="Century Gothic"/>
                <a:cs typeface="Century Gothic"/>
              </a:rPr>
              <a:t>We use the existence of bounded tardiness.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7798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3783</TotalTime>
  <Words>2174</Words>
  <Application>Microsoft Macintosh PowerPoint</Application>
  <PresentationFormat>On-screen Show (4:3)</PresentationFormat>
  <Paragraphs>379</Paragraphs>
  <Slides>37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Equation</vt:lpstr>
      <vt:lpstr>A Very Short Introduction to Real-Time Systems &amp; Real-Time Scheduling Theory</vt:lpstr>
      <vt:lpstr>What is a Real-Time System?</vt:lpstr>
      <vt:lpstr>A Simple Example</vt:lpstr>
      <vt:lpstr>Periodic Task System</vt:lpstr>
      <vt:lpstr>Periodic Task System</vt:lpstr>
      <vt:lpstr>Other Task System Types</vt:lpstr>
      <vt:lpstr>Sporadic vs. Periodic</vt:lpstr>
      <vt:lpstr>Notations &amp; Definitions</vt:lpstr>
      <vt:lpstr>Real-Time Correctness</vt:lpstr>
      <vt:lpstr>Task Dependencies</vt:lpstr>
      <vt:lpstr>Scheduling &amp; Schedulability</vt:lpstr>
      <vt:lpstr>Schedulability and Optimality of Scheduling Algorithms</vt:lpstr>
      <vt:lpstr>Feasibility Test &amp; Schedulability Test</vt:lpstr>
      <vt:lpstr>Exact Test vs. Sufficient Test</vt:lpstr>
      <vt:lpstr>Categories of Schedulability Tests</vt:lpstr>
      <vt:lpstr>Platform</vt:lpstr>
      <vt:lpstr>Classification of Scheduling Algorithms</vt:lpstr>
      <vt:lpstr>Clock Driven Scheduling</vt:lpstr>
      <vt:lpstr>Example</vt:lpstr>
      <vt:lpstr>Response Time of Aperiodic Jobs</vt:lpstr>
      <vt:lpstr>Slack Stealing</vt:lpstr>
      <vt:lpstr>Example</vt:lpstr>
      <vt:lpstr>Summary of Clock Driven Scheduling</vt:lpstr>
      <vt:lpstr>Classification of Scheduling Algorithms</vt:lpstr>
      <vt:lpstr>Static-Priority Scheduling</vt:lpstr>
      <vt:lpstr>Rate-Monotonic</vt:lpstr>
      <vt:lpstr>Deadline-Monotonic</vt:lpstr>
      <vt:lpstr>Non-optimality of RM and DM</vt:lpstr>
      <vt:lpstr>Utilization-based Schedulability Test</vt:lpstr>
      <vt:lpstr>Pseudo-Polynomial Time Test</vt:lpstr>
      <vt:lpstr>Classification of Scheduling Algorithms</vt:lpstr>
      <vt:lpstr>Dynamic-Priority Scheduling</vt:lpstr>
      <vt:lpstr>Job Level-Fixed Dynamic-Priority Scheduling</vt:lpstr>
      <vt:lpstr>Optimality of EDF</vt:lpstr>
      <vt:lpstr>Two Famous Schedulability Tests</vt:lpstr>
      <vt:lpstr>Coming up next…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Very Short Introduction to Real-Time System &amp; Real-Time Scheduling Theory</dc:title>
  <dc:creator>Rui Liu</dc:creator>
  <cp:lastModifiedBy>Rui Liu</cp:lastModifiedBy>
  <cp:revision>412</cp:revision>
  <dcterms:created xsi:type="dcterms:W3CDTF">2015-01-16T19:41:43Z</dcterms:created>
  <dcterms:modified xsi:type="dcterms:W3CDTF">2015-01-22T18:21:49Z</dcterms:modified>
</cp:coreProperties>
</file>