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1" r:id="rId3"/>
    <p:sldId id="272" r:id="rId4"/>
    <p:sldId id="273" r:id="rId5"/>
    <p:sldId id="274" r:id="rId6"/>
    <p:sldId id="275" r:id="rId7"/>
    <p:sldId id="257" r:id="rId8"/>
    <p:sldId id="276" r:id="rId9"/>
    <p:sldId id="277" r:id="rId10"/>
    <p:sldId id="269" r:id="rId11"/>
    <p:sldId id="258" r:id="rId12"/>
    <p:sldId id="259" r:id="rId13"/>
    <p:sldId id="260" r:id="rId14"/>
    <p:sldId id="278" r:id="rId15"/>
    <p:sldId id="279" r:id="rId16"/>
    <p:sldId id="280" r:id="rId17"/>
    <p:sldId id="261" r:id="rId18"/>
    <p:sldId id="262" r:id="rId19"/>
    <p:sldId id="263" r:id="rId20"/>
    <p:sldId id="270" r:id="rId21"/>
    <p:sldId id="281" r:id="rId22"/>
    <p:sldId id="264" r:id="rId23"/>
    <p:sldId id="265" r:id="rId24"/>
    <p:sldId id="266" r:id="rId25"/>
    <p:sldId id="283" r:id="rId26"/>
    <p:sldId id="284" r:id="rId27"/>
    <p:sldId id="267" r:id="rId28"/>
    <p:sldId id="282" r:id="rId29"/>
    <p:sldId id="268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87" autoAdjust="0"/>
  </p:normalViewPr>
  <p:slideViewPr>
    <p:cSldViewPr snapToGrid="0" snapToObjects="1">
      <p:cViewPr varScale="1">
        <p:scale>
          <a:sx n="80" d="100"/>
          <a:sy n="80" d="100"/>
        </p:scale>
        <p:origin x="-19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381D0-7522-3A41-A10B-53AA00341090}" type="datetimeFigureOut">
              <a:rPr lang="en-US" smtClean="0"/>
              <a:t>15/1/21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0205E-EF78-7D43-AA9B-FF100C4B5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1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18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46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Cited</a:t>
            </a:r>
            <a:r>
              <a:rPr lang="en-US" baseline="0" dirty="0" smtClean="0"/>
              <a:t>: http://</a:t>
            </a:r>
            <a:r>
              <a:rPr lang="en-US" baseline="0" dirty="0" err="1" smtClean="0"/>
              <a:t>robots.stanford.edu</a:t>
            </a:r>
            <a:r>
              <a:rPr lang="en-US" baseline="0" dirty="0" smtClean="0"/>
              <a:t>/papers/junior08.pdf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86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</a:t>
            </a:r>
            <a:r>
              <a:rPr lang="en-US" baseline="0" dirty="0" smtClean="0"/>
              <a:t> : Wikipedia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www.wired.com</a:t>
            </a:r>
            <a:r>
              <a:rPr lang="en-US" dirty="0" smtClean="0"/>
              <a:t>/2012/02/autonomous-vehicle-history/#slideid-126221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Cited from 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9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3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9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46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Cited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govtech.com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7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cs.stanford.edu</a:t>
            </a:r>
            <a:r>
              <a:rPr lang="en-US" dirty="0" smtClean="0"/>
              <a:t>/group/roadrunner/</a:t>
            </a:r>
            <a:r>
              <a:rPr lang="en-US" dirty="0" err="1" smtClean="0"/>
              <a:t>team.html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26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DARPA_Grand_Challenge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205E-EF78-7D43-AA9B-FF100C4B59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4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6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3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8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9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0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5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0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1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3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FA51F-23A6-5E4A-AEA4-68A03F0C8F46}" type="datetimeFigureOut">
              <a:rPr lang="en-US" smtClean="0"/>
              <a:t>15/1/21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BD98B-2F30-7F45-BEC4-943E9EFC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-xibwwNVLgg?t=29m39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lULl63ERek0" TargetMode="Externa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ectrum.ieee.org/transportation/advanced-cars/how-googles-autonomous-car-passed-the-first-us-state-selfdriving-test" TargetMode="Externa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DARPA Urban Challenge 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Google Car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01/14/2015 </a:t>
            </a:r>
            <a:br>
              <a:rPr lang="en-US" dirty="0" smtClean="0"/>
            </a:br>
            <a:r>
              <a:rPr lang="en-US" dirty="0"/>
              <a:t>Automotive Cyber-Physical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Cheng-Yang Fu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148560"/>
              </p:ext>
            </p:extLst>
          </p:nvPr>
        </p:nvGraphicFramePr>
        <p:xfrm>
          <a:off x="6096000" y="38100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38100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729362"/>
              </p:ext>
            </p:extLst>
          </p:nvPr>
        </p:nvGraphicFramePr>
        <p:xfrm>
          <a:off x="5168900" y="3390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68900" y="3390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134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DARPA Urban Challenge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Incidents in final challenge</a:t>
            </a:r>
          </a:p>
          <a:p>
            <a:pPr lvl="1"/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youtu.be</a:t>
            </a:r>
            <a:r>
              <a:rPr lang="en-US" dirty="0" smtClean="0">
                <a:hlinkClick r:id="rId2"/>
              </a:rPr>
              <a:t>/-</a:t>
            </a:r>
            <a:r>
              <a:rPr lang="en-US" dirty="0" err="1" smtClean="0">
                <a:hlinkClick r:id="rId2"/>
              </a:rPr>
              <a:t>xibwwNVLgg?t</a:t>
            </a:r>
            <a:r>
              <a:rPr lang="en-US" dirty="0" smtClean="0">
                <a:hlinkClick r:id="rId2"/>
              </a:rPr>
              <a:t>=29m39s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8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– Tartan Racing - Boss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1th place</a:t>
            </a:r>
          </a:p>
          <a:p>
            <a:pPr lvl="1"/>
            <a:r>
              <a:rPr lang="en-US" sz="2400" dirty="0" smtClean="0"/>
              <a:t>Composed of Carnegie Mellon University  and General Motors Corporation</a:t>
            </a:r>
          </a:p>
          <a:p>
            <a:r>
              <a:rPr lang="en-US" sz="2800" dirty="0" smtClean="0">
                <a:hlinkClick r:id="rId2"/>
              </a:rPr>
              <a:t>2007 Chevrolet Tahoe</a:t>
            </a:r>
            <a:endParaRPr lang="en-US" sz="2800" dirty="0" smtClean="0"/>
          </a:p>
          <a:p>
            <a:r>
              <a:rPr lang="en-US" sz="1800" dirty="0">
                <a:solidFill>
                  <a:srgbClr val="000000"/>
                </a:solidFill>
                <a:latin typeface="Heiti TC"/>
                <a:ea typeface="Heiti TC"/>
                <a:cs typeface="Heiti TC"/>
              </a:rPr>
              <a:t>https://</a:t>
            </a:r>
            <a:r>
              <a:rPr lang="en-US" sz="1800" dirty="0" err="1">
                <a:solidFill>
                  <a:srgbClr val="000000"/>
                </a:solidFill>
                <a:latin typeface="Heiti TC"/>
                <a:ea typeface="Heiti TC"/>
                <a:cs typeface="Heiti TC"/>
              </a:rPr>
              <a:t>www.youtube.com</a:t>
            </a:r>
            <a:r>
              <a:rPr lang="en-US" sz="1800" dirty="0">
                <a:solidFill>
                  <a:srgbClr val="000000"/>
                </a:solidFill>
                <a:latin typeface="Heiti TC"/>
                <a:ea typeface="Heiti TC"/>
                <a:cs typeface="Heiti TC"/>
              </a:rPr>
              <a:t>/</a:t>
            </a:r>
            <a:r>
              <a:rPr lang="en-US" sz="1800" dirty="0" err="1">
                <a:solidFill>
                  <a:srgbClr val="000000"/>
                </a:solidFill>
                <a:latin typeface="Heiti TC"/>
                <a:ea typeface="Heiti TC"/>
                <a:cs typeface="Heiti TC"/>
              </a:rPr>
              <a:t>watch?v</a:t>
            </a:r>
            <a:r>
              <a:rPr lang="en-US" sz="1800" dirty="0">
                <a:solidFill>
                  <a:srgbClr val="000000"/>
                </a:solidFill>
                <a:latin typeface="Heiti TC"/>
                <a:ea typeface="Heiti TC"/>
                <a:cs typeface="Heiti TC"/>
              </a:rPr>
              <a:t>=lULl63ERek0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81" y="3801332"/>
            <a:ext cx="4811419" cy="30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– Stanford Racing - Junior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750" y="3585892"/>
            <a:ext cx="4921250" cy="327210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2th place</a:t>
            </a:r>
          </a:p>
          <a:p>
            <a:r>
              <a:rPr lang="en-US" dirty="0" smtClean="0"/>
              <a:t>2006 Volkswagen Passat Wagon</a:t>
            </a:r>
          </a:p>
          <a:p>
            <a:r>
              <a:rPr lang="en-US" dirty="0" smtClean="0"/>
              <a:t>1th in 2005 grand challenge (Stanley)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278563"/>
            <a:ext cx="4066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cs.stanford.edu</a:t>
            </a:r>
            <a:r>
              <a:rPr lang="en-US" dirty="0"/>
              <a:t>/group/roadrunner/</a:t>
            </a:r>
            <a:r>
              <a:rPr lang="en-US" dirty="0" err="1"/>
              <a:t>team.html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4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– </a:t>
            </a:r>
            <a:r>
              <a:rPr lang="en-US" dirty="0" err="1" smtClean="0"/>
              <a:t>VictorTango</a:t>
            </a:r>
            <a:r>
              <a:rPr lang="en-US" dirty="0" smtClean="0"/>
              <a:t> - Odin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4700" y="3652110"/>
            <a:ext cx="5829300" cy="320589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3th place</a:t>
            </a:r>
          </a:p>
          <a:p>
            <a:r>
              <a:rPr lang="en-US" sz="2800" dirty="0" smtClean="0"/>
              <a:t>2005 Ford Hybrid Escape</a:t>
            </a:r>
          </a:p>
          <a:p>
            <a:pPr lvl="1"/>
            <a:r>
              <a:rPr lang="en-US" sz="2400" dirty="0" smtClean="0"/>
              <a:t>JAUS (Joint Architecture for Unmanned Systems)</a:t>
            </a:r>
          </a:p>
          <a:p>
            <a:pPr lvl="1"/>
            <a:r>
              <a:rPr lang="en-US" sz="2400" dirty="0" smtClean="0"/>
              <a:t>Only finisher not using </a:t>
            </a:r>
            <a:r>
              <a:rPr lang="en-US" sz="2400" dirty="0" err="1" smtClean="0"/>
              <a:t>Velodyne</a:t>
            </a:r>
            <a:r>
              <a:rPr lang="en-US" sz="2400" dirty="0" smtClean="0"/>
              <a:t> sensor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8709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– MIT - </a:t>
            </a:r>
            <a:r>
              <a:rPr lang="en-US" dirty="0" err="1" smtClean="0"/>
              <a:t>Talos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place – approximate 6 hours</a:t>
            </a:r>
          </a:p>
          <a:p>
            <a:r>
              <a:rPr lang="en-US" dirty="0" smtClean="0"/>
              <a:t>Cluster with 40 cores</a:t>
            </a:r>
          </a:p>
          <a:p>
            <a:r>
              <a:rPr lang="en-US" dirty="0" smtClean="0"/>
              <a:t>Extra Power generator and air conditioner are used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166" y="3824111"/>
            <a:ext cx="4550834" cy="30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78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Team - The Ben Franklin Racing Team – Little Ben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Official time </a:t>
            </a:r>
          </a:p>
          <a:p>
            <a:r>
              <a:rPr lang="en-US" dirty="0" smtClean="0"/>
              <a:t>Programing Languages  : MATLAB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5" y="3471334"/>
            <a:ext cx="4515555" cy="33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14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– Cornell - </a:t>
            </a:r>
            <a:r>
              <a:rPr lang="en-US" dirty="0" err="1" smtClean="0"/>
              <a:t>Skynet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Bayesian inference is used in planning.</a:t>
            </a:r>
          </a:p>
          <a:p>
            <a:r>
              <a:rPr lang="en-US" dirty="0" smtClean="0"/>
              <a:t>Source code was released in 2008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809" y="3530600"/>
            <a:ext cx="5000191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3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Race participants and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3926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Content Placeholder 8" descr="螢幕截圖 2015-01-12 11.14.36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9" b="-2159"/>
          <a:stretch>
            <a:fillRect/>
          </a:stretch>
        </p:blipFill>
        <p:spPr>
          <a:xfrm>
            <a:off x="63499" y="1417637"/>
            <a:ext cx="9007047" cy="4953529"/>
          </a:xfrm>
        </p:spPr>
      </p:pic>
      <p:sp>
        <p:nvSpPr>
          <p:cNvPr id="3" name="Rectangle 2"/>
          <p:cNvSpPr/>
          <p:nvPr/>
        </p:nvSpPr>
        <p:spPr>
          <a:xfrm>
            <a:off x="155558" y="6351603"/>
            <a:ext cx="7137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DARPA_Grand_Challenge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6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System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Junior as example </a:t>
            </a:r>
          </a:p>
          <a:p>
            <a:r>
              <a:rPr lang="en-US" dirty="0" err="1" smtClean="0"/>
              <a:t>Velodyne</a:t>
            </a:r>
            <a:r>
              <a:rPr lang="en-US" dirty="0" smtClean="0"/>
              <a:t> HD </a:t>
            </a:r>
            <a:r>
              <a:rPr lang="en-US" dirty="0" err="1" smtClean="0"/>
              <a:t>Lida</a:t>
            </a:r>
            <a:r>
              <a:rPr lang="en-US" dirty="0" err="1"/>
              <a:t>r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Every direction 10 times a second</a:t>
            </a:r>
          </a:p>
          <a:p>
            <a:pPr lvl="1"/>
            <a:r>
              <a:rPr lang="en-US" dirty="0" smtClean="0"/>
              <a:t>Combine 64 lasers into  millions of 3D points at up to  65m range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40723" y="6488668"/>
            <a:ext cx="6184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Cited from  http</a:t>
            </a:r>
            <a:r>
              <a:rPr lang="en-US" dirty="0"/>
              <a:t>://</a:t>
            </a:r>
            <a:r>
              <a:rPr lang="en-US" dirty="0" err="1"/>
              <a:t>cs.stanford.edu</a:t>
            </a:r>
            <a:r>
              <a:rPr lang="en-US" dirty="0"/>
              <a:t>/group/roadrunner/</a:t>
            </a:r>
            <a:r>
              <a:rPr lang="en-US" dirty="0" err="1"/>
              <a:t>team.html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3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System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Five BOSCH radar</a:t>
            </a:r>
          </a:p>
          <a:p>
            <a:pPr lvl="1"/>
            <a:r>
              <a:rPr lang="en-US" dirty="0" smtClean="0"/>
              <a:t>sensors point straight and to each side to track up to 32 obstacles simultaneously over a range of 200m</a:t>
            </a:r>
          </a:p>
          <a:p>
            <a:pPr lvl="1"/>
            <a:endParaRPr lang="en-US" dirty="0"/>
          </a:p>
          <a:p>
            <a:r>
              <a:rPr lang="en-US" dirty="0" smtClean="0"/>
              <a:t> Two IBEO ALASCA XT </a:t>
            </a:r>
            <a:r>
              <a:rPr lang="en-US" dirty="0" err="1" smtClean="0"/>
              <a:t>Lidars</a:t>
            </a:r>
            <a:endParaRPr lang="en-US" dirty="0" smtClean="0"/>
          </a:p>
          <a:p>
            <a:pPr lvl="1"/>
            <a:r>
              <a:rPr lang="en-US" dirty="0" smtClean="0"/>
              <a:t> in the front and two SICK LD-LRS </a:t>
            </a:r>
            <a:r>
              <a:rPr lang="en-US" dirty="0" err="1" smtClean="0"/>
              <a:t>Lidars</a:t>
            </a:r>
            <a:r>
              <a:rPr lang="en-US" dirty="0" smtClean="0"/>
              <a:t> in the rear handle ranges up to 100m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81692" y="6488668"/>
            <a:ext cx="5365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cs.stanford.edu</a:t>
            </a:r>
            <a:r>
              <a:rPr lang="en-US" dirty="0"/>
              <a:t>/group/roadrunner/</a:t>
            </a:r>
            <a:r>
              <a:rPr lang="en-US" dirty="0" err="1"/>
              <a:t>team.html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5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Autonomous car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Stanford Cart</a:t>
            </a:r>
          </a:p>
          <a:p>
            <a:pPr lvl="1"/>
            <a:r>
              <a:rPr lang="en-US" dirty="0" smtClean="0"/>
              <a:t>Stanford cart with cable, 1961</a:t>
            </a:r>
          </a:p>
          <a:p>
            <a:pPr lvl="1"/>
            <a:r>
              <a:rPr lang="en-US" dirty="0" smtClean="0"/>
              <a:t>Constructed by James L. Adams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242" y="3167124"/>
            <a:ext cx="3531558" cy="36908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88668"/>
            <a:ext cx="5000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Cited : http</a:t>
            </a:r>
            <a:r>
              <a:rPr lang="en-US" dirty="0"/>
              <a:t>://</a:t>
            </a:r>
            <a:r>
              <a:rPr lang="en-US" dirty="0" err="1"/>
              <a:t>web.stanford.edu</a:t>
            </a:r>
            <a:r>
              <a:rPr lang="en-US" dirty="0"/>
              <a:t>/~</a:t>
            </a:r>
            <a:r>
              <a:rPr lang="en-US" dirty="0" err="1"/>
              <a:t>learnest</a:t>
            </a:r>
            <a:r>
              <a:rPr lang="en-US" dirty="0"/>
              <a:t>/</a:t>
            </a:r>
            <a:r>
              <a:rPr lang="en-US" dirty="0" err="1"/>
              <a:t>cart.htm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26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</a:t>
            </a:r>
            <a:r>
              <a:rPr lang="en-US" dirty="0"/>
              <a:t>S</a:t>
            </a:r>
            <a:r>
              <a:rPr lang="en-US" dirty="0" smtClean="0"/>
              <a:t>ystem of Junior</a:t>
            </a:r>
            <a:endParaRPr lang="en-US" dirty="0"/>
          </a:p>
        </p:txBody>
      </p:sp>
      <p:pic>
        <p:nvPicPr>
          <p:cNvPr id="7" name="Content Placeholder 6" descr="螢幕截圖 2015-01-12 15.35.24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15" r="-10715"/>
          <a:stretch>
            <a:fillRect/>
          </a:stretch>
        </p:blipFill>
        <p:spPr>
          <a:xfrm>
            <a:off x="457200" y="174836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37810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driverless Car			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Larry Page talked about </a:t>
            </a:r>
            <a:r>
              <a:rPr lang="en-US" dirty="0"/>
              <a:t>G</a:t>
            </a:r>
            <a:r>
              <a:rPr lang="en-US" dirty="0" smtClean="0"/>
              <a:t>oogle car</a:t>
            </a:r>
          </a:p>
          <a:p>
            <a:pPr lvl="1"/>
            <a:r>
              <a:rPr lang="en-US" dirty="0" smtClean="0"/>
              <a:t>Save lives </a:t>
            </a:r>
          </a:p>
          <a:p>
            <a:pPr lvl="1"/>
            <a:r>
              <a:rPr lang="en-US" dirty="0" smtClean="0"/>
              <a:t>The leading cause of death for people under 34 is car accident </a:t>
            </a:r>
          </a:p>
          <a:p>
            <a:pPr lvl="1"/>
            <a:r>
              <a:rPr lang="en-US" dirty="0" smtClean="0"/>
              <a:t>30,000 people die in car accident each year</a:t>
            </a:r>
          </a:p>
          <a:p>
            <a:pPr lvl="1"/>
            <a:r>
              <a:rPr lang="en-US" dirty="0" smtClean="0"/>
              <a:t>Save labor time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333" y="6149123"/>
            <a:ext cx="658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Cited from TED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368" y="4092222"/>
            <a:ext cx="4953632" cy="27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98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driverless Car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Led by </a:t>
            </a:r>
            <a:r>
              <a:rPr lang="en-US" dirty="0" err="1" smtClean="0"/>
              <a:t>Sabastian</a:t>
            </a:r>
            <a:r>
              <a:rPr lang="en-US" dirty="0" smtClean="0"/>
              <a:t> </a:t>
            </a:r>
            <a:r>
              <a:rPr lang="en-US" dirty="0" err="1" smtClean="0"/>
              <a:t>Thrun</a:t>
            </a:r>
            <a:r>
              <a:rPr lang="en-US" dirty="0"/>
              <a:t> </a:t>
            </a:r>
            <a:r>
              <a:rPr lang="en-US" dirty="0" smtClean="0"/>
              <a:t>(the director of the Stanford Team in DARPA challenge)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3019665"/>
            <a:ext cx="3788832" cy="27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47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car : Technology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Equipment : $150, 000 </a:t>
            </a:r>
          </a:p>
          <a:p>
            <a:pPr lvl="1"/>
            <a:r>
              <a:rPr lang="en-US" dirty="0" smtClean="0"/>
              <a:t>LIDAR system : $70,000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038497"/>
              </p:ext>
            </p:extLst>
          </p:nvPr>
        </p:nvGraphicFramePr>
        <p:xfrm>
          <a:off x="6096000" y="38100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38100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167" y="3090334"/>
            <a:ext cx="4296833" cy="2863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90333"/>
            <a:ext cx="4737969" cy="2863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0006" y="3090334"/>
            <a:ext cx="1344083" cy="736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44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car : Technology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definition inch-precision map </a:t>
            </a:r>
          </a:p>
          <a:p>
            <a:pPr lvl="1"/>
            <a:r>
              <a:rPr lang="en-US" dirty="0" smtClean="0"/>
              <a:t>How high the traffic lights are</a:t>
            </a:r>
          </a:p>
          <a:p>
            <a:pPr lvl="1"/>
            <a:r>
              <a:rPr lang="en-US" dirty="0" smtClean="0"/>
              <a:t>Limitation : Google driverless car cannot go to new place</a:t>
            </a:r>
          </a:p>
          <a:p>
            <a:pPr lvl="1"/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emote computation is also needed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95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car :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60963"/>
          </a:xfrm>
        </p:spPr>
        <p:txBody>
          <a:bodyPr>
            <a:normAutofit/>
          </a:bodyPr>
          <a:lstStyle/>
          <a:p>
            <a:r>
              <a:rPr lang="en-US" dirty="0"/>
              <a:t>Four U.S. states have passed laws permitting autonomous cars as of December 2013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 </a:t>
            </a:r>
            <a:r>
              <a:rPr lang="en-US" b="1" dirty="0"/>
              <a:t>Nevada</a:t>
            </a:r>
            <a:r>
              <a:rPr lang="en-US" dirty="0"/>
              <a:t>, </a:t>
            </a:r>
            <a:r>
              <a:rPr lang="en-US" b="1" dirty="0"/>
              <a:t>Florida</a:t>
            </a:r>
            <a:r>
              <a:rPr lang="en-US" dirty="0"/>
              <a:t>, </a:t>
            </a:r>
            <a:r>
              <a:rPr lang="en-US" b="1" dirty="0"/>
              <a:t>California</a:t>
            </a:r>
            <a:r>
              <a:rPr lang="en-US" dirty="0"/>
              <a:t>, and </a:t>
            </a:r>
            <a:r>
              <a:rPr lang="en-US" b="1" dirty="0"/>
              <a:t>Michigan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Require a human in the driver seat all time</a:t>
            </a:r>
            <a:endParaRPr lang="en-US" dirty="0"/>
          </a:p>
          <a:p>
            <a:r>
              <a:rPr lang="en-US" dirty="0" smtClean="0"/>
              <a:t>Texas would establish criteria  for allowing “autonomous motor vehicle “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2444" y="6406444"/>
            <a:ext cx="602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Cited from Wikipedia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124" y="4604743"/>
            <a:ext cx="3412198" cy="21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3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car : </a:t>
            </a:r>
            <a:r>
              <a:rPr lang="en-US" dirty="0" smtClean="0"/>
              <a:t>Law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How Google car passed the first U.S. State Self-driving Test </a:t>
            </a:r>
          </a:p>
          <a:p>
            <a:pPr lvl="1"/>
            <a:r>
              <a:rPr lang="en-US" dirty="0">
                <a:hlinkClick r:id="rId2"/>
              </a:rPr>
              <a:t>http://spectrum.ieee.org/transportation/advanced-cars/how-googles-autonomous-car-passed-the-first-us-state-selfdriving-</a:t>
            </a:r>
            <a:r>
              <a:rPr lang="en-US" dirty="0" smtClean="0">
                <a:hlinkClick r:id="rId2"/>
              </a:rPr>
              <a:t>test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32" y="4106198"/>
            <a:ext cx="6719087" cy="2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car :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Weather : heavy rain and snow </a:t>
            </a:r>
          </a:p>
          <a:p>
            <a:r>
              <a:rPr lang="en-US" dirty="0" err="1" smtClean="0"/>
              <a:t>Lidar</a:t>
            </a:r>
            <a:r>
              <a:rPr lang="en-US" dirty="0" smtClean="0"/>
              <a:t> system cannot spot potholes</a:t>
            </a:r>
          </a:p>
          <a:p>
            <a:r>
              <a:rPr lang="en-US" dirty="0" smtClean="0"/>
              <a:t>Cannot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ecognize temporary traffic signals</a:t>
            </a:r>
          </a:p>
          <a:p>
            <a:pPr lvl="1"/>
            <a:r>
              <a:rPr lang="en-US" dirty="0" smtClean="0"/>
              <a:t>Recognize crumpled paper from rocks</a:t>
            </a:r>
          </a:p>
          <a:p>
            <a:pPr lvl="1"/>
            <a:r>
              <a:rPr lang="en-US" dirty="0" smtClean="0"/>
              <a:t>Recognize police officers from pedestrian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3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car : Accident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7133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August 2011, a Google driverless car is involved in a crash in Mountain View. </a:t>
            </a:r>
          </a:p>
          <a:p>
            <a:r>
              <a:rPr lang="en-US" dirty="0" smtClean="0"/>
              <a:t>Google claim </a:t>
            </a:r>
          </a:p>
          <a:p>
            <a:pPr lvl="1"/>
            <a:r>
              <a:rPr lang="en-US" dirty="0"/>
              <a:t>"Safety is our top priority. One of our goals is to prevent fender-benders like this one, which occurred while a person was manually driving the car."</a:t>
            </a:r>
          </a:p>
          <a:p>
            <a:r>
              <a:rPr lang="en-US" dirty="0" smtClean="0"/>
              <a:t>No accidents are reported after this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4667" y="6434667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Cited from Business Insider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836" y="4170345"/>
            <a:ext cx="3179705" cy="23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86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: Self-</a:t>
            </a:r>
            <a:r>
              <a:rPr lang="en-US" dirty="0"/>
              <a:t>D</a:t>
            </a:r>
            <a:r>
              <a:rPr lang="en-US" dirty="0" smtClean="0"/>
              <a:t>riving Car Future?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54867" cy="4053137"/>
          </a:xfrm>
        </p:spPr>
        <p:txBody>
          <a:bodyPr/>
          <a:lstStyle/>
          <a:p>
            <a:r>
              <a:rPr lang="en-US" dirty="0" smtClean="0"/>
              <a:t>2014 (Last Year) new prototype </a:t>
            </a:r>
          </a:p>
          <a:p>
            <a:r>
              <a:rPr lang="en-US" dirty="0" smtClean="0"/>
              <a:t>No </a:t>
            </a:r>
            <a:r>
              <a:rPr lang="en-US" b="1" dirty="0" smtClean="0"/>
              <a:t>steering wheel </a:t>
            </a:r>
            <a:r>
              <a:rPr lang="en-US" dirty="0" smtClean="0"/>
              <a:t>,</a:t>
            </a:r>
            <a:r>
              <a:rPr lang="en-US" b="1" dirty="0" smtClean="0"/>
              <a:t>pedals</a:t>
            </a:r>
          </a:p>
          <a:p>
            <a:pPr lvl="1"/>
            <a:r>
              <a:rPr lang="en-US" b="1" dirty="0" smtClean="0"/>
              <a:t>Law question ?</a:t>
            </a:r>
          </a:p>
          <a:p>
            <a:pPr lvl="1"/>
            <a:r>
              <a:rPr lang="en-US" b="1" dirty="0" err="1" smtClean="0"/>
              <a:t>Carlifornia’s</a:t>
            </a:r>
            <a:r>
              <a:rPr lang="en-US" b="1" dirty="0" smtClean="0"/>
              <a:t> DMV said a driver must be able to take “immediate physical  control” of a vehicle on public roads.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587" y="4195799"/>
            <a:ext cx="3994301" cy="26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5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Autonomous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earliest autonomous car</a:t>
            </a:r>
          </a:p>
          <a:p>
            <a:pPr lvl="1"/>
            <a:r>
              <a:rPr lang="en-US" dirty="0" smtClean="0"/>
              <a:t>Director : Ernst </a:t>
            </a:r>
            <a:r>
              <a:rPr lang="en-US" dirty="0" err="1" smtClean="0"/>
              <a:t>Dickmanns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1980s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83734" y="6472947"/>
            <a:ext cx="2983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Credit: © Ernst D. </a:t>
            </a:r>
            <a:r>
              <a:rPr lang="en-US" dirty="0" err="1"/>
              <a:t>Dickmanns</a:t>
            </a:r>
            <a:r>
              <a:rPr lang="en-US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6" y="3235047"/>
            <a:ext cx="9144000" cy="31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34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19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DARPA Grand Challenge -2004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long distance competition for driverless car in the world</a:t>
            </a:r>
          </a:p>
          <a:p>
            <a:r>
              <a:rPr lang="en-US" dirty="0" smtClean="0"/>
              <a:t>Motivation: making one-third of guard military forces autonomous by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5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DARPA </a:t>
            </a:r>
            <a:r>
              <a:rPr lang="en-US" dirty="0" smtClean="0"/>
              <a:t>Grand Challenge </a:t>
            </a:r>
            <a:r>
              <a:rPr lang="en-US" dirty="0"/>
              <a:t>-</a:t>
            </a:r>
            <a:r>
              <a:rPr lang="en-US" dirty="0" smtClean="0"/>
              <a:t>2004(cont.)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Route = 150 miles</a:t>
            </a:r>
          </a:p>
          <a:p>
            <a:r>
              <a:rPr lang="en-US" dirty="0" smtClean="0"/>
              <a:t>No teams finished </a:t>
            </a:r>
          </a:p>
          <a:p>
            <a:r>
              <a:rPr lang="en-US" dirty="0" smtClean="0"/>
              <a:t>Best Result : </a:t>
            </a:r>
          </a:p>
          <a:p>
            <a:pPr lvl="1"/>
            <a:r>
              <a:rPr lang="en-US" dirty="0" smtClean="0"/>
              <a:t>CMU car Sandstorm</a:t>
            </a:r>
          </a:p>
          <a:p>
            <a:pPr lvl="1"/>
            <a:r>
              <a:rPr lang="en-US" dirty="0" smtClean="0"/>
              <a:t>7.32 miles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003" y="3439788"/>
            <a:ext cx="4503997" cy="3418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7693" y="6488668"/>
            <a:ext cx="2176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Cited from NBC news</a:t>
            </a:r>
          </a:p>
        </p:txBody>
      </p:sp>
    </p:spTree>
    <p:extLst>
      <p:ext uri="{BB962C8B-B14F-4D97-AF65-F5344CB8AC3E}">
        <p14:creationId xmlns:p14="http://schemas.microsoft.com/office/powerpoint/2010/main" val="357544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DARPA </a:t>
            </a:r>
            <a:r>
              <a:rPr lang="en-US" dirty="0" smtClean="0"/>
              <a:t>Grand Challenge </a:t>
            </a:r>
            <a:r>
              <a:rPr lang="en-US" dirty="0"/>
              <a:t>-</a:t>
            </a:r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difficult than 2004</a:t>
            </a:r>
          </a:p>
          <a:p>
            <a:pPr lvl="1"/>
            <a:r>
              <a:rPr lang="en-US" dirty="0" smtClean="0"/>
              <a:t>132 miles</a:t>
            </a:r>
          </a:p>
          <a:p>
            <a:r>
              <a:rPr lang="en-US" dirty="0" smtClean="0"/>
              <a:t>5 teams </a:t>
            </a:r>
            <a:endParaRPr lang="en-US" dirty="0"/>
          </a:p>
        </p:txBody>
      </p:sp>
      <p:pic>
        <p:nvPicPr>
          <p:cNvPr id="4" name="Picture 3" descr="螢幕截圖 2015-01-13 17.27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66739"/>
            <a:ext cx="9144000" cy="2158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770" y="1600200"/>
            <a:ext cx="3994229" cy="26024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9722" y="6488668"/>
            <a:ext cx="217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Cited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235869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DARPA Urban Challenge - 2007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Rural -&gt; Urban 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Obeying all traffic regulations while negotiating with other traffic and obstacles and merging into traffic</a:t>
            </a:r>
          </a:p>
          <a:p>
            <a:pPr lvl="1"/>
            <a:r>
              <a:rPr lang="en-US" dirty="0" smtClean="0"/>
              <a:t>Example : 4-way stop intersection</a:t>
            </a:r>
          </a:p>
        </p:txBody>
      </p:sp>
    </p:spTree>
    <p:extLst>
      <p:ext uri="{BB962C8B-B14F-4D97-AF65-F5344CB8AC3E}">
        <p14:creationId xmlns:p14="http://schemas.microsoft.com/office/powerpoint/2010/main" val="172578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1" y="552236"/>
            <a:ext cx="7910416" cy="59328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2913" y="6485048"/>
            <a:ext cx="2443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Cited from </a:t>
            </a:r>
            <a:r>
              <a:rPr lang="en-US" dirty="0" err="1"/>
              <a:t>govtech.com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0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provided by DARPA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1275" y="6394788"/>
            <a:ext cx="6751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Cited from :Toward </a:t>
            </a:r>
            <a:r>
              <a:rPr lang="en-US" dirty="0"/>
              <a:t>Robotic </a:t>
            </a:r>
            <a:r>
              <a:rPr lang="en-US" dirty="0" smtClean="0"/>
              <a:t>Cars, By </a:t>
            </a:r>
            <a:r>
              <a:rPr lang="en-US" dirty="0"/>
              <a:t>Sebastian </a:t>
            </a:r>
            <a:r>
              <a:rPr lang="en-US" dirty="0" err="1"/>
              <a:t>Thrun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833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887</Words>
  <Application>Microsoft Macintosh PowerPoint</Application>
  <PresentationFormat>On-screen Show (4:3)</PresentationFormat>
  <Paragraphs>149</Paragraphs>
  <Slides>30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DARPA Urban Challenge  &amp; Google Car</vt:lpstr>
      <vt:lpstr>History of Autonomous car</vt:lpstr>
      <vt:lpstr>History of Autonomous car</vt:lpstr>
      <vt:lpstr>DARPA Grand Challenge -2004</vt:lpstr>
      <vt:lpstr>DARPA Grand Challenge -2004(cont.)</vt:lpstr>
      <vt:lpstr>DARPA Grand Challenge -2005</vt:lpstr>
      <vt:lpstr>DARPA Urban Challenge - 2007</vt:lpstr>
      <vt:lpstr>PowerPoint Presentation</vt:lpstr>
      <vt:lpstr>Map provided by DARPA</vt:lpstr>
      <vt:lpstr>DARPA Urban Challenge (cont.)</vt:lpstr>
      <vt:lpstr>Team – Tartan Racing - Boss</vt:lpstr>
      <vt:lpstr>Team – Stanford Racing - Junior </vt:lpstr>
      <vt:lpstr>Team – VictorTango - Odin</vt:lpstr>
      <vt:lpstr>Team – MIT - Talos</vt:lpstr>
      <vt:lpstr>Team - The Ben Franklin Racing Team – Little Ben</vt:lpstr>
      <vt:lpstr>Team – Cornell - Skynet</vt:lpstr>
      <vt:lpstr>Race participants and Results</vt:lpstr>
      <vt:lpstr>Perception System </vt:lpstr>
      <vt:lpstr>Perception System (cont.)</vt:lpstr>
      <vt:lpstr>Perception System of Junior</vt:lpstr>
      <vt:lpstr>Google driverless Car     </vt:lpstr>
      <vt:lpstr>Google driverless Car </vt:lpstr>
      <vt:lpstr>Google car : Technology </vt:lpstr>
      <vt:lpstr>Google car : Technology </vt:lpstr>
      <vt:lpstr>Google car : Law</vt:lpstr>
      <vt:lpstr>Google car : Law (cont.)</vt:lpstr>
      <vt:lpstr>Google car : Limitations</vt:lpstr>
      <vt:lpstr>Google car : Accident ?</vt:lpstr>
      <vt:lpstr>Google : Self-Driving Car Future? </vt:lpstr>
      <vt:lpstr>Q &amp; A</vt:lpstr>
    </vt:vector>
  </TitlesOfParts>
  <Company>UNC at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DARPA Urban Challenge  &amp; Google Car</dc:title>
  <dc:creator>正陽 傅</dc:creator>
  <cp:lastModifiedBy>正陽 傅</cp:lastModifiedBy>
  <cp:revision>103</cp:revision>
  <dcterms:created xsi:type="dcterms:W3CDTF">2015-01-12T15:49:38Z</dcterms:created>
  <dcterms:modified xsi:type="dcterms:W3CDTF">2015-01-21T20:01:50Z</dcterms:modified>
</cp:coreProperties>
</file>