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310" r:id="rId4"/>
    <p:sldId id="291" r:id="rId5"/>
    <p:sldId id="303" r:id="rId6"/>
    <p:sldId id="268" r:id="rId7"/>
    <p:sldId id="315" r:id="rId8"/>
    <p:sldId id="316" r:id="rId9"/>
    <p:sldId id="317" r:id="rId10"/>
    <p:sldId id="323" r:id="rId11"/>
    <p:sldId id="318" r:id="rId12"/>
    <p:sldId id="322" r:id="rId13"/>
    <p:sldId id="319" r:id="rId14"/>
    <p:sldId id="321" r:id="rId15"/>
    <p:sldId id="320" r:id="rId16"/>
    <p:sldId id="325" r:id="rId17"/>
    <p:sldId id="324" r:id="rId18"/>
    <p:sldId id="304" r:id="rId19"/>
    <p:sldId id="269" r:id="rId20"/>
    <p:sldId id="270" r:id="rId21"/>
    <p:sldId id="271" r:id="rId22"/>
    <p:sldId id="272" r:id="rId23"/>
    <p:sldId id="274" r:id="rId24"/>
    <p:sldId id="273" r:id="rId25"/>
    <p:sldId id="300" r:id="rId26"/>
    <p:sldId id="301" r:id="rId27"/>
    <p:sldId id="299" r:id="rId28"/>
    <p:sldId id="302" r:id="rId29"/>
    <p:sldId id="314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86F"/>
    <a:srgbClr val="6C6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/>
    <p:restoredTop sz="84323"/>
  </p:normalViewPr>
  <p:slideViewPr>
    <p:cSldViewPr snapToGrid="0" snapToObjects="1">
      <p:cViewPr varScale="1">
        <p:scale>
          <a:sx n="87" d="100"/>
          <a:sy n="87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DC4DA-370F-034D-A63C-0143FD2B63B3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0058F-10C6-F54C-BE73-D4C66BF3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058F-10C6-F54C-BE73-D4C66BF3C9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2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66A8A-F012-C643-9AA9-A0447759D8D8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E8D1-0F10-774E-8EEC-0DCD7FB4E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Duty-Cycle-Aware Real-Time Scheduling of Wireless Links in Low Power WANs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Tamzeed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669"/>
            <a:ext cx="10515600" cy="1325563"/>
          </a:xfrm>
        </p:spPr>
        <p:txBody>
          <a:bodyPr/>
          <a:lstStyle/>
          <a:p>
            <a:r>
              <a:rPr lang="en-US" dirty="0" smtClean="0"/>
              <a:t>Duty-Cycle Limit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9900" y="5927116"/>
            <a:ext cx="23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Duty Cycle Limit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1538572"/>
                <a:ext cx="3028835" cy="120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 smtClean="0"/>
                  <a:t>Node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: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transmission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</m:oMath>
                </a14:m>
                <a:r>
                  <a:rPr lang="en-US" dirty="0" smtClean="0"/>
                  <a:t>Channel 1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Duty Cycle: </a:t>
                </a:r>
                <a:r>
                  <a:rPr lang="en-US" dirty="0" smtClean="0"/>
                  <a:t>10% </a:t>
                </a:r>
                <a:endParaRPr lang="en-US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8572"/>
                <a:ext cx="3028835" cy="1206695"/>
              </a:xfrm>
              <a:prstGeom prst="rect">
                <a:avLst/>
              </a:prstGeom>
              <a:blipFill rotWithShape="0">
                <a:blip r:embed="rId2"/>
                <a:stretch>
                  <a:fillRect l="-1411" t="-29293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3788259" y="4147635"/>
            <a:ext cx="672115" cy="2316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570903" y="4675717"/>
            <a:ext cx="723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0        1         2         3         4        5         6         7        8         9         10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3610459" y="4389794"/>
            <a:ext cx="7062457" cy="10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>
            <a:off x="3783496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>
            <a:off x="4464534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5145571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5826609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6507646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7188684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>
            <a:off x="7869721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8550759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9231796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9912834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10593871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V="1">
            <a:off x="3779337" y="4019906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5826609" y="401514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3089759" y="4043719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7279834" y="644978"/>
            <a:ext cx="485598" cy="61424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6463" y="3020747"/>
            <a:ext cx="484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ea typeface="Times New Roman" charset="0"/>
                <a:cs typeface="Times New Roman" charset="0"/>
              </a:rPr>
              <a:t>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dirty="0" smtClean="0"/>
              <a:t>Can not use Channel 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) for duty-cycle limit</a:t>
            </a:r>
            <a:endParaRPr lang="en-US" dirty="0"/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5911154" y="5411798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7461" y="536916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89851" y="499269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770416" y="3778303"/>
            <a:ext cx="87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642957" y="1550687"/>
                <a:ext cx="3800079" cy="106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Duty Cycle Limit,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=10</a:t>
                </a:r>
                <a:r>
                  <a:rPr lang="en-US" dirty="0" smtClean="0"/>
                  <a:t>%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𝑜𝑓𝑓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1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0.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57" y="1550687"/>
                <a:ext cx="3800079" cy="1060868"/>
              </a:xfrm>
              <a:prstGeom prst="rect">
                <a:avLst/>
              </a:prstGeom>
              <a:blipFill rotWithShape="0">
                <a:blip r:embed="rId3"/>
                <a:stretch>
                  <a:fillRect l="-1445" t="-2874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3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 for </a:t>
            </a:r>
            <a:r>
              <a:rPr lang="en-US" dirty="0" err="1" smtClean="0"/>
              <a:t>LoRa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6756"/>
              </p:ext>
            </p:extLst>
          </p:nvPr>
        </p:nvGraphicFramePr>
        <p:xfrm>
          <a:off x="1928760" y="2356736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on 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91" y="409370"/>
            <a:ext cx="10515600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0439" y="4468761"/>
                <a:ext cx="3800079" cy="106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Duty Cycle Limit,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 =40%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𝑜𝑓𝑓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2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0.4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9" y="4468761"/>
                <a:ext cx="3800079" cy="1060868"/>
              </a:xfrm>
              <a:prstGeom prst="rect">
                <a:avLst/>
              </a:prstGeom>
              <a:blipFill rotWithShape="0">
                <a:blip r:embed="rId2"/>
                <a:stretch>
                  <a:fillRect l="-1445" t="-2874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8703607" y="5035073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307343" y="5035073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5089987" y="5582933"/>
            <a:ext cx="723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0        1         2         3         4        5         6         7        8         9         10</a:t>
            </a: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>
            <a:off x="5129543" y="5297010"/>
            <a:ext cx="7062457" cy="10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>
            <a:off x="5302580" y="5297010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5983618" y="5292247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0"/>
          <p:cNvSpPr>
            <a:spLocks noChangeShapeType="1"/>
          </p:cNvSpPr>
          <p:nvPr/>
        </p:nvSpPr>
        <p:spPr bwMode="auto">
          <a:xfrm>
            <a:off x="6664655" y="5301772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41"/>
          <p:cNvSpPr>
            <a:spLocks noChangeShapeType="1"/>
          </p:cNvSpPr>
          <p:nvPr/>
        </p:nvSpPr>
        <p:spPr bwMode="auto">
          <a:xfrm>
            <a:off x="7345693" y="5297010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>
            <a:off x="8026730" y="5292247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8707768" y="5301772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>
            <a:off x="9388805" y="5297010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>
            <a:off x="10069843" y="5292247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>
            <a:off x="10750880" y="5301772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11431918" y="5297010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12112955" y="5292247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54"/>
          <p:cNvSpPr>
            <a:spLocks noChangeShapeType="1"/>
          </p:cNvSpPr>
          <p:nvPr/>
        </p:nvSpPr>
        <p:spPr bwMode="auto">
          <a:xfrm flipV="1">
            <a:off x="8717719" y="4934716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 flipV="1">
            <a:off x="5298421" y="4927122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56"/>
          <p:cNvSpPr>
            <a:spLocks noChangeShapeType="1"/>
          </p:cNvSpPr>
          <p:nvPr/>
        </p:nvSpPr>
        <p:spPr bwMode="auto">
          <a:xfrm>
            <a:off x="7345693" y="4922360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72"/>
          <p:cNvSpPr txBox="1">
            <a:spLocks noChangeArrowheads="1"/>
          </p:cNvSpPr>
          <p:nvPr/>
        </p:nvSpPr>
        <p:spPr bwMode="auto">
          <a:xfrm>
            <a:off x="4608843" y="4950935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00" name="Line 54"/>
          <p:cNvSpPr>
            <a:spLocks noChangeShapeType="1"/>
          </p:cNvSpPr>
          <p:nvPr/>
        </p:nvSpPr>
        <p:spPr bwMode="auto">
          <a:xfrm flipV="1">
            <a:off x="12112955" y="4968933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56"/>
          <p:cNvSpPr>
            <a:spLocks noChangeShapeType="1"/>
          </p:cNvSpPr>
          <p:nvPr/>
        </p:nvSpPr>
        <p:spPr bwMode="auto">
          <a:xfrm>
            <a:off x="10750880" y="4927122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ight Brace 103"/>
          <p:cNvSpPr/>
          <p:nvPr/>
        </p:nvSpPr>
        <p:spPr>
          <a:xfrm rot="16200000">
            <a:off x="7471983" y="3540414"/>
            <a:ext cx="406996" cy="20562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785547" y="3927963"/>
            <a:ext cx="484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ea typeface="Times New Roman" charset="0"/>
                <a:cs typeface="Times New Roman" charset="0"/>
              </a:rPr>
              <a:t>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dirty="0" smtClean="0"/>
              <a:t>Can not use Channel 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) for duty-cycle limit</a:t>
            </a:r>
            <a:endParaRPr lang="en-US" dirty="0"/>
          </a:p>
        </p:txBody>
      </p:sp>
      <p:sp>
        <p:nvSpPr>
          <p:cNvPr id="108" name="Rectangle 68"/>
          <p:cNvSpPr>
            <a:spLocks noChangeArrowheads="1"/>
          </p:cNvSpPr>
          <p:nvPr/>
        </p:nvSpPr>
        <p:spPr bwMode="auto">
          <a:xfrm>
            <a:off x="7430238" y="6319014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26545" y="627638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8208935" y="589991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2519240" y="8384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730513" y="468551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972570" y="465821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Scheduling Algorithm</a:t>
            </a:r>
            <a:endParaRPr lang="en-US" dirty="0"/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5925899" y="2797798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2551655" y="4103365"/>
            <a:ext cx="2738173" cy="28066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529635" y="2846949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97403" y="4327356"/>
            <a:ext cx="764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441" y="432735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251478" y="432259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932516" y="4332118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4613553" y="432735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5294591" y="432259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5975628" y="4332118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6656666" y="432735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7337703" y="432259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8018741" y="4332118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8699778" y="432735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9380816" y="432259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435503" y="4584531"/>
            <a:ext cx="723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0        1         2         3         4        5         6         7        8         9         10</a:t>
            </a: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2351835" y="3108886"/>
            <a:ext cx="764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2524872" y="310888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3205910" y="310412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3886947" y="3113648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4567985" y="310888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5249022" y="3104123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5930060" y="3113648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6611097" y="3108886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7292135" y="3080372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7973172" y="3089897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8654210" y="3059735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9335247" y="3054972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V="1">
            <a:off x="2570441" y="3982868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V="1">
            <a:off x="5940011" y="2697441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 flipV="1">
            <a:off x="2520713" y="2715247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>
            <a:off x="4567985" y="2710485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1831135" y="2762811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Text Box 73"/>
          <p:cNvSpPr txBox="1">
            <a:spLocks noChangeArrowheads="1"/>
          </p:cNvSpPr>
          <p:nvPr/>
        </p:nvSpPr>
        <p:spPr bwMode="auto">
          <a:xfrm>
            <a:off x="1867178" y="4049482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2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9335247" y="2731658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6"/>
          <p:cNvSpPr>
            <a:spLocks noChangeShapeType="1"/>
          </p:cNvSpPr>
          <p:nvPr/>
        </p:nvSpPr>
        <p:spPr bwMode="auto">
          <a:xfrm>
            <a:off x="7973172" y="2715247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6"/>
          <p:cNvSpPr>
            <a:spLocks noChangeShapeType="1"/>
          </p:cNvSpPr>
          <p:nvPr/>
        </p:nvSpPr>
        <p:spPr bwMode="auto">
          <a:xfrm>
            <a:off x="5975628" y="4010523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5975628" y="3979323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ight Brace 41"/>
          <p:cNvSpPr/>
          <p:nvPr/>
        </p:nvSpPr>
        <p:spPr>
          <a:xfrm rot="16200000">
            <a:off x="4694275" y="1352290"/>
            <a:ext cx="406996" cy="20562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07839" y="1739839"/>
            <a:ext cx="484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ea typeface="Times New Roman" charset="0"/>
                <a:cs typeface="Times New Roman" charset="0"/>
              </a:rPr>
              <a:t>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dirty="0" smtClean="0"/>
              <a:t>Can not use Channel 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) for duty-cycle limit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54" idx="0"/>
          </p:cNvCxnSpPr>
          <p:nvPr/>
        </p:nvCxnSpPr>
        <p:spPr>
          <a:xfrm flipH="1">
            <a:off x="9389908" y="2246564"/>
            <a:ext cx="278245" cy="175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924199" y="182808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Deadline miss</a:t>
            </a:r>
            <a:endParaRPr lang="en-US" dirty="0"/>
          </a:p>
        </p:txBody>
      </p:sp>
      <p:sp>
        <p:nvSpPr>
          <p:cNvPr id="46" name="Rectangle 68"/>
          <p:cNvSpPr>
            <a:spLocks noChangeArrowheads="1"/>
          </p:cNvSpPr>
          <p:nvPr/>
        </p:nvSpPr>
        <p:spPr bwMode="auto">
          <a:xfrm>
            <a:off x="3624050" y="5306525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346622" y="5285110"/>
            <a:ext cx="380277" cy="28983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0357" y="526389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842930" y="526389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Channel2 </a:t>
            </a:r>
            <a:r>
              <a:rPr lang="en-US" dirty="0"/>
              <a:t>(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15242" y="488564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7318917" y="4067567"/>
            <a:ext cx="2505743" cy="269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9389908" y="3947943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7122874" y="1718748"/>
            <a:ext cx="406996" cy="4099366"/>
          </a:xfrm>
          <a:prstGeom prst="rightBrace">
            <a:avLst>
              <a:gd name="adj1" fmla="val 8333"/>
              <a:gd name="adj2" fmla="val 48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488471" y="3291769"/>
            <a:ext cx="470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ea typeface="Times New Roman" charset="0"/>
                <a:cs typeface="Times New Roman" charset="0"/>
              </a:rPr>
              <a:t>L</a:t>
            </a:r>
            <a:r>
              <a:rPr lang="en-US" altLang="en-US" baseline="-25000" dirty="0"/>
              <a:t>2</a:t>
            </a:r>
            <a:r>
              <a:rPr lang="en-US" altLang="en-US" dirty="0" smtClean="0"/>
              <a:t> </a:t>
            </a:r>
            <a:r>
              <a:rPr lang="en-US" dirty="0" smtClean="0"/>
              <a:t>Can not use Channel 2 (</a:t>
            </a:r>
            <a:r>
              <a:rPr lang="en-US" i="1" dirty="0" smtClean="0"/>
              <a:t>C</a:t>
            </a:r>
            <a:r>
              <a:rPr lang="en-US" i="1" baseline="-25000" dirty="0"/>
              <a:t>2</a:t>
            </a:r>
            <a:r>
              <a:rPr lang="en-US" dirty="0" smtClean="0"/>
              <a:t>) for duty-cycle limit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741532" y="61474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952805" y="244824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194862" y="242094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12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623606" y="369519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21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279675" y="37512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1" grpId="0" animBg="1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Scenario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274939"/>
            <a:ext cx="10985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722259" y="2946427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V="1">
            <a:off x="2544459" y="3208364"/>
            <a:ext cx="70289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2717496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3398534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079571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4760609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5441646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6122684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6803721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7484759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8165796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8846834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9527871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V="1">
            <a:off x="6132635" y="2846070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 flipV="1">
            <a:off x="2713337" y="2838476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>
            <a:off x="4760609" y="283371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2023759" y="2862289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9527871" y="2880287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6"/>
          <p:cNvSpPr>
            <a:spLocks noChangeShapeType="1"/>
          </p:cNvSpPr>
          <p:nvPr/>
        </p:nvSpPr>
        <p:spPr bwMode="auto">
          <a:xfrm>
            <a:off x="8165796" y="2838476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4891086" y="4258464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7393" y="4215830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61966" y="370471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324347" y="592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993503" y="260116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68862" y="2321078"/>
            <a:ext cx="204238" cy="62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118523" y="2321078"/>
            <a:ext cx="2092842" cy="512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75152" y="199984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, 2) = 3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70541" y="193506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, 5) = 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285054" y="5592627"/>
                <a:ext cx="420467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G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r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1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⁡(</m:t>
                          </m:r>
                          <m:r>
                            <m:rPr>
                              <m:nor/>
                            </m:rPr>
                            <a:rPr lang="en-US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𝑜𝑓𝑓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0,3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4" y="5592627"/>
                <a:ext cx="4204677" cy="391582"/>
              </a:xfrm>
              <a:prstGeom prst="rect">
                <a:avLst/>
              </a:prstGeom>
              <a:blipFill rotWithShape="0">
                <a:blip r:embed="rId2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541606" y="4924578"/>
                <a:ext cx="3800079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𝑜𝑓𝑓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2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0.4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06" y="4924578"/>
                <a:ext cx="3800079" cy="506870"/>
              </a:xfrm>
              <a:prstGeom prst="rect">
                <a:avLst/>
              </a:prstGeom>
              <a:blipFill rotWithShape="0">
                <a:blip r:embed="rId3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4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9303" y="2448232"/>
            <a:ext cx="9767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Packet Selection: Least Laxity First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Channel Selection: Available channel with the maximum gravity.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1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6118523" y="2946427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auto">
          <a:xfrm>
            <a:off x="2744279" y="3817335"/>
            <a:ext cx="2738173" cy="28066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2722259" y="2946427"/>
            <a:ext cx="1353153" cy="25147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90027" y="4090477"/>
            <a:ext cx="6992505" cy="69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763065" y="4090477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3444102" y="4085714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4125140" y="4095239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4806177" y="4090477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5487215" y="4085714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6168252" y="4095239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6849290" y="4090477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7530327" y="4085714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8211365" y="4095239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8892402" y="4090477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9573440" y="4085714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628127" y="4347652"/>
            <a:ext cx="7571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0        1         2         3         4        5         6         7        8         9         </a:t>
            </a:r>
            <a:r>
              <a:rPr lang="en-US" altLang="en-US" sz="2000" dirty="0" smtClean="0">
                <a:solidFill>
                  <a:schemeClr val="tx1"/>
                </a:solidFill>
              </a:rPr>
              <a:t>10	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 flipV="1">
            <a:off x="2544459" y="3208364"/>
            <a:ext cx="70289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2717496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3398534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079571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4760609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5441646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6122684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6803721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7484759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46"/>
          <p:cNvSpPr>
            <a:spLocks noChangeShapeType="1"/>
          </p:cNvSpPr>
          <p:nvPr/>
        </p:nvSpPr>
        <p:spPr bwMode="auto">
          <a:xfrm>
            <a:off x="8165796" y="321312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8846834" y="320836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8"/>
          <p:cNvSpPr>
            <a:spLocks noChangeShapeType="1"/>
          </p:cNvSpPr>
          <p:nvPr/>
        </p:nvSpPr>
        <p:spPr bwMode="auto">
          <a:xfrm>
            <a:off x="9527871" y="320360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V="1">
            <a:off x="2763065" y="3720589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V="1">
            <a:off x="6132635" y="2846070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 flipV="1">
            <a:off x="2713337" y="2838476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>
            <a:off x="4760609" y="283371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2023759" y="2862289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7" name="Text Box 73"/>
          <p:cNvSpPr txBox="1">
            <a:spLocks noChangeArrowheads="1"/>
          </p:cNvSpPr>
          <p:nvPr/>
        </p:nvSpPr>
        <p:spPr bwMode="auto">
          <a:xfrm>
            <a:off x="2059802" y="3763452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2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9527871" y="2880287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6"/>
          <p:cNvSpPr>
            <a:spLocks noChangeShapeType="1"/>
          </p:cNvSpPr>
          <p:nvPr/>
        </p:nvSpPr>
        <p:spPr bwMode="auto">
          <a:xfrm>
            <a:off x="8165796" y="2838476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6"/>
          <p:cNvSpPr>
            <a:spLocks noChangeShapeType="1"/>
          </p:cNvSpPr>
          <p:nvPr/>
        </p:nvSpPr>
        <p:spPr bwMode="auto">
          <a:xfrm>
            <a:off x="6168252" y="377364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6168252" y="3742444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3692823" y="5098351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3" name="Rectangle 68"/>
          <p:cNvSpPr>
            <a:spLocks noChangeArrowheads="1"/>
          </p:cNvSpPr>
          <p:nvPr/>
        </p:nvSpPr>
        <p:spPr bwMode="auto">
          <a:xfrm>
            <a:off x="6415395" y="5076936"/>
            <a:ext cx="380277" cy="289834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9130" y="5055717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11703" y="5055717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Channel2 </a:t>
            </a:r>
            <a:r>
              <a:rPr lang="en-US" dirty="0"/>
              <a:t>(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684015" y="467746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172946" y="3859734"/>
            <a:ext cx="2505743" cy="269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9582532" y="371106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24347" y="592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V="1">
            <a:off x="9582532" y="3712478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993503" y="260116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39065" y="259877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673468" y="348403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21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170392" y="351472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22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68862" y="2321078"/>
            <a:ext cx="204238" cy="62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178678" y="2321078"/>
            <a:ext cx="303774" cy="142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168252" y="2321078"/>
            <a:ext cx="370813" cy="55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333552" y="2321078"/>
            <a:ext cx="1877813" cy="524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75152" y="199984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, 2) = 3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473921" y="199984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/>
              <a:t>2</a:t>
            </a:r>
            <a:r>
              <a:rPr lang="en-US" dirty="0" smtClean="0"/>
              <a:t>, 4) = 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70541" y="193506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, 5) = 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959362" y="196003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r</a:t>
            </a:r>
            <a:r>
              <a:rPr lang="en-US" dirty="0" smtClean="0"/>
              <a:t>(C</a:t>
            </a:r>
            <a:r>
              <a:rPr lang="en-US" baseline="-25000" dirty="0" smtClean="0"/>
              <a:t>2</a:t>
            </a:r>
            <a:r>
              <a:rPr lang="en-US" dirty="0" smtClean="0"/>
              <a:t>, 5) = 5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085304" y="5796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 animBg="1"/>
      <p:bldP spid="52" grpId="0"/>
      <p:bldP spid="54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&amp;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37" y="1825625"/>
            <a:ext cx="6461326" cy="4351338"/>
          </a:xfrm>
        </p:spPr>
      </p:pic>
    </p:spTree>
    <p:extLst>
      <p:ext uri="{BB962C8B-B14F-4D97-AF65-F5344CB8AC3E}">
        <p14:creationId xmlns:p14="http://schemas.microsoft.com/office/powerpoint/2010/main" val="14958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</a:t>
            </a:r>
            <a:r>
              <a:rPr lang="en-US" b="1" dirty="0" smtClean="0"/>
              <a:t>L</a:t>
            </a:r>
            <a:r>
              <a:rPr lang="en-US" dirty="0" smtClean="0"/>
              <a:t>ow </a:t>
            </a:r>
            <a:r>
              <a:rPr lang="en-US" b="1" dirty="0" smtClean="0"/>
              <a:t>P</a:t>
            </a:r>
            <a:r>
              <a:rPr lang="en-US" dirty="0" smtClean="0"/>
              <a:t>ower </a:t>
            </a:r>
            <a:r>
              <a:rPr lang="en-US" b="1" dirty="0" smtClean="0"/>
              <a:t>W</a:t>
            </a:r>
            <a:r>
              <a:rPr lang="en-US" dirty="0" smtClean="0"/>
              <a:t>ide </a:t>
            </a:r>
            <a:r>
              <a:rPr lang="en-US" b="1" dirty="0" smtClean="0"/>
              <a:t>A</a:t>
            </a:r>
            <a:r>
              <a:rPr lang="en-US" dirty="0" smtClean="0"/>
              <a:t>rea </a:t>
            </a:r>
            <a:r>
              <a:rPr lang="en-US" b="1" dirty="0" smtClean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80832" y="3098400"/>
            <a:ext cx="2432304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Power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0832" y="2006277"/>
            <a:ext cx="2432304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 Range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80832" y="4190523"/>
            <a:ext cx="2432304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Data Rate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42" y="1779325"/>
            <a:ext cx="5547868" cy="3179294"/>
          </a:xfrm>
          <a:prstGeom prst="rect">
            <a:avLst/>
          </a:prstGeom>
        </p:spPr>
      </p:pic>
      <p:sp>
        <p:nvSpPr>
          <p:cNvPr id="11" name="Flowchart: Process 5"/>
          <p:cNvSpPr/>
          <p:nvPr/>
        </p:nvSpPr>
        <p:spPr>
          <a:xfrm>
            <a:off x="838201" y="5831882"/>
            <a:ext cx="10515600" cy="798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LPWAN is becoming popular day-by-day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5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</a:t>
            </a:r>
            <a:r>
              <a:rPr lang="en-US" dirty="0" err="1" smtClean="0"/>
              <a:t>LoRa</a:t>
            </a:r>
            <a:r>
              <a:rPr lang="en-US" dirty="0" smtClean="0"/>
              <a:t> Node)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8849" cy="4351338"/>
          </a:xfrm>
        </p:spPr>
        <p:txBody>
          <a:bodyPr/>
          <a:lstStyle/>
          <a:p>
            <a:r>
              <a:rPr lang="en-US" dirty="0" smtClean="0"/>
              <a:t>Components: A </a:t>
            </a:r>
            <a:r>
              <a:rPr lang="en-US" dirty="0" err="1" smtClean="0"/>
              <a:t>LoRa</a:t>
            </a:r>
            <a:r>
              <a:rPr lang="en-US" dirty="0" smtClean="0"/>
              <a:t> radio </a:t>
            </a:r>
            <a:r>
              <a:rPr lang="en-US" dirty="0"/>
              <a:t>shield </a:t>
            </a:r>
            <a:r>
              <a:rPr lang="en-US" dirty="0" smtClean="0"/>
              <a:t>with </a:t>
            </a:r>
            <a:r>
              <a:rPr lang="en-US" dirty="0"/>
              <a:t>an </a:t>
            </a:r>
            <a:r>
              <a:rPr lang="en-US" dirty="0" smtClean="0"/>
              <a:t>Arduino Uno.</a:t>
            </a:r>
          </a:p>
          <a:p>
            <a:r>
              <a:rPr lang="en-US" dirty="0" err="1" smtClean="0"/>
              <a:t>LoRa</a:t>
            </a:r>
            <a:r>
              <a:rPr lang="en-US" dirty="0" smtClean="0"/>
              <a:t> radio shield:  </a:t>
            </a:r>
            <a:r>
              <a:rPr lang="en-US" dirty="0"/>
              <a:t>transceiver </a:t>
            </a:r>
            <a:r>
              <a:rPr lang="en-US" dirty="0" smtClean="0"/>
              <a:t>SX1272/73.</a:t>
            </a:r>
          </a:p>
          <a:p>
            <a:r>
              <a:rPr lang="en-US" dirty="0" smtClean="0"/>
              <a:t>Software: IBM </a:t>
            </a:r>
            <a:r>
              <a:rPr lang="en-US" dirty="0" err="1" smtClean="0"/>
              <a:t>lmic</a:t>
            </a:r>
            <a:r>
              <a:rPr lang="en-US" dirty="0" smtClean="0"/>
              <a:t> Library.</a:t>
            </a:r>
          </a:p>
          <a:p>
            <a:r>
              <a:rPr lang="en-US" dirty="0" smtClean="0"/>
              <a:t>Power: </a:t>
            </a:r>
            <a:r>
              <a:rPr lang="en-US" dirty="0"/>
              <a:t>10,000mAh USB power </a:t>
            </a:r>
            <a:r>
              <a:rPr lang="en-US" dirty="0" smtClean="0"/>
              <a:t>bank.</a:t>
            </a:r>
          </a:p>
          <a:p>
            <a:r>
              <a:rPr lang="en-US" dirty="0" smtClean="0"/>
              <a:t>Clock: </a:t>
            </a:r>
            <a:r>
              <a:rPr lang="en-US" dirty="0"/>
              <a:t>an external real-time </a:t>
            </a:r>
            <a:r>
              <a:rPr lang="en-US" dirty="0" smtClean="0"/>
              <a:t>clock.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97" y="1418582"/>
            <a:ext cx="3187303" cy="47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Implementation(Gateway)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 err="1"/>
              <a:t>Multitech</a:t>
            </a:r>
            <a:r>
              <a:rPr lang="en-US" dirty="0"/>
              <a:t> Conduit </a:t>
            </a:r>
            <a:r>
              <a:rPr lang="en-US" dirty="0" smtClean="0"/>
              <a:t>device.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on an enhanced closed source embedded </a:t>
            </a:r>
            <a:r>
              <a:rPr lang="en-US" dirty="0" smtClean="0"/>
              <a:t>Linux platform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a configurable and scalable Internet gateway for </a:t>
            </a:r>
            <a:r>
              <a:rPr lang="en-US" dirty="0" smtClean="0"/>
              <a:t>industrial </a:t>
            </a:r>
            <a:r>
              <a:rPr lang="en-US" dirty="0" err="1" smtClean="0"/>
              <a:t>IoT</a:t>
            </a:r>
            <a:r>
              <a:rPr lang="en-US" dirty="0" smtClean="0"/>
              <a:t>.</a:t>
            </a:r>
          </a:p>
          <a:p>
            <a:r>
              <a:rPr lang="en-US" dirty="0"/>
              <a:t>listens to one sub-band at a </a:t>
            </a:r>
            <a:r>
              <a:rPr lang="en-US" dirty="0" smtClean="0"/>
              <a:t>time.</a:t>
            </a:r>
            <a:endParaRPr lang="en-US" dirty="0"/>
          </a:p>
          <a:p>
            <a:pPr lvl="1"/>
            <a:r>
              <a:rPr lang="en-US" dirty="0"/>
              <a:t>a gateway can listen to eight channels simultaneously.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53" y="1825625"/>
            <a:ext cx="35491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(Application Server)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48" y="1961635"/>
            <a:ext cx="3251200" cy="250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17" y="2817341"/>
            <a:ext cx="5571420" cy="12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81" y="1495698"/>
            <a:ext cx="6022203" cy="44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34" y="1690688"/>
            <a:ext cx="2325130" cy="2325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2594" y="1690688"/>
            <a:ext cx="2436343" cy="2325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9242" y="4153802"/>
            <a:ext cx="2436343" cy="2325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53" y="1410665"/>
            <a:ext cx="3525451" cy="23648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2909550">
            <a:off x="2933333" y="1341506"/>
            <a:ext cx="1037967" cy="1037967"/>
            <a:chOff x="1554892" y="5291654"/>
            <a:chExt cx="1037967" cy="1037967"/>
          </a:xfrm>
        </p:grpSpPr>
        <p:sp>
          <p:nvSpPr>
            <p:cNvPr id="10" name="Arc 9"/>
            <p:cNvSpPr/>
            <p:nvPr/>
          </p:nvSpPr>
          <p:spPr>
            <a:xfrm>
              <a:off x="1902941" y="5436973"/>
              <a:ext cx="506627" cy="50662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1554892" y="5291654"/>
              <a:ext cx="1037967" cy="103796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2021360" y="5563629"/>
              <a:ext cx="253314" cy="2533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8925419" flipH="1" flipV="1">
            <a:off x="5053496" y="3842674"/>
            <a:ext cx="1094449" cy="1094449"/>
            <a:chOff x="1554892" y="5291654"/>
            <a:chExt cx="1037967" cy="1037967"/>
          </a:xfrm>
        </p:grpSpPr>
        <p:sp>
          <p:nvSpPr>
            <p:cNvPr id="15" name="Arc 14"/>
            <p:cNvSpPr/>
            <p:nvPr/>
          </p:nvSpPr>
          <p:spPr>
            <a:xfrm>
              <a:off x="1902941" y="5436973"/>
              <a:ext cx="506627" cy="50662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1554892" y="5291654"/>
              <a:ext cx="1037967" cy="103796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2021360" y="5563629"/>
              <a:ext cx="253314" cy="2533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2909550" flipH="1" flipV="1">
            <a:off x="8360008" y="1289029"/>
            <a:ext cx="1094449" cy="1094449"/>
            <a:chOff x="1554892" y="5291654"/>
            <a:chExt cx="1037967" cy="1037967"/>
          </a:xfrm>
        </p:grpSpPr>
        <p:sp>
          <p:nvSpPr>
            <p:cNvPr id="19" name="Arc 18"/>
            <p:cNvSpPr/>
            <p:nvPr/>
          </p:nvSpPr>
          <p:spPr>
            <a:xfrm>
              <a:off x="1902941" y="5436973"/>
              <a:ext cx="506627" cy="50662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1554892" y="5291654"/>
              <a:ext cx="1037967" cy="103796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2021360" y="5563629"/>
              <a:ext cx="253314" cy="2533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52" y="1767380"/>
            <a:ext cx="4503133" cy="386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4482" y="2872985"/>
            <a:ext cx="149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transmitters</a:t>
            </a:r>
          </a:p>
          <a:p>
            <a:r>
              <a:rPr lang="en-US" dirty="0" smtClean="0"/>
              <a:t>1 receiver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Indoor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870363"/>
            <a:ext cx="7065818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Setup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0" y="1975427"/>
            <a:ext cx="5245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Outdoor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2" y="1911926"/>
            <a:ext cx="7024255" cy="35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Fixing issues in simulation.</a:t>
            </a:r>
            <a:endParaRPr lang="en-US" dirty="0"/>
          </a:p>
          <a:p>
            <a:r>
              <a:rPr lang="en-US" dirty="0" smtClean="0"/>
              <a:t>Necessary/sufficient condition for </a:t>
            </a:r>
            <a:r>
              <a:rPr lang="en-US" dirty="0" err="1" smtClean="0"/>
              <a:t>schedulibility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Distributed version of scheduling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LPWANs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91" y="1439066"/>
            <a:ext cx="9553617" cy="2605532"/>
          </a:xfrm>
          <a:prstGeom prst="rect">
            <a:avLst/>
          </a:prstGeom>
        </p:spPr>
      </p:pic>
      <p:sp>
        <p:nvSpPr>
          <p:cNvPr id="4" name="Flowchart: Process 5"/>
          <p:cNvSpPr/>
          <p:nvPr/>
        </p:nvSpPr>
        <p:spPr>
          <a:xfrm>
            <a:off x="838201" y="5831882"/>
            <a:ext cx="10515600" cy="798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LoRa</a:t>
            </a:r>
            <a:r>
              <a:rPr lang="en-US" sz="2800" b="1" dirty="0" smtClean="0"/>
              <a:t> is one of the most popular LPWANs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919431" y="3608047"/>
            <a:ext cx="2115312" cy="731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72" y="4207895"/>
            <a:ext cx="2499525" cy="14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LoRa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04" y="4364736"/>
            <a:ext cx="2231136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9 miles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80864" y="4364736"/>
            <a:ext cx="2231136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50 </a:t>
            </a:r>
            <a:r>
              <a:rPr lang="cs-CZ" dirty="0" err="1" smtClean="0"/>
              <a:t>kbps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47888" y="4364736"/>
            <a:ext cx="2231136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years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2" y="1816690"/>
            <a:ext cx="2555240" cy="218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72" y="1985264"/>
            <a:ext cx="2013712" cy="201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76" y="1830624"/>
            <a:ext cx="2534112" cy="25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LoRa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33" y="1890327"/>
            <a:ext cx="8881334" cy="36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7448" y="2631885"/>
            <a:ext cx="3461518" cy="2344193"/>
            <a:chOff x="1814977" y="2742250"/>
            <a:chExt cx="4281023" cy="2899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979" y="2742250"/>
              <a:ext cx="4281021" cy="289917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1814977" y="3578272"/>
              <a:ext cx="2" cy="20631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814977" y="4958585"/>
              <a:ext cx="4281023" cy="16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09828" y="517892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LoRa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8091" y="1985554"/>
            <a:ext cx="431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Chirp Spread Spectrum (CSS) </a:t>
            </a:r>
            <a:r>
              <a:rPr lang="en-US" dirty="0" smtClean="0"/>
              <a:t>Modulation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77466" y="3826720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frequency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51484" y="5320563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CSS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6263"/>
            <a:ext cx="5249398" cy="32098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16935" y="5320563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Operates on ISM band</a:t>
            </a:r>
          </a:p>
        </p:txBody>
      </p:sp>
    </p:spTree>
    <p:extLst>
      <p:ext uri="{BB962C8B-B14F-4D97-AF65-F5344CB8AC3E}">
        <p14:creationId xmlns:p14="http://schemas.microsoft.com/office/powerpoint/2010/main" val="17072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6438" y="5302885"/>
            <a:ext cx="474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Uses ALOHA for MAC Layer protocol.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213386" y="1882417"/>
            <a:ext cx="2937164" cy="2937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Pure Aloha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14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669"/>
            <a:ext cx="10515600" cy="1325563"/>
          </a:xfrm>
        </p:spPr>
        <p:txBody>
          <a:bodyPr/>
          <a:lstStyle/>
          <a:p>
            <a:r>
              <a:rPr lang="en-US" dirty="0" smtClean="0"/>
              <a:t>Duty-Cycle Limit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9900" y="5927116"/>
            <a:ext cx="23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Duty Cycle Limit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8200" y="1538572"/>
                <a:ext cx="3028835" cy="120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dirty="0" smtClean="0"/>
                  <a:t>Node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: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transmission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</m:oMath>
                </a14:m>
                <a:r>
                  <a:rPr lang="en-US" dirty="0" smtClean="0"/>
                  <a:t>Channel 1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Duty Cycle: </a:t>
                </a:r>
                <a:r>
                  <a:rPr lang="en-US" dirty="0" smtClean="0"/>
                  <a:t>50</a:t>
                </a:r>
                <a:r>
                  <a:rPr lang="en-US" dirty="0" smtClean="0"/>
                  <a:t>%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8572"/>
                <a:ext cx="3028835" cy="1206695"/>
              </a:xfrm>
              <a:prstGeom prst="rect">
                <a:avLst/>
              </a:prstGeom>
              <a:blipFill rotWithShape="0">
                <a:blip r:embed="rId2"/>
                <a:stretch>
                  <a:fillRect l="-1411" t="-29293"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8"/>
          <p:cNvSpPr>
            <a:spLocks noChangeArrowheads="1"/>
          </p:cNvSpPr>
          <p:nvPr/>
        </p:nvSpPr>
        <p:spPr bwMode="auto">
          <a:xfrm>
            <a:off x="3788259" y="4147635"/>
            <a:ext cx="672115" cy="2316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570903" y="4675717"/>
            <a:ext cx="723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0        1         2         3         4        5         6         7        8         9         10</a:t>
            </a: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3610459" y="4389794"/>
            <a:ext cx="7062457" cy="104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>
            <a:off x="3783496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>
            <a:off x="4464534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>
            <a:off x="5145571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5826609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6507646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7188684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4"/>
          <p:cNvSpPr>
            <a:spLocks noChangeShapeType="1"/>
          </p:cNvSpPr>
          <p:nvPr/>
        </p:nvSpPr>
        <p:spPr bwMode="auto">
          <a:xfrm>
            <a:off x="7869721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8550759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9231796" y="4394556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9912834" y="4389794"/>
            <a:ext cx="0" cy="17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10593871" y="4385031"/>
            <a:ext cx="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V="1">
            <a:off x="3779337" y="4019906"/>
            <a:ext cx="0" cy="374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6"/>
          <p:cNvSpPr>
            <a:spLocks noChangeShapeType="1"/>
          </p:cNvSpPr>
          <p:nvPr/>
        </p:nvSpPr>
        <p:spPr bwMode="auto">
          <a:xfrm>
            <a:off x="5826609" y="4015144"/>
            <a:ext cx="0" cy="3746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3089759" y="4043719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L</a:t>
            </a:r>
            <a:r>
              <a:rPr lang="en-US" altLang="en-US" sz="2400" baseline="-25000" dirty="0" smtClean="0">
                <a:solidFill>
                  <a:schemeClr val="tx1"/>
                </a:solidFill>
              </a:rPr>
              <a:t>1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4577222" y="3347591"/>
            <a:ext cx="442526" cy="6941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6463" y="3020747"/>
            <a:ext cx="484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ea typeface="Times New Roman" charset="0"/>
                <a:cs typeface="Times New Roman" charset="0"/>
              </a:rPr>
              <a:t>L</a:t>
            </a:r>
            <a:r>
              <a:rPr lang="en-US" alt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altLang="en-US" dirty="0" smtClean="0"/>
              <a:t> </a:t>
            </a:r>
            <a:r>
              <a:rPr lang="en-US" dirty="0" smtClean="0"/>
              <a:t>Can not use Channel 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) for duty-cycle limit</a:t>
            </a:r>
            <a:endParaRPr lang="en-US" dirty="0"/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5911154" y="5411798"/>
            <a:ext cx="380277" cy="28406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  <a:defRPr sz="3200">
                <a:solidFill>
                  <a:srgbClr val="010000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charset="2"/>
              <a:buChar char="w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7461" y="536916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Channel1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89851" y="499269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67035" y="3795635"/>
            <a:ext cx="69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r>
              <a:rPr lang="en-US" baseline="-25000" dirty="0" smtClean="0"/>
              <a:t>11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642957" y="1550687"/>
                <a:ext cx="3800079" cy="106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Duty Cycle Limit,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=50</a:t>
                </a:r>
                <a:r>
                  <a:rPr lang="en-US" dirty="0" smtClean="0"/>
                  <a:t>%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𝑜𝑓𝑓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×(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mr-I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1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0.</m:t>
                            </m:r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57" y="1550687"/>
                <a:ext cx="3800079" cy="1060868"/>
              </a:xfrm>
              <a:prstGeom prst="rect">
                <a:avLst/>
              </a:prstGeom>
              <a:blipFill rotWithShape="0">
                <a:blip r:embed="rId3"/>
                <a:stretch>
                  <a:fillRect l="-1445" t="-2874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4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711</Words>
  <Application>Microsoft Macintosh PowerPoint</Application>
  <PresentationFormat>Widescreen</PresentationFormat>
  <Paragraphs>153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Cambria Math</vt:lpstr>
      <vt:lpstr>Times New Roman</vt:lpstr>
      <vt:lpstr>Arial</vt:lpstr>
      <vt:lpstr>Office Theme</vt:lpstr>
      <vt:lpstr>Duty-Cycle-Aware Real-Time Scheduling of Wireless Links in Low Power WANs</vt:lpstr>
      <vt:lpstr>Popularity of Low Power Wide Area Network</vt:lpstr>
      <vt:lpstr>Different LPWANs</vt:lpstr>
      <vt:lpstr>Features of LoRa</vt:lpstr>
      <vt:lpstr>Overview of LoRa</vt:lpstr>
      <vt:lpstr>Overview of LoRa</vt:lpstr>
      <vt:lpstr>LoRa Properties</vt:lpstr>
      <vt:lpstr>Issues</vt:lpstr>
      <vt:lpstr>Duty-Cycle Limit</vt:lpstr>
      <vt:lpstr>Duty-Cycle Limit</vt:lpstr>
      <vt:lpstr>Real Time Scheduling for LoRa</vt:lpstr>
      <vt:lpstr>Motivation</vt:lpstr>
      <vt:lpstr>Traditional Scheduling Algorithm</vt:lpstr>
      <vt:lpstr>Desired Scenario</vt:lpstr>
      <vt:lpstr>Proposed Solution</vt:lpstr>
      <vt:lpstr>Proposed Solution</vt:lpstr>
      <vt:lpstr>Proposed Solution</vt:lpstr>
      <vt:lpstr>Implementation &amp; Setup</vt:lpstr>
      <vt:lpstr>Implementation</vt:lpstr>
      <vt:lpstr>Implementation (LoRa Node)</vt:lpstr>
      <vt:lpstr>Implementation(Gateway)</vt:lpstr>
      <vt:lpstr>Implementation (Application Server)</vt:lpstr>
      <vt:lpstr>Setup</vt:lpstr>
      <vt:lpstr>Setup</vt:lpstr>
      <vt:lpstr>Indoor Setup</vt:lpstr>
      <vt:lpstr>Result Indoor</vt:lpstr>
      <vt:lpstr>Outdoor Setup</vt:lpstr>
      <vt:lpstr>Result Outdoor</vt:lpstr>
      <vt:lpstr>Future Work</vt:lpstr>
      <vt:lpstr>Thank You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Bashima Islam</dc:creator>
  <cp:lastModifiedBy>Bashima Islam</cp:lastModifiedBy>
  <cp:revision>117</cp:revision>
  <cp:lastPrinted>2017-12-05T06:03:52Z</cp:lastPrinted>
  <dcterms:created xsi:type="dcterms:W3CDTF">2017-12-03T15:36:37Z</dcterms:created>
  <dcterms:modified xsi:type="dcterms:W3CDTF">2018-02-07T00:49:28Z</dcterms:modified>
</cp:coreProperties>
</file>