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77" r:id="rId2"/>
  </p:sldMasterIdLst>
  <p:notesMasterIdLst>
    <p:notesMasterId r:id="rId57"/>
  </p:notesMasterIdLst>
  <p:handoutMasterIdLst>
    <p:handoutMasterId r:id="rId58"/>
  </p:handoutMasterIdLst>
  <p:sldIdLst>
    <p:sldId id="256" r:id="rId3"/>
    <p:sldId id="372" r:id="rId4"/>
    <p:sldId id="439" r:id="rId5"/>
    <p:sldId id="332" r:id="rId6"/>
    <p:sldId id="371" r:id="rId7"/>
    <p:sldId id="363" r:id="rId8"/>
    <p:sldId id="375" r:id="rId9"/>
    <p:sldId id="376" r:id="rId10"/>
    <p:sldId id="377" r:id="rId11"/>
    <p:sldId id="440" r:id="rId12"/>
    <p:sldId id="394" r:id="rId13"/>
    <p:sldId id="378" r:id="rId14"/>
    <p:sldId id="379" r:id="rId15"/>
    <p:sldId id="380" r:id="rId16"/>
    <p:sldId id="381" r:id="rId17"/>
    <p:sldId id="441" r:id="rId18"/>
    <p:sldId id="395" r:id="rId19"/>
    <p:sldId id="382" r:id="rId20"/>
    <p:sldId id="383" r:id="rId21"/>
    <p:sldId id="400" r:id="rId22"/>
    <p:sldId id="399" r:id="rId23"/>
    <p:sldId id="442" r:id="rId24"/>
    <p:sldId id="401" r:id="rId25"/>
    <p:sldId id="422" r:id="rId26"/>
    <p:sldId id="423" r:id="rId27"/>
    <p:sldId id="424" r:id="rId28"/>
    <p:sldId id="425" r:id="rId29"/>
    <p:sldId id="444" r:id="rId30"/>
    <p:sldId id="426" r:id="rId31"/>
    <p:sldId id="427" r:id="rId32"/>
    <p:sldId id="428" r:id="rId33"/>
    <p:sldId id="430" r:id="rId34"/>
    <p:sldId id="431" r:id="rId35"/>
    <p:sldId id="432" r:id="rId36"/>
    <p:sldId id="433" r:id="rId37"/>
    <p:sldId id="434" r:id="rId38"/>
    <p:sldId id="435" r:id="rId39"/>
    <p:sldId id="443" r:id="rId40"/>
    <p:sldId id="403" r:id="rId41"/>
    <p:sldId id="405" r:id="rId42"/>
    <p:sldId id="404" r:id="rId43"/>
    <p:sldId id="436" r:id="rId44"/>
    <p:sldId id="437" r:id="rId45"/>
    <p:sldId id="406" r:id="rId46"/>
    <p:sldId id="407" r:id="rId47"/>
    <p:sldId id="408" r:id="rId48"/>
    <p:sldId id="409" r:id="rId49"/>
    <p:sldId id="438" r:id="rId50"/>
    <p:sldId id="410" r:id="rId51"/>
    <p:sldId id="411" r:id="rId52"/>
    <p:sldId id="445" r:id="rId53"/>
    <p:sldId id="412" r:id="rId54"/>
    <p:sldId id="413" r:id="rId55"/>
    <p:sldId id="415"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DB6C6C6-1F1B-420D-B807-8B5C364CCA83}">
          <p14:sldIdLst>
            <p14:sldId id="256"/>
            <p14:sldId id="372"/>
            <p14:sldId id="439"/>
            <p14:sldId id="332"/>
            <p14:sldId id="371"/>
            <p14:sldId id="363"/>
            <p14:sldId id="375"/>
            <p14:sldId id="376"/>
            <p14:sldId id="377"/>
            <p14:sldId id="440"/>
            <p14:sldId id="394"/>
            <p14:sldId id="378"/>
            <p14:sldId id="379"/>
            <p14:sldId id="380"/>
            <p14:sldId id="381"/>
            <p14:sldId id="441"/>
            <p14:sldId id="395"/>
            <p14:sldId id="382"/>
            <p14:sldId id="383"/>
            <p14:sldId id="400"/>
            <p14:sldId id="399"/>
            <p14:sldId id="442"/>
            <p14:sldId id="401"/>
            <p14:sldId id="422"/>
            <p14:sldId id="423"/>
            <p14:sldId id="424"/>
            <p14:sldId id="425"/>
            <p14:sldId id="444"/>
            <p14:sldId id="426"/>
            <p14:sldId id="427"/>
            <p14:sldId id="428"/>
            <p14:sldId id="430"/>
            <p14:sldId id="431"/>
            <p14:sldId id="432"/>
            <p14:sldId id="433"/>
            <p14:sldId id="434"/>
            <p14:sldId id="435"/>
            <p14:sldId id="443"/>
            <p14:sldId id="403"/>
            <p14:sldId id="405"/>
            <p14:sldId id="404"/>
            <p14:sldId id="436"/>
            <p14:sldId id="437"/>
            <p14:sldId id="406"/>
            <p14:sldId id="407"/>
            <p14:sldId id="408"/>
            <p14:sldId id="409"/>
            <p14:sldId id="438"/>
            <p14:sldId id="410"/>
            <p14:sldId id="411"/>
            <p14:sldId id="445"/>
            <p14:sldId id="412"/>
            <p14:sldId id="413"/>
            <p14:sldId id="415"/>
          </p14:sldIdLst>
        </p14:section>
        <p14:section name="Extra slides" id="{58A7E3E0-B289-4646-8046-950F96E3D31D}">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B9CDE5"/>
    <a:srgbClr val="625C38"/>
    <a:srgbClr val="EEECE1"/>
    <a:srgbClr val="820000"/>
    <a:srgbClr val="CC0000"/>
    <a:srgbClr val="9999FF"/>
    <a:srgbClr val="000000"/>
    <a:srgbClr val="FAC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01" autoAdjust="0"/>
    <p:restoredTop sz="88656" autoAdjust="0"/>
  </p:normalViewPr>
  <p:slideViewPr>
    <p:cSldViewPr snapToGrid="0">
      <p:cViewPr>
        <p:scale>
          <a:sx n="107" d="100"/>
          <a:sy n="107" d="100"/>
        </p:scale>
        <p:origin x="-930" y="-66"/>
      </p:cViewPr>
      <p:guideLst>
        <p:guide orient="horz" pos="2160"/>
        <p:guide pos="2880"/>
      </p:guideLst>
    </p:cSldViewPr>
  </p:slideViewPr>
  <p:outlineViewPr>
    <p:cViewPr>
      <p:scale>
        <a:sx n="33" d="100"/>
        <a:sy n="33" d="100"/>
      </p:scale>
      <p:origin x="0" y="7716"/>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80" d="100"/>
          <a:sy n="80" d="100"/>
        </p:scale>
        <p:origin x="-1290" y="12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D6235A-388B-433F-A5CB-6A550A42162D}" type="datetimeFigureOut">
              <a:rPr lang="en-US" smtClean="0"/>
              <a:pPr/>
              <a:t>7/15/2015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74E611-BE7E-451B-A78A-129D4F262594}" type="slidenum">
              <a:rPr lang="en-US" smtClean="0"/>
              <a:pPr/>
              <a:t>‹#›</a:t>
            </a:fld>
            <a:endParaRPr lang="en-US"/>
          </a:p>
        </p:txBody>
      </p:sp>
    </p:spTree>
    <p:extLst>
      <p:ext uri="{BB962C8B-B14F-4D97-AF65-F5344CB8AC3E}">
        <p14:creationId xmlns:p14="http://schemas.microsoft.com/office/powerpoint/2010/main" val="3496330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07C65D3-78E7-4C13-AC06-056572E0A0EF}" type="datetimeFigureOut">
              <a:rPr lang="en-US"/>
              <a:pPr>
                <a:defRPr/>
              </a:pPr>
              <a:t>7/15/2015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E277BAF-108E-4700-AB56-C0EA76B6289C}" type="slidenum">
              <a:rPr lang="en-US"/>
              <a:pPr>
                <a:defRPr/>
              </a:pPr>
              <a:t>‹#›</a:t>
            </a:fld>
            <a:endParaRPr lang="en-US"/>
          </a:p>
        </p:txBody>
      </p:sp>
    </p:spTree>
    <p:extLst>
      <p:ext uri="{BB962C8B-B14F-4D97-AF65-F5344CB8AC3E}">
        <p14:creationId xmlns:p14="http://schemas.microsoft.com/office/powerpoint/2010/main" val="3950109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en-US" dirty="0" smtClean="0"/>
              <a:t>Cloud Computing Quotes from </a:t>
            </a:r>
            <a:r>
              <a:rPr lang="en-US" altLang="en-US" dirty="0" err="1" smtClean="0"/>
              <a:t>Vivek</a:t>
            </a:r>
            <a:r>
              <a:rPr lang="en-US" altLang="en-US" dirty="0" smtClean="0"/>
              <a:t> </a:t>
            </a:r>
            <a:r>
              <a:rPr lang="en-US" altLang="en-US" dirty="0" err="1" smtClean="0"/>
              <a:t>Kundra</a:t>
            </a:r>
            <a:r>
              <a:rPr lang="en-US" altLang="en-US" dirty="0" smtClean="0"/>
              <a:t> (Federal CIO):</a:t>
            </a:r>
          </a:p>
          <a:p>
            <a:pPr eaLnBrk="1" hangingPunct="1"/>
            <a:endParaRPr lang="en-US" altLang="en-US" dirty="0" smtClean="0"/>
          </a:p>
          <a:p>
            <a:pPr eaLnBrk="1" hangingPunct="1"/>
            <a:r>
              <a:rPr lang="en-US" altLang="en-US" dirty="0" smtClean="0"/>
              <a:t>"The cloud will do for government what the Internet did in the '90s," he said. "We're interested in consumer technology for the enterprise," </a:t>
            </a:r>
            <a:r>
              <a:rPr lang="en-US" altLang="en-US" dirty="0" err="1" smtClean="0"/>
              <a:t>Kundra</a:t>
            </a:r>
            <a:r>
              <a:rPr lang="en-US" altLang="en-US" dirty="0" smtClean="0"/>
              <a:t> added. "It's a fundamental change to the way our government operates by moving to the cloud. Rather than owning the infrastructure, we can save millions."</a:t>
            </a:r>
          </a:p>
          <a:p>
            <a:pPr eaLnBrk="1" hangingPunct="1"/>
            <a:r>
              <a:rPr lang="en-US" altLang="en-US" dirty="0" smtClean="0"/>
              <a:t>http://www.nextgov.com/nextgov/ng_20081126_1117.php</a:t>
            </a:r>
          </a:p>
          <a:p>
            <a:pPr eaLnBrk="1" hangingPunct="1"/>
            <a:endParaRPr lang="en-US" altLang="en-US" dirty="0" smtClean="0"/>
          </a:p>
          <a:p>
            <a:pPr eaLnBrk="1" hangingPunct="1"/>
            <a:r>
              <a:rPr lang="en-US" altLang="en-US" dirty="0" smtClean="0"/>
              <a:t>“I believe it's the future," he says. "It's moving technology leaders away from just owning assets, deploying assets and maintaining assets to fundamentally changing the way services are delivered.“</a:t>
            </a:r>
          </a:p>
          <a:p>
            <a:pPr eaLnBrk="1" hangingPunct="1"/>
            <a:r>
              <a:rPr lang="en-US" altLang="en-US" dirty="0" smtClean="0"/>
              <a:t>http://www.cio.de/news/cio_worldnews/867008  </a:t>
            </a:r>
          </a:p>
          <a:p>
            <a:pPr eaLnBrk="1" hangingPunct="1"/>
            <a:endParaRPr lang="en-US" altLang="en-US" dirty="0" smtClean="0"/>
          </a:p>
          <a:p>
            <a:pPr eaLnBrk="1" hangingPunct="1"/>
            <a:r>
              <a:rPr lang="en-US" altLang="en-US" dirty="0" smtClean="0"/>
              <a:t>"It's definitely not hype," says </a:t>
            </a:r>
            <a:r>
              <a:rPr lang="en-US" altLang="en-US" dirty="0" err="1" smtClean="0"/>
              <a:t>Vivek</a:t>
            </a:r>
            <a:r>
              <a:rPr lang="en-US" altLang="en-US" dirty="0" smtClean="0"/>
              <a:t> </a:t>
            </a:r>
            <a:r>
              <a:rPr lang="en-US" altLang="en-US" dirty="0" err="1" smtClean="0"/>
              <a:t>Kundra</a:t>
            </a:r>
            <a:r>
              <a:rPr lang="en-US" altLang="en-US" dirty="0" smtClean="0"/>
              <a:t>, CTO for the District of Columbia government, which plans to blend IT services provided from its own data center with external cloud platforms like Google Apps. "Any technology leader who thinks it's hype is coming at it from the same place where technology leaders said the Internet is hype.“</a:t>
            </a:r>
          </a:p>
          <a:p>
            <a:pPr eaLnBrk="1" hangingPunct="1"/>
            <a:r>
              <a:rPr lang="en-US" altLang="en-US" dirty="0" smtClean="0"/>
              <a:t>http://www.cio.de/news/cio_worldnews/867008/</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1</a:t>
            </a:fld>
            <a:endParaRPr lang="en-US"/>
          </a:p>
        </p:txBody>
      </p:sp>
    </p:spTree>
    <p:extLst>
      <p:ext uri="{BB962C8B-B14F-4D97-AF65-F5344CB8AC3E}">
        <p14:creationId xmlns:p14="http://schemas.microsoft.com/office/powerpoint/2010/main" val="1863748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10</a:t>
            </a:fld>
            <a:endParaRPr lang="en-US"/>
          </a:p>
        </p:txBody>
      </p:sp>
    </p:spTree>
    <p:extLst>
      <p:ext uri="{BB962C8B-B14F-4D97-AF65-F5344CB8AC3E}">
        <p14:creationId xmlns:p14="http://schemas.microsoft.com/office/powerpoint/2010/main" val="1718233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Attribute this to NIST slides on Cloud Computing</a:t>
            </a:r>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11</a:t>
            </a:fld>
            <a:endParaRPr lang="en-US"/>
          </a:p>
        </p:txBody>
      </p:sp>
    </p:spTree>
    <p:extLst>
      <p:ext uri="{BB962C8B-B14F-4D97-AF65-F5344CB8AC3E}">
        <p14:creationId xmlns:p14="http://schemas.microsoft.com/office/powerpoint/2010/main" val="219988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NIST slides</a:t>
            </a:r>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12</a:t>
            </a:fld>
            <a:endParaRPr lang="en-US"/>
          </a:p>
        </p:txBody>
      </p:sp>
    </p:spTree>
    <p:extLst>
      <p:ext uri="{BB962C8B-B14F-4D97-AF65-F5344CB8AC3E}">
        <p14:creationId xmlns:p14="http://schemas.microsoft.com/office/powerpoint/2010/main" val="2877002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13</a:t>
            </a:fld>
            <a:endParaRPr lang="en-US"/>
          </a:p>
        </p:txBody>
      </p:sp>
    </p:spTree>
    <p:extLst>
      <p:ext uri="{BB962C8B-B14F-4D97-AF65-F5344CB8AC3E}">
        <p14:creationId xmlns:p14="http://schemas.microsoft.com/office/powerpoint/2010/main" val="87429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14</a:t>
            </a:fld>
            <a:endParaRPr lang="en-US"/>
          </a:p>
        </p:txBody>
      </p:sp>
    </p:spTree>
    <p:extLst>
      <p:ext uri="{BB962C8B-B14F-4D97-AF65-F5344CB8AC3E}">
        <p14:creationId xmlns:p14="http://schemas.microsoft.com/office/powerpoint/2010/main" val="4218597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smtClean="0"/>
              <a:t>Tom’s slides…</a:t>
            </a:r>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15</a:t>
            </a:fld>
            <a:endParaRPr lang="en-US"/>
          </a:p>
        </p:txBody>
      </p:sp>
    </p:spTree>
    <p:extLst>
      <p:ext uri="{BB962C8B-B14F-4D97-AF65-F5344CB8AC3E}">
        <p14:creationId xmlns:p14="http://schemas.microsoft.com/office/powerpoint/2010/main" val="10261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16</a:t>
            </a:fld>
            <a:endParaRPr lang="en-US"/>
          </a:p>
        </p:txBody>
      </p:sp>
    </p:spTree>
    <p:extLst>
      <p:ext uri="{BB962C8B-B14F-4D97-AF65-F5344CB8AC3E}">
        <p14:creationId xmlns:p14="http://schemas.microsoft.com/office/powerpoint/2010/main" val="171823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17</a:t>
            </a:fld>
            <a:endParaRPr lang="en-US"/>
          </a:p>
        </p:txBody>
      </p:sp>
    </p:spTree>
    <p:extLst>
      <p:ext uri="{BB962C8B-B14F-4D97-AF65-F5344CB8AC3E}">
        <p14:creationId xmlns:p14="http://schemas.microsoft.com/office/powerpoint/2010/main" val="265579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Fate-sharing example:</a:t>
            </a:r>
            <a:r>
              <a:rPr lang="en-US" baseline="0" dirty="0" smtClean="0"/>
              <a:t> </a:t>
            </a:r>
            <a:r>
              <a:rPr lang="en-US" sz="1200" dirty="0" smtClean="0"/>
              <a:t>For example, spammers subverted EC2 and caused </a:t>
            </a:r>
            <a:r>
              <a:rPr lang="en-US" sz="1200" dirty="0" err="1" smtClean="0"/>
              <a:t>Spamhaus</a:t>
            </a:r>
            <a:r>
              <a:rPr lang="en-US" sz="1200" dirty="0" smtClean="0"/>
              <a:t> to blacklist a large fraction of EC2’s IP addresses, causing major service disruptions</a:t>
            </a:r>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18</a:t>
            </a:fld>
            <a:endParaRPr lang="en-US"/>
          </a:p>
        </p:txBody>
      </p:sp>
    </p:spTree>
    <p:extLst>
      <p:ext uri="{BB962C8B-B14F-4D97-AF65-F5344CB8AC3E}">
        <p14:creationId xmlns:p14="http://schemas.microsoft.com/office/powerpoint/2010/main" val="2942053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19</a:t>
            </a:fld>
            <a:endParaRPr lang="en-US"/>
          </a:p>
        </p:txBody>
      </p:sp>
    </p:spTree>
    <p:extLst>
      <p:ext uri="{BB962C8B-B14F-4D97-AF65-F5344CB8AC3E}">
        <p14:creationId xmlns:p14="http://schemas.microsoft.com/office/powerpoint/2010/main" val="393728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2</a:t>
            </a:fld>
            <a:endParaRPr lang="en-US"/>
          </a:p>
        </p:txBody>
      </p:sp>
    </p:spTree>
    <p:extLst>
      <p:ext uri="{BB962C8B-B14F-4D97-AF65-F5344CB8AC3E}">
        <p14:creationId xmlns:p14="http://schemas.microsoft.com/office/powerpoint/2010/main" val="171823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20</a:t>
            </a:fld>
            <a:endParaRPr lang="en-US"/>
          </a:p>
        </p:txBody>
      </p:sp>
    </p:spTree>
    <p:extLst>
      <p:ext uri="{BB962C8B-B14F-4D97-AF65-F5344CB8AC3E}">
        <p14:creationId xmlns:p14="http://schemas.microsoft.com/office/powerpoint/2010/main" val="2382694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800" dirty="0" smtClean="0"/>
              <a:t>threat of data compromise increases in the cloud, due to the number of and interactions between risks and challenges which are either unique to cloud, or more dangerous because of the architectural or operational characteristics of the cloud environment.</a:t>
            </a:r>
          </a:p>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21</a:t>
            </a:fld>
            <a:endParaRPr lang="en-US"/>
          </a:p>
        </p:txBody>
      </p:sp>
    </p:spTree>
    <p:extLst>
      <p:ext uri="{BB962C8B-B14F-4D97-AF65-F5344CB8AC3E}">
        <p14:creationId xmlns:p14="http://schemas.microsoft.com/office/powerpoint/2010/main" val="551170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22</a:t>
            </a:fld>
            <a:endParaRPr lang="en-US"/>
          </a:p>
        </p:txBody>
      </p:sp>
    </p:spTree>
    <p:extLst>
      <p:ext uri="{BB962C8B-B14F-4D97-AF65-F5344CB8AC3E}">
        <p14:creationId xmlns:p14="http://schemas.microsoft.com/office/powerpoint/2010/main" val="1718233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23</a:t>
            </a:fld>
            <a:endParaRPr lang="en-US"/>
          </a:p>
        </p:txBody>
      </p:sp>
    </p:spTree>
    <p:extLst>
      <p:ext uri="{BB962C8B-B14F-4D97-AF65-F5344CB8AC3E}">
        <p14:creationId xmlns:p14="http://schemas.microsoft.com/office/powerpoint/2010/main" val="3397070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28</a:t>
            </a:fld>
            <a:endParaRPr lang="en-US"/>
          </a:p>
        </p:txBody>
      </p:sp>
    </p:spTree>
    <p:extLst>
      <p:ext uri="{BB962C8B-B14F-4D97-AF65-F5344CB8AC3E}">
        <p14:creationId xmlns:p14="http://schemas.microsoft.com/office/powerpoint/2010/main" val="1718233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85" eaLnBrk="0" hangingPunct="0">
              <a:defRPr>
                <a:solidFill>
                  <a:schemeClr val="tx1"/>
                </a:solidFill>
                <a:latin typeface="Arial" charset="0"/>
                <a:ea typeface="ＭＳ Ｐゴシック" charset="0"/>
              </a:defRPr>
            </a:lvl1pPr>
            <a:lvl2pPr marL="702756" indent="-270291" defTabSz="914485" eaLnBrk="0" hangingPunct="0">
              <a:defRPr>
                <a:solidFill>
                  <a:schemeClr val="tx1"/>
                </a:solidFill>
                <a:latin typeface="Arial" charset="0"/>
                <a:ea typeface="ＭＳ Ｐゴシック" charset="0"/>
              </a:defRPr>
            </a:lvl2pPr>
            <a:lvl3pPr marL="1081164" indent="-216233" defTabSz="914485" eaLnBrk="0" hangingPunct="0">
              <a:defRPr>
                <a:solidFill>
                  <a:schemeClr val="tx1"/>
                </a:solidFill>
                <a:latin typeface="Arial" charset="0"/>
                <a:ea typeface="ＭＳ Ｐゴシック" charset="0"/>
              </a:defRPr>
            </a:lvl3pPr>
            <a:lvl4pPr marL="1513629" indent="-216233" defTabSz="914485" eaLnBrk="0" hangingPunct="0">
              <a:defRPr>
                <a:solidFill>
                  <a:schemeClr val="tx1"/>
                </a:solidFill>
                <a:latin typeface="Arial" charset="0"/>
                <a:ea typeface="ＭＳ Ｐゴシック" charset="0"/>
              </a:defRPr>
            </a:lvl4pPr>
            <a:lvl5pPr marL="1946095" indent="-216233" defTabSz="914485" eaLnBrk="0" hangingPunct="0">
              <a:defRPr>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CB2793-454D-CA4A-AAAF-17ADFDD95279}" type="slidenum">
              <a:rPr lang="en-US">
                <a:solidFill>
                  <a:prstClr val="black"/>
                </a:solidFill>
              </a:rPr>
              <a:pPr eaLnBrk="1" hangingPunct="1"/>
              <a:t>33</a:t>
            </a:fld>
            <a:endParaRPr lang="en-US">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85000" lnSpcReduction="10000"/>
          </a:bodyPr>
          <a:lstStyle/>
          <a:p>
            <a:pPr marL="216233" indent="-216233"/>
            <a:r>
              <a:rPr lang="en-US"/>
              <a:t>Red-Green is our name for the creation of two different environments for each user in which to do their computing. One environment is carefully managed to keep out attacks – code and data are only allowed if of known trusted origin – because we know that the implementation will have flaws and that ordinary users trust things that they shouldn</a:t>
            </a:r>
            <a:r>
              <a:rPr lang="ja-JP" altLang="en-US"/>
              <a:t>’</a:t>
            </a:r>
            <a:r>
              <a:rPr lang="en-US"/>
              <a:t>t. This is the </a:t>
            </a:r>
            <a:r>
              <a:rPr lang="ja-JP" altLang="en-US"/>
              <a:t>“</a:t>
            </a:r>
            <a:r>
              <a:rPr lang="en-US"/>
              <a:t>Green</a:t>
            </a:r>
            <a:r>
              <a:rPr lang="ja-JP" altLang="en-US"/>
              <a:t>”</a:t>
            </a:r>
            <a:r>
              <a:rPr lang="en-US"/>
              <a:t> environment; important data is kept in it. But because lots of work, and lots of entertainment, requires accessing things on the Internet about which little is known, or is even feasible to know, regarding their trustworthiness (so it can not be carefully managed), we need to provide an environment in which this can be done – this is the </a:t>
            </a:r>
            <a:r>
              <a:rPr lang="ja-JP" altLang="en-US"/>
              <a:t>“</a:t>
            </a:r>
            <a:r>
              <a:rPr lang="en-US"/>
              <a:t>Red</a:t>
            </a:r>
            <a:r>
              <a:rPr lang="ja-JP" altLang="en-US"/>
              <a:t>”</a:t>
            </a:r>
            <a:r>
              <a:rPr lang="en-US"/>
              <a:t> environment. The Green environment backs up both environments, and when some bug or user error causes the Red environment to become corrupt, it is restored to a previous state (see the recovery slide); this may entail loss of data, which is why important data is kept on the Green side, where it is less likely to be lost. Isolation between the two environments is enforced using IPsec.</a:t>
            </a:r>
          </a:p>
          <a:p>
            <a:pPr marL="216233" indent="-216233"/>
            <a:endParaRPr lang="en-US"/>
          </a:p>
          <a:p>
            <a:pPr marL="216233" indent="-216233"/>
            <a:r>
              <a:rPr lang="en-US"/>
              <a:t>The big unknown is the user experience, at this point. We know different models:</a:t>
            </a:r>
          </a:p>
          <a:p>
            <a:pPr marL="216233" indent="-216233">
              <a:buFontTx/>
              <a:buAutoNum type="arabicPeriod"/>
            </a:pPr>
            <a:r>
              <a:rPr lang="en-US"/>
              <a:t>The KVM switch model (as in NetTop)</a:t>
            </a:r>
          </a:p>
          <a:p>
            <a:pPr marL="216233" indent="-216233">
              <a:buFontTx/>
              <a:buAutoNum type="arabicPeriod"/>
            </a:pPr>
            <a:r>
              <a:rPr lang="en-US"/>
              <a:t>The X-Windows model (with windows actually fronting for an execution on some other machine)</a:t>
            </a:r>
          </a:p>
          <a:p>
            <a:pPr marL="216233" indent="-216233"/>
            <a:r>
              <a:rPr lang="en-US"/>
              <a:t>What the users will find preferable is an open question, still.</a:t>
            </a:r>
          </a:p>
          <a:p>
            <a:pPr marL="216233" indent="-216233"/>
            <a:r>
              <a:rPr lang="en-US"/>
              <a:t>More to the point, the security of the system depends on separation that will be visible to the user.  There will be things that the user will not be allowed to do because of the security policy.  What also needs to be researched is the best way to communicate that separation to the user. The KVM switch model, in which the user envisions two separate PCs that have to use network shares to share files might be the simplest to grasp.</a:t>
            </a:r>
          </a:p>
          <a:p>
            <a:pPr marL="216233" indent="-216233"/>
            <a:endParaRPr lang="en-US"/>
          </a:p>
          <a:p>
            <a:pPr marL="216233" indent="-216233"/>
            <a:r>
              <a:rPr lang="en-US"/>
              <a:t>Implementation is still a matter of debate within the company – and even within the team.</a:t>
            </a:r>
          </a:p>
          <a:p>
            <a:pPr marL="216233" indent="-216233"/>
            <a:endParaRPr lang="en-US"/>
          </a:p>
          <a:p>
            <a:pPr marL="216233" indent="-216233"/>
            <a:r>
              <a:rPr lang="en-US"/>
              <a:t>Today we are going to talk about the VM-based isolation solution</a:t>
            </a:r>
          </a:p>
        </p:txBody>
      </p:sp>
    </p:spTree>
    <p:extLst>
      <p:ext uri="{BB962C8B-B14F-4D97-AF65-F5344CB8AC3E}">
        <p14:creationId xmlns:p14="http://schemas.microsoft.com/office/powerpoint/2010/main" val="3966291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485" eaLnBrk="0" hangingPunct="0">
              <a:defRPr>
                <a:solidFill>
                  <a:schemeClr val="tx1"/>
                </a:solidFill>
                <a:latin typeface="Arial" charset="0"/>
                <a:ea typeface="ＭＳ Ｐゴシック" charset="0"/>
              </a:defRPr>
            </a:lvl1pPr>
            <a:lvl2pPr marL="702756" indent="-270291" defTabSz="914485" eaLnBrk="0" hangingPunct="0">
              <a:defRPr>
                <a:solidFill>
                  <a:schemeClr val="tx1"/>
                </a:solidFill>
                <a:latin typeface="Arial" charset="0"/>
                <a:ea typeface="ＭＳ Ｐゴシック" charset="0"/>
              </a:defRPr>
            </a:lvl2pPr>
            <a:lvl3pPr marL="1081164" indent="-216233" defTabSz="914485" eaLnBrk="0" hangingPunct="0">
              <a:defRPr>
                <a:solidFill>
                  <a:schemeClr val="tx1"/>
                </a:solidFill>
                <a:latin typeface="Arial" charset="0"/>
                <a:ea typeface="ＭＳ Ｐゴシック" charset="0"/>
              </a:defRPr>
            </a:lvl3pPr>
            <a:lvl4pPr marL="1513629" indent="-216233" defTabSz="914485" eaLnBrk="0" hangingPunct="0">
              <a:defRPr>
                <a:solidFill>
                  <a:schemeClr val="tx1"/>
                </a:solidFill>
                <a:latin typeface="Arial" charset="0"/>
                <a:ea typeface="ＭＳ Ｐゴシック" charset="0"/>
              </a:defRPr>
            </a:lvl4pPr>
            <a:lvl5pPr marL="1946095" indent="-216233" defTabSz="914485" eaLnBrk="0" hangingPunct="0">
              <a:defRPr>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77A2A80-B272-374C-98A6-663BC21DF801}" type="slidenum">
              <a:rPr lang="en-US">
                <a:solidFill>
                  <a:prstClr val="black"/>
                </a:solidFill>
              </a:rPr>
              <a:pPr eaLnBrk="1" hangingPunct="1"/>
              <a:t>34</a:t>
            </a:fld>
            <a:endParaRPr lang="en-US">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t>Almost everyone has a </a:t>
            </a:r>
            <a:r>
              <a:rPr lang="ja-JP" altLang="en-US"/>
              <a:t>“</a:t>
            </a:r>
            <a:r>
              <a:rPr lang="en-US"/>
              <a:t>red</a:t>
            </a:r>
            <a:r>
              <a:rPr lang="ja-JP" altLang="en-US"/>
              <a:t>”</a:t>
            </a:r>
            <a:r>
              <a:rPr lang="en-US"/>
              <a:t> machine</a:t>
            </a:r>
          </a:p>
          <a:p>
            <a:pPr lvl="1" eaLnBrk="1" hangingPunct="1"/>
            <a:r>
              <a:rPr lang="en-US"/>
              <a:t>Security settings optimized for immediate productivity not long-term security</a:t>
            </a:r>
          </a:p>
          <a:p>
            <a:pPr lvl="1" eaLnBrk="1" hangingPunct="1"/>
            <a:r>
              <a:rPr lang="en-US"/>
              <a:t>So… The untrustworthy or unaccountable get to interact with important assets</a:t>
            </a:r>
          </a:p>
          <a:p>
            <a:pPr lvl="1" eaLnBrk="1" hangingPunct="1"/>
            <a:endParaRPr lang="en-US"/>
          </a:p>
        </p:txBody>
      </p:sp>
    </p:spTree>
    <p:extLst>
      <p:ext uri="{BB962C8B-B14F-4D97-AF65-F5344CB8AC3E}">
        <p14:creationId xmlns:p14="http://schemas.microsoft.com/office/powerpoint/2010/main" val="8195414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38</a:t>
            </a:fld>
            <a:endParaRPr lang="en-US"/>
          </a:p>
        </p:txBody>
      </p:sp>
    </p:spTree>
    <p:extLst>
      <p:ext uri="{BB962C8B-B14F-4D97-AF65-F5344CB8AC3E}">
        <p14:creationId xmlns:p14="http://schemas.microsoft.com/office/powerpoint/2010/main" val="1718233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39</a:t>
            </a:fld>
            <a:endParaRPr lang="en-US"/>
          </a:p>
        </p:txBody>
      </p:sp>
    </p:spTree>
    <p:extLst>
      <p:ext uri="{BB962C8B-B14F-4D97-AF65-F5344CB8AC3E}">
        <p14:creationId xmlns:p14="http://schemas.microsoft.com/office/powerpoint/2010/main" val="2694843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40</a:t>
            </a:fld>
            <a:endParaRPr lang="en-US"/>
          </a:p>
        </p:txBody>
      </p:sp>
    </p:spTree>
    <p:extLst>
      <p:ext uri="{BB962C8B-B14F-4D97-AF65-F5344CB8AC3E}">
        <p14:creationId xmlns:p14="http://schemas.microsoft.com/office/powerpoint/2010/main" val="240782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3</a:t>
            </a:fld>
            <a:endParaRPr lang="en-US"/>
          </a:p>
        </p:txBody>
      </p:sp>
    </p:spTree>
    <p:extLst>
      <p:ext uri="{BB962C8B-B14F-4D97-AF65-F5344CB8AC3E}">
        <p14:creationId xmlns:p14="http://schemas.microsoft.com/office/powerpoint/2010/main" val="1718233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41</a:t>
            </a:fld>
            <a:endParaRPr lang="en-US"/>
          </a:p>
        </p:txBody>
      </p:sp>
    </p:spTree>
    <p:extLst>
      <p:ext uri="{BB962C8B-B14F-4D97-AF65-F5344CB8AC3E}">
        <p14:creationId xmlns:p14="http://schemas.microsoft.com/office/powerpoint/2010/main" val="1871850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42</a:t>
            </a:fld>
            <a:endParaRPr lang="en-US"/>
          </a:p>
        </p:txBody>
      </p:sp>
    </p:spTree>
    <p:extLst>
      <p:ext uri="{BB962C8B-B14F-4D97-AF65-F5344CB8AC3E}">
        <p14:creationId xmlns:p14="http://schemas.microsoft.com/office/powerpoint/2010/main" val="1785972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43</a:t>
            </a:fld>
            <a:endParaRPr lang="en-US"/>
          </a:p>
        </p:txBody>
      </p:sp>
    </p:spTree>
    <p:extLst>
      <p:ext uri="{BB962C8B-B14F-4D97-AF65-F5344CB8AC3E}">
        <p14:creationId xmlns:p14="http://schemas.microsoft.com/office/powerpoint/2010/main" val="423625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44</a:t>
            </a:fld>
            <a:endParaRPr lang="en-US"/>
          </a:p>
        </p:txBody>
      </p:sp>
    </p:spTree>
    <p:extLst>
      <p:ext uri="{BB962C8B-B14F-4D97-AF65-F5344CB8AC3E}">
        <p14:creationId xmlns:p14="http://schemas.microsoft.com/office/powerpoint/2010/main" val="3891697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45</a:t>
            </a:fld>
            <a:endParaRPr lang="en-US"/>
          </a:p>
        </p:txBody>
      </p:sp>
    </p:spTree>
    <p:extLst>
      <p:ext uri="{BB962C8B-B14F-4D97-AF65-F5344CB8AC3E}">
        <p14:creationId xmlns:p14="http://schemas.microsoft.com/office/powerpoint/2010/main" val="3707851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46</a:t>
            </a:fld>
            <a:endParaRPr lang="en-US"/>
          </a:p>
        </p:txBody>
      </p:sp>
    </p:spTree>
    <p:extLst>
      <p:ext uri="{BB962C8B-B14F-4D97-AF65-F5344CB8AC3E}">
        <p14:creationId xmlns:p14="http://schemas.microsoft.com/office/powerpoint/2010/main" val="1033766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47</a:t>
            </a:fld>
            <a:endParaRPr lang="en-US"/>
          </a:p>
        </p:txBody>
      </p:sp>
    </p:spTree>
    <p:extLst>
      <p:ext uri="{BB962C8B-B14F-4D97-AF65-F5344CB8AC3E}">
        <p14:creationId xmlns:p14="http://schemas.microsoft.com/office/powerpoint/2010/main" val="1994985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48</a:t>
            </a:fld>
            <a:endParaRPr lang="en-US"/>
          </a:p>
        </p:txBody>
      </p:sp>
    </p:spTree>
    <p:extLst>
      <p:ext uri="{BB962C8B-B14F-4D97-AF65-F5344CB8AC3E}">
        <p14:creationId xmlns:p14="http://schemas.microsoft.com/office/powerpoint/2010/main" val="3532431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49</a:t>
            </a:fld>
            <a:endParaRPr lang="en-US"/>
          </a:p>
        </p:txBody>
      </p:sp>
    </p:spTree>
    <p:extLst>
      <p:ext uri="{BB962C8B-B14F-4D97-AF65-F5344CB8AC3E}">
        <p14:creationId xmlns:p14="http://schemas.microsoft.com/office/powerpoint/2010/main" val="1408147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50</a:t>
            </a:fld>
            <a:endParaRPr lang="en-US"/>
          </a:p>
        </p:txBody>
      </p:sp>
    </p:spTree>
    <p:extLst>
      <p:ext uri="{BB962C8B-B14F-4D97-AF65-F5344CB8AC3E}">
        <p14:creationId xmlns:p14="http://schemas.microsoft.com/office/powerpoint/2010/main" val="145665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 the Clouds: A Berkeley View of</a:t>
            </a:r>
          </a:p>
          <a:p>
            <a:r>
              <a:rPr lang="en-US" dirty="0" smtClean="0"/>
              <a:t>Cloud Computing,” </a:t>
            </a:r>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4</a:t>
            </a:fld>
            <a:endParaRPr lang="en-US"/>
          </a:p>
        </p:txBody>
      </p:sp>
    </p:spTree>
    <p:extLst>
      <p:ext uri="{BB962C8B-B14F-4D97-AF65-F5344CB8AC3E}">
        <p14:creationId xmlns:p14="http://schemas.microsoft.com/office/powerpoint/2010/main" val="785003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51</a:t>
            </a:fld>
            <a:endParaRPr lang="en-US"/>
          </a:p>
        </p:txBody>
      </p:sp>
    </p:spTree>
    <p:extLst>
      <p:ext uri="{BB962C8B-B14F-4D97-AF65-F5344CB8AC3E}">
        <p14:creationId xmlns:p14="http://schemas.microsoft.com/office/powerpoint/2010/main" val="1718233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52</a:t>
            </a:fld>
            <a:endParaRPr lang="en-US"/>
          </a:p>
        </p:txBody>
      </p:sp>
    </p:spTree>
    <p:extLst>
      <p:ext uri="{BB962C8B-B14F-4D97-AF65-F5344CB8AC3E}">
        <p14:creationId xmlns:p14="http://schemas.microsoft.com/office/powerpoint/2010/main" val="205474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53</a:t>
            </a:fld>
            <a:endParaRPr lang="en-US"/>
          </a:p>
        </p:txBody>
      </p:sp>
    </p:spTree>
    <p:extLst>
      <p:ext uri="{BB962C8B-B14F-4D97-AF65-F5344CB8AC3E}">
        <p14:creationId xmlns:p14="http://schemas.microsoft.com/office/powerpoint/2010/main" val="3135076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54</a:t>
            </a:fld>
            <a:endParaRPr lang="en-US"/>
          </a:p>
        </p:txBody>
      </p:sp>
    </p:spTree>
    <p:extLst>
      <p:ext uri="{BB962C8B-B14F-4D97-AF65-F5344CB8AC3E}">
        <p14:creationId xmlns:p14="http://schemas.microsoft.com/office/powerpoint/2010/main" val="399250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a:t>
            </a:r>
            <a:r>
              <a:rPr lang="en-US" baseline="0" dirty="0" smtClean="0"/>
              <a:t> taken from Tom’s slides on Cloud security</a:t>
            </a:r>
          </a:p>
          <a:p>
            <a:endParaRPr lang="en-US" baseline="0" dirty="0" smtClean="0"/>
          </a:p>
          <a:p>
            <a:r>
              <a:rPr lang="en-US" baseline="0" dirty="0" smtClean="0"/>
              <a:t>These utility computing services are exciting because of the business model they represent. </a:t>
            </a:r>
          </a:p>
          <a:p>
            <a:endParaRPr lang="en-US" baseline="0" dirty="0" smtClean="0"/>
          </a:p>
          <a:p>
            <a:r>
              <a:rPr lang="en-US" baseline="0" dirty="0" smtClean="0"/>
              <a:t>They allow small businesses or individuals to replace sunk infrastructure costs with day-to-day operating costs. </a:t>
            </a:r>
          </a:p>
          <a:p>
            <a:endParaRPr lang="en-US" baseline="0" dirty="0" smtClean="0"/>
          </a:p>
          <a:p>
            <a:r>
              <a:rPr lang="en-US" baseline="0" dirty="0" smtClean="0"/>
              <a:t>Cloud provides gain economies of scale by being able to statistically multiplex across all the users. </a:t>
            </a:r>
          </a:p>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5</a:t>
            </a:fld>
            <a:endParaRPr lang="en-US"/>
          </a:p>
        </p:txBody>
      </p:sp>
    </p:spTree>
    <p:extLst>
      <p:ext uri="{BB962C8B-B14F-4D97-AF65-F5344CB8AC3E}">
        <p14:creationId xmlns:p14="http://schemas.microsoft.com/office/powerpoint/2010/main" val="78500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NIST slides</a:t>
            </a:r>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6</a:t>
            </a:fld>
            <a:endParaRPr lang="en-US"/>
          </a:p>
        </p:txBody>
      </p:sp>
    </p:spTree>
    <p:extLst>
      <p:ext uri="{BB962C8B-B14F-4D97-AF65-F5344CB8AC3E}">
        <p14:creationId xmlns:p14="http://schemas.microsoft.com/office/powerpoint/2010/main" val="335842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NIST slides</a:t>
            </a:r>
          </a:p>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7</a:t>
            </a:fld>
            <a:endParaRPr lang="en-US"/>
          </a:p>
        </p:txBody>
      </p:sp>
    </p:spTree>
    <p:extLst>
      <p:ext uri="{BB962C8B-B14F-4D97-AF65-F5344CB8AC3E}">
        <p14:creationId xmlns:p14="http://schemas.microsoft.com/office/powerpoint/2010/main" val="2289122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NIST slides</a:t>
            </a:r>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8</a:t>
            </a:fld>
            <a:endParaRPr lang="en-US"/>
          </a:p>
        </p:txBody>
      </p:sp>
    </p:spTree>
    <p:extLst>
      <p:ext uri="{BB962C8B-B14F-4D97-AF65-F5344CB8AC3E}">
        <p14:creationId xmlns:p14="http://schemas.microsoft.com/office/powerpoint/2010/main" val="3763242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77BAF-108E-4700-AB56-C0EA76B6289C}" type="slidenum">
              <a:rPr lang="en-US" smtClean="0"/>
              <a:pPr>
                <a:defRPr/>
              </a:pPr>
              <a:t>9</a:t>
            </a:fld>
            <a:endParaRPr lang="en-US"/>
          </a:p>
        </p:txBody>
      </p:sp>
    </p:spTree>
    <p:extLst>
      <p:ext uri="{BB962C8B-B14F-4D97-AF65-F5344CB8AC3E}">
        <p14:creationId xmlns:p14="http://schemas.microsoft.com/office/powerpoint/2010/main" val="141848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bwMode="auto">
          <a:xfrm>
            <a:off x="0" y="2286000"/>
            <a:ext cx="9144000" cy="1470025"/>
          </a:xfrm>
          <a:effectLst/>
        </p:spPr>
        <p:txBody>
          <a:bodyPr/>
          <a:lstStyle>
            <a:lvl1pPr algn="ctr">
              <a:defRPr sz="4800">
                <a:solidFill>
                  <a:srgbClr val="336699"/>
                </a:solidFill>
              </a:defRPr>
            </a:lvl1pPr>
          </a:lstStyle>
          <a:p>
            <a:r>
              <a:rPr lang="en-US" smtClean="0"/>
              <a:t>Click to edit Master title style</a:t>
            </a:r>
            <a:endParaRPr lang="en-US"/>
          </a:p>
        </p:txBody>
      </p:sp>
      <p:sp>
        <p:nvSpPr>
          <p:cNvPr id="32771" name="Rectangle 3"/>
          <p:cNvSpPr>
            <a:spLocks noGrp="1" noChangeArrowheads="1"/>
          </p:cNvSpPr>
          <p:nvPr>
            <p:ph type="subTitle" idx="1"/>
          </p:nvPr>
        </p:nvSpPr>
        <p:spPr bwMode="gray">
          <a:xfrm>
            <a:off x="0" y="3886200"/>
            <a:ext cx="9144000" cy="1814512"/>
          </a:xfrm>
        </p:spPr>
        <p:txBody>
          <a:bodyPr/>
          <a:lstStyle>
            <a:lvl1pPr marL="0" indent="0" algn="ctr">
              <a:lnSpc>
                <a:spcPct val="85000"/>
              </a:lnSpc>
              <a:spcBef>
                <a:spcPct val="0"/>
              </a:spcBef>
              <a:spcAft>
                <a:spcPct val="0"/>
              </a:spcAft>
              <a:buFont typeface="Wingdings" pitchFamily="2" charset="2"/>
              <a:buNone/>
              <a:defRPr sz="2800">
                <a:solidFill>
                  <a:srgbClr val="5F5F5F"/>
                </a:solidFill>
                <a:latin typeface="+mn-lt"/>
              </a:defRPr>
            </a:lvl1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631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xfrm>
            <a:off x="3124200" y="6229350"/>
            <a:ext cx="2130425" cy="473075"/>
          </a:xfrm>
          <a:prstGeom prst="rect">
            <a:avLst/>
          </a:prstGeom>
          <a:ln/>
        </p:spPr>
        <p:txBody>
          <a:bodyPr/>
          <a:lstStyle>
            <a:lvl1pPr>
              <a:defRPr/>
            </a:lvl1pPr>
          </a:lstStyle>
          <a:p>
            <a:pPr>
              <a:defRPr/>
            </a:pPr>
            <a:fld id="{BB398BA9-2BDC-1D4C-97C6-A2BCA6733E5F}" type="slidenum">
              <a:rPr lang="en-US"/>
              <a:pPr>
                <a:defRPr/>
              </a:pPr>
              <a:t>‹#›</a:t>
            </a:fld>
            <a:endParaRPr lang="en-US"/>
          </a:p>
        </p:txBody>
      </p:sp>
    </p:spTree>
    <p:extLst>
      <p:ext uri="{BB962C8B-B14F-4D97-AF65-F5344CB8AC3E}">
        <p14:creationId xmlns:p14="http://schemas.microsoft.com/office/powerpoint/2010/main" val="2581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990600"/>
          </a:xfrm>
          <a:prstGeom prst="rect">
            <a:avLst/>
          </a:prstGeom>
          <a:solidFill>
            <a:srgbClr val="5E9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white">
          <a:xfrm>
            <a:off x="2287588" y="123525"/>
            <a:ext cx="6551612" cy="762000"/>
          </a:xfrm>
          <a:prstGeom prst="rect">
            <a:avLst/>
          </a:prstGeom>
          <a:noFill/>
          <a:ln w="9525">
            <a:noFill/>
            <a:miter lim="800000"/>
            <a:headEnd/>
            <a:tailEnd/>
          </a:ln>
          <a:effectLst>
            <a:outerShdw dist="35921" dir="2700000" algn="ctr" rotWithShape="0">
              <a:srgbClr val="336699"/>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3"/>
          <p:cNvSpPr>
            <a:spLocks noGrp="1" noChangeArrowheads="1"/>
          </p:cNvSpPr>
          <p:nvPr>
            <p:ph type="body" idx="1"/>
          </p:nvPr>
        </p:nvSpPr>
        <p:spPr bwMode="auto">
          <a:xfrm>
            <a:off x="457200" y="13716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5" name="Text Box 11"/>
          <p:cNvSpPr txBox="1">
            <a:spLocks noChangeArrowheads="1"/>
          </p:cNvSpPr>
          <p:nvPr/>
        </p:nvSpPr>
        <p:spPr bwMode="auto">
          <a:xfrm>
            <a:off x="8667750" y="6567488"/>
            <a:ext cx="463550" cy="366712"/>
          </a:xfrm>
          <a:prstGeom prst="rect">
            <a:avLst/>
          </a:prstGeom>
          <a:noFill/>
          <a:ln w="9525" algn="ctr">
            <a:noFill/>
            <a:miter lim="800000"/>
            <a:headEnd/>
            <a:tailEnd/>
          </a:ln>
          <a:effectLst/>
        </p:spPr>
        <p:txBody>
          <a:bodyPr wrap="none"/>
          <a:lstStyle/>
          <a:p>
            <a:pPr>
              <a:defRPr/>
            </a:pPr>
            <a:fld id="{AD0E5665-E12A-4B0B-8954-DC6308D63D7E}" type="slidenum">
              <a:rPr lang="en-US" sz="1050" b="1">
                <a:solidFill>
                  <a:srgbClr val="666666"/>
                </a:solidFill>
                <a:latin typeface="Consolas" pitchFamily="49" charset="0"/>
              </a:rPr>
              <a:pPr>
                <a:defRPr/>
              </a:pPr>
              <a:t>‹#›</a:t>
            </a:fld>
            <a:endParaRPr lang="en-US" sz="1000" b="1" dirty="0">
              <a:solidFill>
                <a:srgbClr val="666666"/>
              </a:solidFill>
              <a:latin typeface="Consolas" pitchFamily="49"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9" r:id="rId3"/>
    <p:sldLayoutId id="2147483680" r:id="rId4"/>
  </p:sldLayoutIdLst>
  <p:timing>
    <p:tnLst>
      <p:par>
        <p:cTn id="1" dur="indefinite" restart="never" nodeType="tmRoot"/>
      </p:par>
    </p:tnLst>
  </p:timing>
  <p:hf sldNum="0" hdr="0" dt="0"/>
  <p:txStyles>
    <p:titleStyle>
      <a:lvl1pPr algn="r" rtl="0" eaLnBrk="1" fontAlgn="base" hangingPunct="1">
        <a:lnSpc>
          <a:spcPct val="85000"/>
        </a:lnSpc>
        <a:spcBef>
          <a:spcPct val="0"/>
        </a:spcBef>
        <a:spcAft>
          <a:spcPct val="0"/>
        </a:spcAft>
        <a:defRPr sz="3600" b="1">
          <a:solidFill>
            <a:schemeClr val="bg1"/>
          </a:solidFill>
          <a:latin typeface="+mj-lt"/>
          <a:ea typeface="ヒラギノ角ゴ Pro W3" pitchFamily="-112" charset="-128"/>
          <a:cs typeface="Tw Cen MT" pitchFamily="34" charset="0"/>
        </a:defRPr>
      </a:lvl1pPr>
      <a:lvl2pPr algn="r" rtl="0" eaLnBrk="1" fontAlgn="base" hangingPunct="1">
        <a:lnSpc>
          <a:spcPct val="85000"/>
        </a:lnSpc>
        <a:spcBef>
          <a:spcPct val="0"/>
        </a:spcBef>
        <a:spcAft>
          <a:spcPct val="0"/>
        </a:spcAft>
        <a:defRPr sz="4000" b="1">
          <a:solidFill>
            <a:schemeClr val="bg1"/>
          </a:solidFill>
          <a:latin typeface="Calibri" pitchFamily="34" charset="0"/>
          <a:ea typeface="ヒラギノ角ゴ Pro W3" pitchFamily="-112" charset="-128"/>
          <a:cs typeface="ヒラギノ角ゴ Pro W3" pitchFamily="-112" charset="-128"/>
        </a:defRPr>
      </a:lvl2pPr>
      <a:lvl3pPr algn="r" rtl="0" eaLnBrk="1" fontAlgn="base" hangingPunct="1">
        <a:lnSpc>
          <a:spcPct val="85000"/>
        </a:lnSpc>
        <a:spcBef>
          <a:spcPct val="0"/>
        </a:spcBef>
        <a:spcAft>
          <a:spcPct val="0"/>
        </a:spcAft>
        <a:defRPr sz="4000" b="1">
          <a:solidFill>
            <a:schemeClr val="bg1"/>
          </a:solidFill>
          <a:latin typeface="Calibri" pitchFamily="34" charset="0"/>
          <a:ea typeface="ヒラギノ角ゴ Pro W3" pitchFamily="-112" charset="-128"/>
          <a:cs typeface="ヒラギノ角ゴ Pro W3" pitchFamily="-112" charset="-128"/>
        </a:defRPr>
      </a:lvl3pPr>
      <a:lvl4pPr algn="r" rtl="0" eaLnBrk="1" fontAlgn="base" hangingPunct="1">
        <a:lnSpc>
          <a:spcPct val="85000"/>
        </a:lnSpc>
        <a:spcBef>
          <a:spcPct val="0"/>
        </a:spcBef>
        <a:spcAft>
          <a:spcPct val="0"/>
        </a:spcAft>
        <a:defRPr sz="4000" b="1">
          <a:solidFill>
            <a:schemeClr val="bg1"/>
          </a:solidFill>
          <a:latin typeface="Calibri" pitchFamily="34" charset="0"/>
          <a:ea typeface="ヒラギノ角ゴ Pro W3" pitchFamily="-112" charset="-128"/>
          <a:cs typeface="ヒラギノ角ゴ Pro W3" pitchFamily="-112" charset="-128"/>
        </a:defRPr>
      </a:lvl4pPr>
      <a:lvl5pPr algn="r" rtl="0" eaLnBrk="1" fontAlgn="base" hangingPunct="1">
        <a:lnSpc>
          <a:spcPct val="85000"/>
        </a:lnSpc>
        <a:spcBef>
          <a:spcPct val="0"/>
        </a:spcBef>
        <a:spcAft>
          <a:spcPct val="0"/>
        </a:spcAft>
        <a:defRPr sz="4000" b="1">
          <a:solidFill>
            <a:schemeClr val="bg1"/>
          </a:solidFill>
          <a:latin typeface="Calibri" pitchFamily="34" charset="0"/>
          <a:ea typeface="ヒラギノ角ゴ Pro W3" pitchFamily="-112" charset="-128"/>
          <a:cs typeface="ヒラギノ角ゴ Pro W3" pitchFamily="-112" charset="-128"/>
        </a:defRPr>
      </a:lvl5pPr>
      <a:lvl6pPr marL="4572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6pPr>
      <a:lvl7pPr marL="9144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7pPr>
      <a:lvl8pPr marL="13716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8pPr>
      <a:lvl9pPr marL="1828800" algn="r" rtl="0" eaLnBrk="1" fontAlgn="base" hangingPunct="1">
        <a:lnSpc>
          <a:spcPct val="85000"/>
        </a:lnSpc>
        <a:spcBef>
          <a:spcPct val="0"/>
        </a:spcBef>
        <a:spcAft>
          <a:spcPct val="0"/>
        </a:spcAft>
        <a:defRPr sz="4000" b="1">
          <a:solidFill>
            <a:srgbClr val="FFFF66"/>
          </a:solidFill>
          <a:latin typeface="Trebuchet MS" pitchFamily="34" charset="0"/>
          <a:cs typeface="Arial" charset="0"/>
        </a:defRPr>
      </a:lvl9pPr>
    </p:titleStyle>
    <p:bodyStyle>
      <a:lvl1pPr marL="342900" indent="-342900" algn="l" rtl="0" eaLnBrk="1" fontAlgn="base" hangingPunct="1">
        <a:lnSpc>
          <a:spcPct val="90000"/>
        </a:lnSpc>
        <a:spcBef>
          <a:spcPct val="20000"/>
        </a:spcBef>
        <a:spcAft>
          <a:spcPct val="20000"/>
        </a:spcAft>
        <a:buClr>
          <a:srgbClr val="336699"/>
        </a:buClr>
        <a:buSzPct val="115000"/>
        <a:buFont typeface="Wingdings" pitchFamily="-128" charset="2"/>
        <a:buChar char="§"/>
        <a:defRPr sz="3200">
          <a:solidFill>
            <a:srgbClr val="003366"/>
          </a:solidFill>
          <a:latin typeface="Calibri" pitchFamily="34" charset="0"/>
          <a:ea typeface="ヒラギノ角ゴ Pro W3" pitchFamily="-112" charset="-128"/>
          <a:cs typeface="Calibri" pitchFamily="34" charset="0"/>
        </a:defRPr>
      </a:lvl1pPr>
      <a:lvl2pPr marL="742950" indent="-285750" algn="l" rtl="0" eaLnBrk="1" fontAlgn="base" hangingPunct="1">
        <a:lnSpc>
          <a:spcPct val="90000"/>
        </a:lnSpc>
        <a:spcBef>
          <a:spcPct val="20000"/>
        </a:spcBef>
        <a:spcAft>
          <a:spcPct val="20000"/>
        </a:spcAft>
        <a:buClr>
          <a:srgbClr val="6699CC"/>
        </a:buClr>
        <a:buSzPct val="125000"/>
        <a:buChar char="•"/>
        <a:defRPr sz="2800">
          <a:solidFill>
            <a:srgbClr val="335F89"/>
          </a:solidFill>
          <a:latin typeface="Calibri" pitchFamily="34" charset="0"/>
          <a:ea typeface="ヒラギノ角ゴ Pro W3" pitchFamily="-112" charset="-128"/>
          <a:cs typeface="Calibri" pitchFamily="34" charset="0"/>
        </a:defRPr>
      </a:lvl2pPr>
      <a:lvl3pPr marL="1143000" indent="-228600" algn="l" rtl="0" eaLnBrk="1" fontAlgn="base" hangingPunct="1">
        <a:lnSpc>
          <a:spcPct val="90000"/>
        </a:lnSpc>
        <a:spcBef>
          <a:spcPct val="20000"/>
        </a:spcBef>
        <a:spcAft>
          <a:spcPct val="20000"/>
        </a:spcAft>
        <a:buClr>
          <a:srgbClr val="336699"/>
        </a:buClr>
        <a:buSzPct val="115000"/>
        <a:buFont typeface="Wingdings" pitchFamily="-128" charset="2"/>
        <a:buChar char="w"/>
        <a:defRPr sz="2400">
          <a:solidFill>
            <a:srgbClr val="5F5F5F"/>
          </a:solidFill>
          <a:latin typeface="Calibri" pitchFamily="34" charset="0"/>
          <a:ea typeface="ヒラギノ角ゴ Pro W3" pitchFamily="-112" charset="-128"/>
          <a:cs typeface="Calibri" pitchFamily="34" charset="0"/>
        </a:defRPr>
      </a:lvl3pPr>
      <a:lvl4pPr marL="1600200" indent="-228600" algn="l" rtl="0" eaLnBrk="1" fontAlgn="base" hangingPunct="1">
        <a:spcBef>
          <a:spcPct val="20000"/>
        </a:spcBef>
        <a:spcAft>
          <a:spcPct val="0"/>
        </a:spcAft>
        <a:buSzPct val="75000"/>
        <a:buFont typeface="Wingdings" pitchFamily="-128" charset="2"/>
        <a:buChar char="v"/>
        <a:defRPr sz="2000">
          <a:solidFill>
            <a:srgbClr val="808080"/>
          </a:solidFill>
          <a:latin typeface="Calibri" pitchFamily="34" charset="0"/>
          <a:ea typeface="ヒラギノ角ゴ Pro W3" pitchFamily="-112" charset="-128"/>
          <a:cs typeface="Calibri" pitchFamily="34" charset="0"/>
        </a:defRPr>
      </a:lvl4pPr>
      <a:lvl5pPr marL="2057400" indent="-228600" algn="l" rtl="0" eaLnBrk="1" fontAlgn="base" hangingPunct="1">
        <a:spcBef>
          <a:spcPct val="20000"/>
        </a:spcBef>
        <a:spcAft>
          <a:spcPct val="0"/>
        </a:spcAft>
        <a:buSzPct val="80000"/>
        <a:buChar char="o"/>
        <a:defRPr sz="2000">
          <a:solidFill>
            <a:srgbClr val="969696"/>
          </a:solidFill>
          <a:latin typeface="Calibri" pitchFamily="34" charset="0"/>
          <a:ea typeface="ヒラギノ角ゴ Pro W3" pitchFamily="-112" charset="-128"/>
          <a:cs typeface="Calibri" pitchFamily="34" charset="0"/>
        </a:defRPr>
      </a:lvl5pPr>
      <a:lvl6pPr marL="2514600" indent="-228600" algn="l" rtl="0" eaLnBrk="1" fontAlgn="base" hangingPunct="1">
        <a:spcBef>
          <a:spcPct val="20000"/>
        </a:spcBef>
        <a:spcAft>
          <a:spcPct val="0"/>
        </a:spcAft>
        <a:buSzPct val="80000"/>
        <a:buChar char="o"/>
        <a:defRPr sz="2000">
          <a:solidFill>
            <a:srgbClr val="969696"/>
          </a:solidFill>
          <a:latin typeface="+mn-lt"/>
          <a:cs typeface="+mn-cs"/>
        </a:defRPr>
      </a:lvl6pPr>
      <a:lvl7pPr marL="2971800" indent="-228600" algn="l" rtl="0" eaLnBrk="1" fontAlgn="base" hangingPunct="1">
        <a:spcBef>
          <a:spcPct val="20000"/>
        </a:spcBef>
        <a:spcAft>
          <a:spcPct val="0"/>
        </a:spcAft>
        <a:buSzPct val="80000"/>
        <a:buChar char="o"/>
        <a:defRPr sz="2000">
          <a:solidFill>
            <a:srgbClr val="969696"/>
          </a:solidFill>
          <a:latin typeface="+mn-lt"/>
          <a:cs typeface="+mn-cs"/>
        </a:defRPr>
      </a:lvl7pPr>
      <a:lvl8pPr marL="3429000" indent="-228600" algn="l" rtl="0" eaLnBrk="1" fontAlgn="base" hangingPunct="1">
        <a:spcBef>
          <a:spcPct val="20000"/>
        </a:spcBef>
        <a:spcAft>
          <a:spcPct val="0"/>
        </a:spcAft>
        <a:buSzPct val="80000"/>
        <a:buChar char="o"/>
        <a:defRPr sz="2000">
          <a:solidFill>
            <a:srgbClr val="969696"/>
          </a:solidFill>
          <a:latin typeface="+mn-lt"/>
          <a:cs typeface="+mn-cs"/>
        </a:defRPr>
      </a:lvl8pPr>
      <a:lvl9pPr marL="3886200" indent="-228600" algn="l" rtl="0" eaLnBrk="1" fontAlgn="base" hangingPunct="1">
        <a:spcBef>
          <a:spcPct val="20000"/>
        </a:spcBef>
        <a:spcAft>
          <a:spcPct val="0"/>
        </a:spcAft>
        <a:buSzPct val="80000"/>
        <a:buChar char="o"/>
        <a:defRPr sz="2000">
          <a:solidFill>
            <a:srgbClr val="9696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359" name="Line 63"/>
          <p:cNvSpPr>
            <a:spLocks noChangeShapeType="1"/>
          </p:cNvSpPr>
          <p:nvPr/>
        </p:nvSpPr>
        <p:spPr bwMode="gray">
          <a:xfrm>
            <a:off x="0" y="6483350"/>
            <a:ext cx="9144000" cy="0"/>
          </a:xfrm>
          <a:prstGeom prst="line">
            <a:avLst/>
          </a:prstGeom>
          <a:noFill/>
          <a:ln w="12700">
            <a:solidFill>
              <a:srgbClr val="969696"/>
            </a:solidFill>
            <a:round/>
            <a:headEnd/>
            <a:tailEnd/>
          </a:ln>
          <a:effectLst/>
        </p:spPr>
        <p:txBody>
          <a:bodyPr/>
          <a:lstStyle/>
          <a:p>
            <a:pPr>
              <a:defRPr/>
            </a:pPr>
            <a:endParaRPr lang="en-US" sz="1800">
              <a:ea typeface="+mn-ea"/>
            </a:endParaRPr>
          </a:p>
        </p:txBody>
      </p:sp>
      <p:pic>
        <p:nvPicPr>
          <p:cNvPr id="2051" name="Picture 62" descr="its_bkgd_bwtitle"/>
          <p:cNvPicPr>
            <a:picLocks noChangeAspect="1" noChangeArrowheads="1"/>
          </p:cNvPicPr>
          <p:nvPr/>
        </p:nvPicPr>
        <p:blipFill>
          <a:blip r:embed="rId3" cstate="print"/>
          <a:srcRect t="3342"/>
          <a:stretch>
            <a:fillRect/>
          </a:stretch>
        </p:blipFill>
        <p:spPr bwMode="auto">
          <a:xfrm>
            <a:off x="0" y="0"/>
            <a:ext cx="9144000" cy="4316413"/>
          </a:xfrm>
          <a:prstGeom prst="rect">
            <a:avLst/>
          </a:prstGeom>
          <a:noFill/>
          <a:ln w="9525">
            <a:noFill/>
            <a:miter lim="800000"/>
            <a:headEnd/>
            <a:tailEnd/>
          </a:ln>
        </p:spPr>
      </p:pic>
      <p:pic>
        <p:nvPicPr>
          <p:cNvPr id="2052" name="Picture 8" descr="its_bkgd_khaki_div"/>
          <p:cNvPicPr>
            <a:picLocks noChangeAspect="1" noChangeArrowheads="1"/>
          </p:cNvPicPr>
          <p:nvPr/>
        </p:nvPicPr>
        <p:blipFill>
          <a:blip r:embed="rId4" cstate="print"/>
          <a:srcRect/>
          <a:stretch>
            <a:fillRect/>
          </a:stretch>
        </p:blipFill>
        <p:spPr bwMode="hidden">
          <a:xfrm>
            <a:off x="0" y="0"/>
            <a:ext cx="9144000" cy="6858000"/>
          </a:xfrm>
          <a:prstGeom prst="rect">
            <a:avLst/>
          </a:prstGeom>
          <a:noFill/>
          <a:ln w="9525">
            <a:noFill/>
            <a:miter lim="800000"/>
            <a:headEnd/>
            <a:tailEnd/>
          </a:ln>
        </p:spPr>
      </p:pic>
      <p:sp>
        <p:nvSpPr>
          <p:cNvPr id="55298" name="Rectangle 2"/>
          <p:cNvSpPr>
            <a:spLocks noGrp="1" noChangeArrowheads="1"/>
          </p:cNvSpPr>
          <p:nvPr>
            <p:ph type="title"/>
          </p:nvPr>
        </p:nvSpPr>
        <p:spPr bwMode="white">
          <a:xfrm>
            <a:off x="457200" y="1366838"/>
            <a:ext cx="8229600" cy="1143000"/>
          </a:xfrm>
          <a:prstGeom prst="rect">
            <a:avLst/>
          </a:prstGeom>
          <a:noFill/>
          <a:ln w="9525">
            <a:noFill/>
            <a:miter lim="800000"/>
            <a:headEnd/>
            <a:tailEnd/>
          </a:ln>
          <a:effectLst>
            <a:outerShdw dist="35921" dir="2700000" algn="ctr" rotWithShape="0">
              <a:srgbClr val="336699"/>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06" name="Text Box 10"/>
          <p:cNvSpPr txBox="1">
            <a:spLocks noChangeArrowheads="1"/>
          </p:cNvSpPr>
          <p:nvPr/>
        </p:nvSpPr>
        <p:spPr bwMode="auto">
          <a:xfrm>
            <a:off x="36513" y="6564313"/>
            <a:ext cx="969962" cy="228600"/>
          </a:xfrm>
          <a:prstGeom prst="rect">
            <a:avLst/>
          </a:prstGeom>
          <a:noFill/>
          <a:ln w="9525">
            <a:noFill/>
            <a:miter lim="800000"/>
            <a:headEnd/>
            <a:tailEnd/>
          </a:ln>
          <a:effectLst/>
        </p:spPr>
        <p:txBody>
          <a:bodyPr wrap="none"/>
          <a:lstStyle/>
          <a:p>
            <a:pPr>
              <a:defRPr/>
            </a:pPr>
            <a:r>
              <a:rPr lang="en-US" sz="1000" b="1">
                <a:solidFill>
                  <a:srgbClr val="666666"/>
                </a:solidFill>
                <a:latin typeface="Verdana" pitchFamily="-112" charset="0"/>
              </a:rPr>
              <a:t>UNC.edu</a:t>
            </a:r>
          </a:p>
        </p:txBody>
      </p:sp>
      <p:pic>
        <p:nvPicPr>
          <p:cNvPr id="2055" name="Picture 55" descr="large_blue_trans"/>
          <p:cNvPicPr>
            <a:picLocks noChangeAspect="1" noChangeArrowheads="1"/>
          </p:cNvPicPr>
          <p:nvPr/>
        </p:nvPicPr>
        <p:blipFill>
          <a:blip r:embed="rId5" cstate="print"/>
          <a:srcRect/>
          <a:stretch>
            <a:fillRect/>
          </a:stretch>
        </p:blipFill>
        <p:spPr bwMode="auto">
          <a:xfrm>
            <a:off x="3236913" y="5021263"/>
            <a:ext cx="2689225" cy="741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iming>
    <p:tnLst>
      <p:par>
        <p:cTn id="1" dur="indefinite" restart="never" nodeType="tmRoot"/>
      </p:par>
    </p:tnLst>
  </p:timing>
  <p:hf sldNum="0" hdr="0" dt="0"/>
  <p:txStyles>
    <p:titleStyle>
      <a:lvl1pPr algn="ctr" rtl="0" eaLnBrk="1" fontAlgn="base" hangingPunct="1">
        <a:spcBef>
          <a:spcPct val="0"/>
        </a:spcBef>
        <a:spcAft>
          <a:spcPct val="0"/>
        </a:spcAft>
        <a:defRPr sz="3600" b="1">
          <a:solidFill>
            <a:schemeClr val="bg1"/>
          </a:solidFill>
          <a:latin typeface="+mj-lt"/>
          <a:ea typeface="ヒラギノ角ゴ Pro W3" pitchFamily="-112" charset="-128"/>
          <a:cs typeface="ヒラギノ角ゴ Pro W3" pitchFamily="-112" charset="-128"/>
        </a:defRPr>
      </a:lvl1pPr>
      <a:lvl2pPr algn="ctr" rtl="0" eaLnBrk="1" fontAlgn="base" hangingPunct="1">
        <a:spcBef>
          <a:spcPct val="0"/>
        </a:spcBef>
        <a:spcAft>
          <a:spcPct val="0"/>
        </a:spcAft>
        <a:defRPr sz="3600" b="1">
          <a:solidFill>
            <a:schemeClr val="bg1"/>
          </a:solidFill>
          <a:latin typeface="Trebuchet MS" pitchFamily="34" charset="0"/>
          <a:ea typeface="ヒラギノ角ゴ Pro W3" pitchFamily="-112" charset="-128"/>
          <a:cs typeface="ヒラギノ角ゴ Pro W3" pitchFamily="-112" charset="-128"/>
        </a:defRPr>
      </a:lvl2pPr>
      <a:lvl3pPr algn="ctr" rtl="0" eaLnBrk="1" fontAlgn="base" hangingPunct="1">
        <a:spcBef>
          <a:spcPct val="0"/>
        </a:spcBef>
        <a:spcAft>
          <a:spcPct val="0"/>
        </a:spcAft>
        <a:defRPr sz="3600" b="1">
          <a:solidFill>
            <a:schemeClr val="bg1"/>
          </a:solidFill>
          <a:latin typeface="Trebuchet MS" pitchFamily="34" charset="0"/>
          <a:ea typeface="ヒラギノ角ゴ Pro W3" pitchFamily="-112" charset="-128"/>
          <a:cs typeface="ヒラギノ角ゴ Pro W3" pitchFamily="-112" charset="-128"/>
        </a:defRPr>
      </a:lvl3pPr>
      <a:lvl4pPr algn="ctr" rtl="0" eaLnBrk="1" fontAlgn="base" hangingPunct="1">
        <a:spcBef>
          <a:spcPct val="0"/>
        </a:spcBef>
        <a:spcAft>
          <a:spcPct val="0"/>
        </a:spcAft>
        <a:defRPr sz="3600" b="1">
          <a:solidFill>
            <a:schemeClr val="bg1"/>
          </a:solidFill>
          <a:latin typeface="Trebuchet MS" pitchFamily="34" charset="0"/>
          <a:ea typeface="ヒラギノ角ゴ Pro W3" pitchFamily="-112" charset="-128"/>
          <a:cs typeface="ヒラギノ角ゴ Pro W3" pitchFamily="-112" charset="-128"/>
        </a:defRPr>
      </a:lvl4pPr>
      <a:lvl5pPr algn="ctr" rtl="0" eaLnBrk="1" fontAlgn="base" hangingPunct="1">
        <a:spcBef>
          <a:spcPct val="0"/>
        </a:spcBef>
        <a:spcAft>
          <a:spcPct val="0"/>
        </a:spcAft>
        <a:defRPr sz="3600" b="1">
          <a:solidFill>
            <a:schemeClr val="bg1"/>
          </a:solidFill>
          <a:latin typeface="Trebuchet MS" pitchFamily="34" charset="0"/>
          <a:ea typeface="ヒラギノ角ゴ Pro W3" pitchFamily="-112" charset="-128"/>
          <a:cs typeface="ヒラギノ角ゴ Pro W3" pitchFamily="-112" charset="-128"/>
        </a:defRPr>
      </a:lvl5pPr>
      <a:lvl6pPr marL="457200" algn="ctr" rtl="0" eaLnBrk="1" fontAlgn="base" hangingPunct="1">
        <a:spcBef>
          <a:spcPct val="0"/>
        </a:spcBef>
        <a:spcAft>
          <a:spcPct val="0"/>
        </a:spcAft>
        <a:defRPr sz="3600" b="1">
          <a:solidFill>
            <a:srgbClr val="FFFF66"/>
          </a:solidFill>
          <a:latin typeface="Trebuchet MS" pitchFamily="34" charset="0"/>
          <a:cs typeface="Arial" charset="0"/>
        </a:defRPr>
      </a:lvl6pPr>
      <a:lvl7pPr marL="914400" algn="ctr" rtl="0" eaLnBrk="1" fontAlgn="base" hangingPunct="1">
        <a:spcBef>
          <a:spcPct val="0"/>
        </a:spcBef>
        <a:spcAft>
          <a:spcPct val="0"/>
        </a:spcAft>
        <a:defRPr sz="3600" b="1">
          <a:solidFill>
            <a:srgbClr val="FFFF66"/>
          </a:solidFill>
          <a:latin typeface="Trebuchet MS" pitchFamily="34" charset="0"/>
          <a:cs typeface="Arial" charset="0"/>
        </a:defRPr>
      </a:lvl7pPr>
      <a:lvl8pPr marL="1371600" algn="ctr" rtl="0" eaLnBrk="1" fontAlgn="base" hangingPunct="1">
        <a:spcBef>
          <a:spcPct val="0"/>
        </a:spcBef>
        <a:spcAft>
          <a:spcPct val="0"/>
        </a:spcAft>
        <a:defRPr sz="3600" b="1">
          <a:solidFill>
            <a:srgbClr val="FFFF66"/>
          </a:solidFill>
          <a:latin typeface="Trebuchet MS" pitchFamily="34" charset="0"/>
          <a:cs typeface="Arial" charset="0"/>
        </a:defRPr>
      </a:lvl8pPr>
      <a:lvl9pPr marL="1828800" algn="ctr" rtl="0" eaLnBrk="1" fontAlgn="base" hangingPunct="1">
        <a:spcBef>
          <a:spcPct val="0"/>
        </a:spcBef>
        <a:spcAft>
          <a:spcPct val="0"/>
        </a:spcAft>
        <a:defRPr sz="3600" b="1">
          <a:solidFill>
            <a:srgbClr val="FFFF66"/>
          </a:solidFill>
          <a:latin typeface="Trebuchet MS"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pitchFamily="-112" charset="-128"/>
          <a:cs typeface="ヒラギノ角ゴ Pro W3"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ヒラギノ角ゴ Pro W3" pitchFamily="-112" charset="-128"/>
          <a:cs typeface="ヒラギノ角ゴ Pro W3" pitchFamily="-112" charset="-128"/>
        </a:defRPr>
      </a:lvl2pPr>
      <a:lvl3pPr marL="1143000" indent="-228600" algn="l" rtl="0" eaLnBrk="1" fontAlgn="base" hangingPunct="1">
        <a:spcBef>
          <a:spcPct val="20000"/>
        </a:spcBef>
        <a:spcAft>
          <a:spcPct val="0"/>
        </a:spcAft>
        <a:buChar char="•"/>
        <a:defRPr sz="2400">
          <a:solidFill>
            <a:schemeClr val="tx1"/>
          </a:solidFill>
          <a:latin typeface="+mn-lt"/>
          <a:ea typeface="ヒラギノ角ゴ Pro W3" pitchFamily="-112" charset="-128"/>
          <a:cs typeface="ヒラギノ角ゴ Pro W3" pitchFamily="-112" charset="-128"/>
        </a:defRPr>
      </a:lvl3pPr>
      <a:lvl4pPr marL="1600200" indent="-228600" algn="l" rtl="0" eaLnBrk="1" fontAlgn="base" hangingPunct="1">
        <a:spcBef>
          <a:spcPct val="20000"/>
        </a:spcBef>
        <a:spcAft>
          <a:spcPct val="0"/>
        </a:spcAft>
        <a:buChar char="–"/>
        <a:defRPr sz="2000">
          <a:solidFill>
            <a:schemeClr val="tx1"/>
          </a:solidFill>
          <a:latin typeface="+mn-lt"/>
          <a:ea typeface="ヒラギノ角ゴ Pro W3" pitchFamily="-112" charset="-128"/>
          <a:cs typeface="ヒラギノ角ゴ Pro W3" pitchFamily="-112" charset="-128"/>
        </a:defRPr>
      </a:lvl4pPr>
      <a:lvl5pPr marL="2057400" indent="-228600" algn="l" rtl="0" eaLnBrk="1" fontAlgn="base" hangingPunct="1">
        <a:spcBef>
          <a:spcPct val="20000"/>
        </a:spcBef>
        <a:spcAft>
          <a:spcPct val="0"/>
        </a:spcAft>
        <a:buChar char="»"/>
        <a:defRPr sz="2000">
          <a:solidFill>
            <a:schemeClr val="tx1"/>
          </a:solidFill>
          <a:latin typeface="+mn-lt"/>
          <a:ea typeface="ヒラギノ角ゴ Pro W3" pitchFamily="-112" charset="-128"/>
          <a:cs typeface="ヒラギノ角ゴ Pro W3" pitchFamily="-112" charset="-128"/>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w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ecs.berkeley.edu/Pubs/TechRpts/2009/EECS-2009-28.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docker.io/"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0" y="1726013"/>
            <a:ext cx="9144000" cy="2798691"/>
          </a:xfrm>
        </p:spPr>
        <p:txBody>
          <a:bodyPr/>
          <a:lstStyle/>
          <a:p>
            <a:r>
              <a:rPr lang="en-US" sz="8000" dirty="0" smtClean="0">
                <a:solidFill>
                  <a:schemeClr val="tx1"/>
                </a:solidFill>
              </a:rPr>
              <a:t>Introduction to </a:t>
            </a:r>
            <a:br>
              <a:rPr lang="en-US" sz="8000" dirty="0" smtClean="0">
                <a:solidFill>
                  <a:schemeClr val="tx1"/>
                </a:solidFill>
              </a:rPr>
            </a:br>
            <a:r>
              <a:rPr lang="en-US" sz="8000" dirty="0" smtClean="0">
                <a:solidFill>
                  <a:schemeClr val="tx1"/>
                </a:solidFill>
              </a:rPr>
              <a:t>Cloud Security</a:t>
            </a:r>
          </a:p>
        </p:txBody>
      </p:sp>
      <p:sp>
        <p:nvSpPr>
          <p:cNvPr id="3" name="Text Box 4"/>
          <p:cNvSpPr txBox="1">
            <a:spLocks noChangeArrowheads="1"/>
          </p:cNvSpPr>
          <p:nvPr/>
        </p:nvSpPr>
        <p:spPr bwMode="auto">
          <a:xfrm>
            <a:off x="1219200" y="6096000"/>
            <a:ext cx="679132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Former Intel CEO, Andy Grove: “only the paranoid survive”</a:t>
            </a:r>
          </a:p>
        </p:txBody>
      </p:sp>
    </p:spTree>
  </p:cSld>
  <p:clrMapOvr>
    <a:masterClrMapping/>
  </p:clrMapOvr>
  <mc:AlternateContent xmlns:mc="http://schemas.openxmlformats.org/markup-compatibility/2006" xmlns:p14="http://schemas.microsoft.com/office/powerpoint/2010/main">
    <mc:Choice Requires="p14">
      <p:transition spd="slow" p14:dur="2000" advTm="2712"/>
    </mc:Choice>
    <mc:Fallback xmlns="">
      <p:transition spd="slow" advTm="271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endParaRPr lang="en-US" dirty="0"/>
          </a:p>
        </p:txBody>
      </p:sp>
      <p:sp>
        <p:nvSpPr>
          <p:cNvPr id="3" name="Content Placeholder 2"/>
          <p:cNvSpPr>
            <a:spLocks noGrp="1"/>
          </p:cNvSpPr>
          <p:nvPr>
            <p:ph idx="1"/>
          </p:nvPr>
        </p:nvSpPr>
        <p:spPr>
          <a:xfrm>
            <a:off x="439444" y="2534575"/>
            <a:ext cx="8229600" cy="1344967"/>
          </a:xfrm>
        </p:spPr>
        <p:txBody>
          <a:bodyPr/>
          <a:lstStyle/>
          <a:p>
            <a:pPr marL="0" indent="0" algn="ctr">
              <a:buNone/>
            </a:pPr>
            <a:r>
              <a:rPr lang="en-US" sz="6600" dirty="0" smtClean="0"/>
              <a:t>Introducing Cloud Security</a:t>
            </a:r>
            <a:endParaRPr lang="en-US" sz="6600" dirty="0" smtClean="0"/>
          </a:p>
          <a:p>
            <a:endParaRPr lang="en-US" dirty="0" smtClean="0"/>
          </a:p>
          <a:p>
            <a:endParaRPr lang="en-US" dirty="0" smtClean="0">
              <a:solidFill>
                <a:schemeClr val="tx2">
                  <a:lumMod val="75000"/>
                </a:schemeClr>
              </a:solidFill>
            </a:endParaRPr>
          </a:p>
        </p:txBody>
      </p:sp>
    </p:spTree>
    <p:extLst>
      <p:ext uri="{BB962C8B-B14F-4D97-AF65-F5344CB8AC3E}">
        <p14:creationId xmlns:p14="http://schemas.microsoft.com/office/powerpoint/2010/main" val="1096728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Security </a:t>
            </a:r>
            <a:endParaRPr lang="en-US" dirty="0"/>
          </a:p>
        </p:txBody>
      </p:sp>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5344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728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Cloud Security</a:t>
            </a:r>
            <a:endParaRPr lang="en-US" dirty="0"/>
          </a:p>
        </p:txBody>
      </p:sp>
      <p:sp>
        <p:nvSpPr>
          <p:cNvPr id="3" name="Rectangle 2"/>
          <p:cNvSpPr/>
          <p:nvPr/>
        </p:nvSpPr>
        <p:spPr>
          <a:xfrm>
            <a:off x="514350" y="1254889"/>
            <a:ext cx="8001000" cy="4339650"/>
          </a:xfrm>
          <a:prstGeom prst="rect">
            <a:avLst/>
          </a:prstGeom>
        </p:spPr>
        <p:txBody>
          <a:bodyPr wrap="square">
            <a:spAutoFit/>
          </a:bodyPr>
          <a:lstStyle/>
          <a:p>
            <a:pPr marL="457200" indent="-457200" eaLnBrk="1" hangingPunct="1">
              <a:buFont typeface="Arial" panose="020B0604020202020204" pitchFamily="34" charset="0"/>
              <a:buChar char="•"/>
            </a:pPr>
            <a:r>
              <a:rPr lang="en-US" altLang="en-US" sz="3200" dirty="0"/>
              <a:t>Some key issues: </a:t>
            </a:r>
          </a:p>
          <a:p>
            <a:pPr marL="914400" lvl="1" indent="-457200" eaLnBrk="1" hangingPunct="1">
              <a:buFont typeface="Arial" panose="020B0604020202020204" pitchFamily="34" charset="0"/>
              <a:buChar char="•"/>
            </a:pPr>
            <a:r>
              <a:rPr lang="en-US" altLang="en-US" sz="2800" dirty="0"/>
              <a:t>trust, multi-tenancy, encryption, compliance</a:t>
            </a:r>
          </a:p>
          <a:p>
            <a:pPr marL="457200" indent="-457200" eaLnBrk="1" hangingPunct="1">
              <a:buFont typeface="Arial" panose="020B0604020202020204" pitchFamily="34" charset="0"/>
              <a:buChar char="•"/>
            </a:pPr>
            <a:endParaRPr lang="en-US" altLang="en-US" sz="1400" dirty="0" smtClean="0"/>
          </a:p>
          <a:p>
            <a:pPr marL="457200" indent="-457200" eaLnBrk="1" hangingPunct="1">
              <a:buFont typeface="Arial" panose="020B0604020202020204" pitchFamily="34" charset="0"/>
              <a:buChar char="•"/>
            </a:pPr>
            <a:r>
              <a:rPr lang="en-US" altLang="en-US" sz="3200" dirty="0" smtClean="0"/>
              <a:t>Clouds </a:t>
            </a:r>
            <a:r>
              <a:rPr lang="en-US" altLang="en-US" sz="3200" dirty="0"/>
              <a:t>are massively </a:t>
            </a:r>
            <a:r>
              <a:rPr lang="en-US" altLang="en-US" sz="3200" b="1" dirty="0"/>
              <a:t>complex systems</a:t>
            </a:r>
            <a:r>
              <a:rPr lang="en-US" altLang="en-US" sz="3200" dirty="0"/>
              <a:t> can be reduced to </a:t>
            </a:r>
            <a:r>
              <a:rPr lang="en-US" altLang="en-US" sz="3200" b="1" dirty="0"/>
              <a:t>simple primitives</a:t>
            </a:r>
            <a:r>
              <a:rPr lang="en-US" altLang="en-US" sz="3200" dirty="0"/>
              <a:t> that are replicated thousands of times and </a:t>
            </a:r>
            <a:r>
              <a:rPr lang="en-US" altLang="en-US" sz="3200" b="1" dirty="0"/>
              <a:t>common functional units</a:t>
            </a:r>
          </a:p>
          <a:p>
            <a:pPr marL="457200" indent="-457200" eaLnBrk="1" hangingPunct="1">
              <a:buFont typeface="Arial" panose="020B0604020202020204" pitchFamily="34" charset="0"/>
              <a:buChar char="•"/>
            </a:pPr>
            <a:endParaRPr lang="en-US" altLang="en-US" sz="1400" dirty="0"/>
          </a:p>
          <a:p>
            <a:pPr marL="457200" indent="-457200" eaLnBrk="1" hangingPunct="1">
              <a:buFont typeface="Arial" panose="020B0604020202020204" pitchFamily="34" charset="0"/>
              <a:buChar char="•"/>
            </a:pPr>
            <a:r>
              <a:rPr lang="en-US" altLang="en-US" sz="3200" dirty="0" smtClean="0"/>
              <a:t>Cloud </a:t>
            </a:r>
            <a:r>
              <a:rPr lang="en-US" altLang="en-US" sz="3200" dirty="0"/>
              <a:t>security is a tractable problem</a:t>
            </a:r>
          </a:p>
          <a:p>
            <a:pPr marL="914400" lvl="1" indent="-457200" eaLnBrk="1" hangingPunct="1">
              <a:buFont typeface="Arial" panose="020B0604020202020204" pitchFamily="34" charset="0"/>
              <a:buChar char="•"/>
            </a:pPr>
            <a:r>
              <a:rPr lang="en-US" altLang="en-US" sz="2800" dirty="0"/>
              <a:t>There are both advantages and challenges </a:t>
            </a:r>
          </a:p>
        </p:txBody>
      </p:sp>
    </p:spTree>
    <p:extLst>
      <p:ext uri="{BB962C8B-B14F-4D97-AF65-F5344CB8AC3E}">
        <p14:creationId xmlns:p14="http://schemas.microsoft.com/office/powerpoint/2010/main" val="2234012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A simplified Model of Cloud Computing</a:t>
            </a:r>
            <a:endParaRPr lang="en-US" dirty="0"/>
          </a:p>
        </p:txBody>
      </p:sp>
      <p:sp>
        <p:nvSpPr>
          <p:cNvPr id="48" name="Rectangle 47"/>
          <p:cNvSpPr/>
          <p:nvPr/>
        </p:nvSpPr>
        <p:spPr>
          <a:xfrm>
            <a:off x="342900" y="1219885"/>
            <a:ext cx="8496300" cy="400110"/>
          </a:xfrm>
          <a:prstGeom prst="rect">
            <a:avLst/>
          </a:prstGeom>
        </p:spPr>
        <p:txBody>
          <a:bodyPr wrap="square">
            <a:spAutoFit/>
          </a:bodyPr>
          <a:lstStyle/>
          <a:p>
            <a:r>
              <a:rPr lang="en-US" sz="2000" dirty="0"/>
              <a:t>Users run Virtual Machines (VMs) on cloud provider’s infrastructure</a:t>
            </a:r>
          </a:p>
        </p:txBody>
      </p:sp>
      <p:sp>
        <p:nvSpPr>
          <p:cNvPr id="49" name="TextBox 48"/>
          <p:cNvSpPr txBox="1"/>
          <p:nvPr/>
        </p:nvSpPr>
        <p:spPr>
          <a:xfrm>
            <a:off x="1273786" y="2270823"/>
            <a:ext cx="803425" cy="369332"/>
          </a:xfrm>
          <a:prstGeom prst="rect">
            <a:avLst/>
          </a:prstGeom>
          <a:noFill/>
        </p:spPr>
        <p:txBody>
          <a:bodyPr wrap="none" rtlCol="0">
            <a:spAutoFit/>
          </a:bodyPr>
          <a:lstStyle/>
          <a:p>
            <a:r>
              <a:rPr lang="en-US" smtClean="0">
                <a:solidFill>
                  <a:srgbClr val="0070C0"/>
                </a:solidFill>
              </a:rPr>
              <a:t>User A</a:t>
            </a:r>
          </a:p>
        </p:txBody>
      </p:sp>
      <p:sp>
        <p:nvSpPr>
          <p:cNvPr id="50" name="Right Arrow 49"/>
          <p:cNvSpPr/>
          <p:nvPr/>
        </p:nvSpPr>
        <p:spPr>
          <a:xfrm>
            <a:off x="2508729" y="3059255"/>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ower"/>
          <p:cNvSpPr>
            <a:spLocks noEditPoints="1" noChangeArrowheads="1"/>
          </p:cNvSpPr>
          <p:nvPr/>
        </p:nvSpPr>
        <p:spPr bwMode="auto">
          <a:xfrm>
            <a:off x="477011" y="3021155"/>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tower"/>
          <p:cNvSpPr>
            <a:spLocks noEditPoints="1" noChangeArrowheads="1"/>
          </p:cNvSpPr>
          <p:nvPr/>
        </p:nvSpPr>
        <p:spPr bwMode="auto">
          <a:xfrm>
            <a:off x="1010411" y="3021155"/>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tower"/>
          <p:cNvSpPr>
            <a:spLocks noEditPoints="1" noChangeArrowheads="1"/>
          </p:cNvSpPr>
          <p:nvPr/>
        </p:nvSpPr>
        <p:spPr bwMode="auto">
          <a:xfrm>
            <a:off x="1543811" y="3021155"/>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53"/>
          <p:cNvSpPr/>
          <p:nvPr/>
        </p:nvSpPr>
        <p:spPr>
          <a:xfrm>
            <a:off x="342900" y="2640155"/>
            <a:ext cx="2343911" cy="369332"/>
          </a:xfrm>
          <a:prstGeom prst="rect">
            <a:avLst/>
          </a:prstGeom>
        </p:spPr>
        <p:txBody>
          <a:bodyPr wrap="none">
            <a:spAutoFit/>
          </a:bodyPr>
          <a:lstStyle/>
          <a:p>
            <a:r>
              <a:rPr lang="en-US" smtClean="0"/>
              <a:t>virtual machines (VMs)</a:t>
            </a:r>
          </a:p>
        </p:txBody>
      </p:sp>
      <p:pic>
        <p:nvPicPr>
          <p:cNvPr id="55" name="Picture 2" descr="C:\Program Files\Microsoft Office\MEDIA\CAGCAT10\j0292020.wmf"/>
          <p:cNvPicPr>
            <a:picLocks noChangeAspect="1" noChangeArrowheads="1"/>
          </p:cNvPicPr>
          <p:nvPr/>
        </p:nvPicPr>
        <p:blipFill>
          <a:blip r:embed="rId3"/>
          <a:srcRect/>
          <a:stretch>
            <a:fillRect/>
          </a:stretch>
        </p:blipFill>
        <p:spPr bwMode="auto">
          <a:xfrm>
            <a:off x="375129" y="1954355"/>
            <a:ext cx="809549" cy="768281"/>
          </a:xfrm>
          <a:prstGeom prst="rect">
            <a:avLst/>
          </a:prstGeom>
          <a:noFill/>
        </p:spPr>
      </p:pic>
      <p:sp>
        <p:nvSpPr>
          <p:cNvPr id="56" name="TextBox 55"/>
          <p:cNvSpPr txBox="1"/>
          <p:nvPr/>
        </p:nvSpPr>
        <p:spPr>
          <a:xfrm>
            <a:off x="1261989" y="4433983"/>
            <a:ext cx="795411" cy="369332"/>
          </a:xfrm>
          <a:prstGeom prst="rect">
            <a:avLst/>
          </a:prstGeom>
          <a:noFill/>
        </p:spPr>
        <p:txBody>
          <a:bodyPr wrap="none" rtlCol="0">
            <a:spAutoFit/>
          </a:bodyPr>
          <a:lstStyle/>
          <a:p>
            <a:r>
              <a:rPr lang="en-US" smtClean="0">
                <a:solidFill>
                  <a:srgbClr val="00B050"/>
                </a:solidFill>
              </a:rPr>
              <a:t>User B</a:t>
            </a:r>
          </a:p>
        </p:txBody>
      </p:sp>
      <p:sp>
        <p:nvSpPr>
          <p:cNvPr id="57" name="tower"/>
          <p:cNvSpPr>
            <a:spLocks noEditPoints="1" noChangeArrowheads="1"/>
          </p:cNvSpPr>
          <p:nvPr/>
        </p:nvSpPr>
        <p:spPr bwMode="auto">
          <a:xfrm>
            <a:off x="457200" y="5260515"/>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tower"/>
          <p:cNvSpPr>
            <a:spLocks noEditPoints="1" noChangeArrowheads="1"/>
          </p:cNvSpPr>
          <p:nvPr/>
        </p:nvSpPr>
        <p:spPr bwMode="auto">
          <a:xfrm>
            <a:off x="990600" y="5260515"/>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8"/>
          <p:cNvSpPr/>
          <p:nvPr/>
        </p:nvSpPr>
        <p:spPr>
          <a:xfrm>
            <a:off x="304800" y="4879515"/>
            <a:ext cx="2343911" cy="369332"/>
          </a:xfrm>
          <a:prstGeom prst="rect">
            <a:avLst/>
          </a:prstGeom>
        </p:spPr>
        <p:txBody>
          <a:bodyPr wrap="none">
            <a:spAutoFit/>
          </a:bodyPr>
          <a:lstStyle/>
          <a:p>
            <a:r>
              <a:rPr lang="en-US" smtClean="0"/>
              <a:t>virtual machines (VMs)</a:t>
            </a:r>
          </a:p>
        </p:txBody>
      </p:sp>
      <p:sp>
        <p:nvSpPr>
          <p:cNvPr id="60" name="Right Arrow 59"/>
          <p:cNvSpPr/>
          <p:nvPr/>
        </p:nvSpPr>
        <p:spPr>
          <a:xfrm>
            <a:off x="2514600" y="4433983"/>
            <a:ext cx="9906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1" name="Picture 2" descr="C:\Program Files\Microsoft Office\MEDIA\CAGCAT10\j0292020.wmf"/>
          <p:cNvPicPr>
            <a:picLocks noChangeAspect="1" noChangeArrowheads="1"/>
          </p:cNvPicPr>
          <p:nvPr/>
        </p:nvPicPr>
        <p:blipFill>
          <a:blip r:embed="rId3"/>
          <a:srcRect/>
          <a:stretch>
            <a:fillRect/>
          </a:stretch>
        </p:blipFill>
        <p:spPr bwMode="auto">
          <a:xfrm>
            <a:off x="355318" y="4117515"/>
            <a:ext cx="809549" cy="768281"/>
          </a:xfrm>
          <a:prstGeom prst="rect">
            <a:avLst/>
          </a:prstGeom>
          <a:noFill/>
        </p:spPr>
      </p:pic>
      <p:pic>
        <p:nvPicPr>
          <p:cNvPr id="62"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6529958" y="5146439"/>
            <a:ext cx="959515" cy="1898468"/>
          </a:xfrm>
          <a:prstGeom prst="rect">
            <a:avLst/>
          </a:prstGeom>
          <a:noFill/>
        </p:spPr>
      </p:pic>
      <p:sp>
        <p:nvSpPr>
          <p:cNvPr id="63" name="Cloud 62"/>
          <p:cNvSpPr/>
          <p:nvPr/>
        </p:nvSpPr>
        <p:spPr>
          <a:xfrm>
            <a:off x="4220482" y="1731029"/>
            <a:ext cx="2584104" cy="3225636"/>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4" name="TextBox 63"/>
          <p:cNvSpPr txBox="1"/>
          <p:nvPr/>
        </p:nvSpPr>
        <p:spPr>
          <a:xfrm>
            <a:off x="7051469" y="2337372"/>
            <a:ext cx="1854482" cy="646331"/>
          </a:xfrm>
          <a:prstGeom prst="rect">
            <a:avLst/>
          </a:prstGeom>
          <a:noFill/>
        </p:spPr>
        <p:txBody>
          <a:bodyPr wrap="none" rtlCol="0">
            <a:spAutoFit/>
          </a:bodyPr>
          <a:lstStyle/>
          <a:p>
            <a:r>
              <a:rPr lang="en-US" smtClean="0"/>
              <a:t>Owned/operated </a:t>
            </a:r>
          </a:p>
          <a:p>
            <a:r>
              <a:rPr lang="en-US" smtClean="0"/>
              <a:t>by cloud provider</a:t>
            </a:r>
          </a:p>
        </p:txBody>
      </p:sp>
      <p:pic>
        <p:nvPicPr>
          <p:cNvPr id="65"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4613069" y="2353247"/>
            <a:ext cx="654715" cy="1295400"/>
          </a:xfrm>
          <a:prstGeom prst="rect">
            <a:avLst/>
          </a:prstGeom>
          <a:noFill/>
        </p:spPr>
      </p:pic>
      <p:pic>
        <p:nvPicPr>
          <p:cNvPr id="66"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4536869" y="3343847"/>
            <a:ext cx="654715" cy="1295400"/>
          </a:xfrm>
          <a:prstGeom prst="rect">
            <a:avLst/>
          </a:prstGeom>
          <a:noFill/>
        </p:spPr>
      </p:pic>
      <p:pic>
        <p:nvPicPr>
          <p:cNvPr id="67"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5298869" y="1896047"/>
            <a:ext cx="654715" cy="1295400"/>
          </a:xfrm>
          <a:prstGeom prst="rect">
            <a:avLst/>
          </a:prstGeom>
          <a:noFill/>
        </p:spPr>
      </p:pic>
      <p:pic>
        <p:nvPicPr>
          <p:cNvPr id="68"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5832269" y="2734247"/>
            <a:ext cx="654715" cy="1295400"/>
          </a:xfrm>
          <a:prstGeom prst="rect">
            <a:avLst/>
          </a:prstGeom>
          <a:noFill/>
        </p:spPr>
      </p:pic>
      <p:pic>
        <p:nvPicPr>
          <p:cNvPr id="69"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5527469" y="3724847"/>
            <a:ext cx="654715" cy="1295400"/>
          </a:xfrm>
          <a:prstGeom prst="rect">
            <a:avLst/>
          </a:prstGeom>
          <a:noFill/>
        </p:spPr>
      </p:pic>
      <p:sp>
        <p:nvSpPr>
          <p:cNvPr id="70" name="tower"/>
          <p:cNvSpPr>
            <a:spLocks noEditPoints="1" noChangeArrowheads="1"/>
          </p:cNvSpPr>
          <p:nvPr/>
        </p:nvSpPr>
        <p:spPr bwMode="auto">
          <a:xfrm>
            <a:off x="5603669" y="38010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tower"/>
          <p:cNvSpPr>
            <a:spLocks noEditPoints="1" noChangeArrowheads="1"/>
          </p:cNvSpPr>
          <p:nvPr/>
        </p:nvSpPr>
        <p:spPr bwMode="auto">
          <a:xfrm>
            <a:off x="4562551" y="34200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tower"/>
          <p:cNvSpPr>
            <a:spLocks noEditPoints="1" noChangeArrowheads="1"/>
          </p:cNvSpPr>
          <p:nvPr/>
        </p:nvSpPr>
        <p:spPr bwMode="auto">
          <a:xfrm>
            <a:off x="4613069" y="28104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tower"/>
          <p:cNvSpPr>
            <a:spLocks noEditPoints="1" noChangeArrowheads="1"/>
          </p:cNvSpPr>
          <p:nvPr/>
        </p:nvSpPr>
        <p:spPr bwMode="auto">
          <a:xfrm>
            <a:off x="5908469" y="32676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tower"/>
          <p:cNvSpPr>
            <a:spLocks noEditPoints="1" noChangeArrowheads="1"/>
          </p:cNvSpPr>
          <p:nvPr/>
        </p:nvSpPr>
        <p:spPr bwMode="auto">
          <a:xfrm>
            <a:off x="5603669" y="42582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tower"/>
          <p:cNvSpPr>
            <a:spLocks noEditPoints="1" noChangeArrowheads="1"/>
          </p:cNvSpPr>
          <p:nvPr/>
        </p:nvSpPr>
        <p:spPr bwMode="auto">
          <a:xfrm>
            <a:off x="4562551" y="38772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75"/>
          <p:cNvSpPr/>
          <p:nvPr/>
        </p:nvSpPr>
        <p:spPr>
          <a:xfrm>
            <a:off x="5248351" y="3648647"/>
            <a:ext cx="1219200" cy="1143000"/>
          </a:xfrm>
          <a:prstGeom prst="ellipse">
            <a:avLst/>
          </a:prstGeom>
          <a:no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78" name="Straight Connector 77"/>
          <p:cNvCxnSpPr>
            <a:stCxn id="76" idx="2"/>
          </p:cNvCxnSpPr>
          <p:nvPr/>
        </p:nvCxnSpPr>
        <p:spPr>
          <a:xfrm flipH="1">
            <a:off x="4741999" y="4220147"/>
            <a:ext cx="506352" cy="1251086"/>
          </a:xfrm>
          <a:prstGeom prst="lin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cxnSp>
      <p:sp>
        <p:nvSpPr>
          <p:cNvPr id="79" name="Left-Right Arrow 78"/>
          <p:cNvSpPr/>
          <p:nvPr/>
        </p:nvSpPr>
        <p:spPr>
          <a:xfrm rot="20199633">
            <a:off x="6569747" y="1935280"/>
            <a:ext cx="1245700" cy="388522"/>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80" name="Picture 4" descr="C:\Program Files\Microsoft Office\MEDIA\CAGCAT10\j0291984.wmf"/>
          <p:cNvPicPr>
            <a:picLocks noChangeAspect="1" noChangeArrowheads="1"/>
          </p:cNvPicPr>
          <p:nvPr/>
        </p:nvPicPr>
        <p:blipFill>
          <a:blip r:embed="rId5"/>
          <a:srcRect/>
          <a:stretch>
            <a:fillRect/>
          </a:stretch>
        </p:blipFill>
        <p:spPr bwMode="auto">
          <a:xfrm>
            <a:off x="7860561" y="1210247"/>
            <a:ext cx="1064507" cy="1127125"/>
          </a:xfrm>
          <a:prstGeom prst="rect">
            <a:avLst/>
          </a:prstGeom>
          <a:noFill/>
        </p:spPr>
      </p:pic>
      <p:pic>
        <p:nvPicPr>
          <p:cNvPr id="81" name="Picture 13"/>
          <p:cNvPicPr>
            <a:picLocks noChangeAspect="1" noChangeArrowheads="1"/>
          </p:cNvPicPr>
          <p:nvPr/>
        </p:nvPicPr>
        <p:blipFill>
          <a:blip r:embed="rId6"/>
          <a:srcRect l="67841"/>
          <a:stretch>
            <a:fillRect/>
          </a:stretch>
        </p:blipFill>
        <p:spPr bwMode="auto">
          <a:xfrm>
            <a:off x="7809644" y="3346260"/>
            <a:ext cx="825500" cy="561975"/>
          </a:xfrm>
          <a:prstGeom prst="rect">
            <a:avLst/>
          </a:prstGeom>
          <a:noFill/>
          <a:ln w="9525">
            <a:noFill/>
            <a:miter lim="800000"/>
            <a:headEnd/>
            <a:tailEnd type="none" w="med" len="lg"/>
          </a:ln>
        </p:spPr>
      </p:pic>
      <p:pic>
        <p:nvPicPr>
          <p:cNvPr id="82" name="Picture 13"/>
          <p:cNvPicPr>
            <a:picLocks noChangeAspect="1" noChangeArrowheads="1"/>
          </p:cNvPicPr>
          <p:nvPr/>
        </p:nvPicPr>
        <p:blipFill>
          <a:blip r:embed="rId6"/>
          <a:srcRect r="31779"/>
          <a:stretch>
            <a:fillRect/>
          </a:stretch>
        </p:blipFill>
        <p:spPr bwMode="auto">
          <a:xfrm>
            <a:off x="7248760" y="2980147"/>
            <a:ext cx="1751012" cy="561975"/>
          </a:xfrm>
          <a:prstGeom prst="rect">
            <a:avLst/>
          </a:prstGeom>
          <a:noFill/>
          <a:ln w="9525">
            <a:noFill/>
            <a:miter lim="800000"/>
            <a:headEnd/>
            <a:tailEnd type="none" w="med" len="lg"/>
          </a:ln>
        </p:spPr>
      </p:pic>
      <p:pic>
        <p:nvPicPr>
          <p:cNvPr id="84" name="Picture 12"/>
          <p:cNvPicPr>
            <a:picLocks noChangeAspect="1" noChangeArrowheads="1"/>
          </p:cNvPicPr>
          <p:nvPr/>
        </p:nvPicPr>
        <p:blipFill>
          <a:blip r:embed="rId7"/>
          <a:srcRect/>
          <a:stretch>
            <a:fillRect/>
          </a:stretch>
        </p:blipFill>
        <p:spPr bwMode="auto">
          <a:xfrm>
            <a:off x="7360382" y="4067944"/>
            <a:ext cx="1724025" cy="630238"/>
          </a:xfrm>
          <a:prstGeom prst="rect">
            <a:avLst/>
          </a:prstGeom>
          <a:noFill/>
          <a:ln w="9525">
            <a:noFill/>
            <a:miter lim="800000"/>
            <a:headEnd/>
            <a:tailEnd type="none" w="med" len="lg"/>
          </a:ln>
        </p:spPr>
      </p:pic>
      <p:cxnSp>
        <p:nvCxnSpPr>
          <p:cNvPr id="85" name="Straight Connector 84"/>
          <p:cNvCxnSpPr>
            <a:endCxn id="62" idx="0"/>
          </p:cNvCxnSpPr>
          <p:nvPr/>
        </p:nvCxnSpPr>
        <p:spPr>
          <a:xfrm>
            <a:off x="6467551" y="4029647"/>
            <a:ext cx="542165" cy="1116792"/>
          </a:xfrm>
          <a:prstGeom prst="line">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cxnSp>
      <p:sp>
        <p:nvSpPr>
          <p:cNvPr id="88" name="Rounded Rectangle 87"/>
          <p:cNvSpPr/>
          <p:nvPr/>
        </p:nvSpPr>
        <p:spPr>
          <a:xfrm>
            <a:off x="4779268" y="5210747"/>
            <a:ext cx="1981200" cy="1600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9" name="tower"/>
          <p:cNvSpPr>
            <a:spLocks noEditPoints="1" noChangeArrowheads="1"/>
          </p:cNvSpPr>
          <p:nvPr/>
        </p:nvSpPr>
        <p:spPr bwMode="auto">
          <a:xfrm>
            <a:off x="4967722" y="55917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tower"/>
          <p:cNvSpPr>
            <a:spLocks noEditPoints="1" noChangeArrowheads="1"/>
          </p:cNvSpPr>
          <p:nvPr/>
        </p:nvSpPr>
        <p:spPr bwMode="auto">
          <a:xfrm>
            <a:off x="4967722" y="62775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Rectangle 90"/>
          <p:cNvSpPr/>
          <p:nvPr/>
        </p:nvSpPr>
        <p:spPr>
          <a:xfrm>
            <a:off x="5653522" y="5659017"/>
            <a:ext cx="1167836" cy="923330"/>
          </a:xfrm>
          <a:prstGeom prst="rect">
            <a:avLst/>
          </a:prstGeom>
        </p:spPr>
        <p:txBody>
          <a:bodyPr wrap="square">
            <a:spAutoFit/>
          </a:bodyPr>
          <a:lstStyle/>
          <a:p>
            <a:r>
              <a:rPr lang="en-US" dirty="0" smtClean="0"/>
              <a:t>Virtual </a:t>
            </a:r>
          </a:p>
          <a:p>
            <a:r>
              <a:rPr lang="en-US" dirty="0" smtClean="0"/>
              <a:t>Machine</a:t>
            </a:r>
          </a:p>
          <a:p>
            <a:r>
              <a:rPr lang="en-US" dirty="0" smtClean="0"/>
              <a:t>Manager</a:t>
            </a:r>
            <a:endParaRPr lang="en-US" dirty="0"/>
          </a:p>
        </p:txBody>
      </p:sp>
    </p:spTree>
    <p:extLst>
      <p:ext uri="{BB962C8B-B14F-4D97-AF65-F5344CB8AC3E}">
        <p14:creationId xmlns:p14="http://schemas.microsoft.com/office/powerpoint/2010/main" val="137680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7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1" grpId="0" animBg="1"/>
      <p:bldP spid="52" grpId="0" animBg="1"/>
      <p:bldP spid="53" grpId="0" animBg="1"/>
      <p:bldP spid="54" grpId="0"/>
      <p:bldP spid="56" grpId="0"/>
      <p:bldP spid="57" grpId="0" animBg="1"/>
      <p:bldP spid="58" grpId="0" animBg="1"/>
      <p:bldP spid="59" grpId="0"/>
      <p:bldP spid="60" grpId="0" animBg="1"/>
      <p:bldP spid="70" grpId="0" animBg="1"/>
      <p:bldP spid="71" grpId="0" animBg="1"/>
      <p:bldP spid="72" grpId="0" animBg="1"/>
      <p:bldP spid="72" grpId="1" animBg="1"/>
      <p:bldP spid="73" grpId="0" animBg="1"/>
      <p:bldP spid="74" grpId="0" animBg="1"/>
      <p:bldP spid="75" grpId="0" animBg="1"/>
      <p:bldP spid="76" grpId="0" animBg="1"/>
      <p:bldP spid="88" grpId="0" animBg="1"/>
      <p:bldP spid="89" grpId="0" animBg="1"/>
      <p:bldP spid="90"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a:t>A simplified Model of Cloud Computing</a:t>
            </a:r>
          </a:p>
        </p:txBody>
      </p:sp>
      <p:sp>
        <p:nvSpPr>
          <p:cNvPr id="5" name="TextBox 4"/>
          <p:cNvSpPr txBox="1"/>
          <p:nvPr/>
        </p:nvSpPr>
        <p:spPr>
          <a:xfrm>
            <a:off x="666750" y="1428750"/>
            <a:ext cx="7696200" cy="5509200"/>
          </a:xfrm>
          <a:prstGeom prst="rect">
            <a:avLst/>
          </a:prstGeom>
          <a:noFill/>
        </p:spPr>
        <p:txBody>
          <a:bodyPr wrap="square" rtlCol="0">
            <a:spAutoFit/>
          </a:bodyPr>
          <a:lstStyle/>
          <a:p>
            <a:pPr marL="342900" indent="-342900">
              <a:buFont typeface="Arial" panose="020B0604020202020204" pitchFamily="34" charset="0"/>
              <a:buChar char="•"/>
            </a:pPr>
            <a:r>
              <a:rPr lang="en-US" sz="3200" b="1" dirty="0" err="1" smtClean="0"/>
              <a:t>Multitenancy</a:t>
            </a:r>
            <a:r>
              <a:rPr lang="en-US" sz="3200" dirty="0" smtClean="0"/>
              <a:t> (users share physical resources)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Virtual Machine Manager (</a:t>
            </a:r>
            <a:r>
              <a:rPr lang="en-US" sz="3200" dirty="0" smtClean="0"/>
              <a:t>VMM) manages </a:t>
            </a:r>
            <a:r>
              <a:rPr lang="en-US" sz="3200" dirty="0"/>
              <a:t>physical  server resources for </a:t>
            </a:r>
            <a:r>
              <a:rPr lang="en-US" sz="3200" dirty="0" smtClean="0"/>
              <a:t>VMs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To the VM should look like dedicated server</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endParaRPr lang="en-US" sz="3200" dirty="0"/>
          </a:p>
        </p:txBody>
      </p:sp>
    </p:spTree>
    <p:extLst>
      <p:ext uri="{BB962C8B-B14F-4D97-AF65-F5344CB8AC3E}">
        <p14:creationId xmlns:p14="http://schemas.microsoft.com/office/powerpoint/2010/main" val="153091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a:t>Trust models in public cloud computing</a:t>
            </a:r>
          </a:p>
        </p:txBody>
      </p:sp>
      <p:sp>
        <p:nvSpPr>
          <p:cNvPr id="3" name="TextBox 2"/>
          <p:cNvSpPr txBox="1"/>
          <p:nvPr/>
        </p:nvSpPr>
        <p:spPr>
          <a:xfrm>
            <a:off x="69269" y="4402903"/>
            <a:ext cx="8829835" cy="2246769"/>
          </a:xfrm>
          <a:prstGeom prst="rect">
            <a:avLst/>
          </a:prstGeom>
          <a:noFill/>
        </p:spPr>
        <p:txBody>
          <a:bodyPr wrap="square" rtlCol="0">
            <a:spAutoFit/>
          </a:bodyPr>
          <a:lstStyle/>
          <a:p>
            <a:r>
              <a:rPr lang="en-US" sz="2000" dirty="0" smtClean="0"/>
              <a:t>Users must trust third-party provider to</a:t>
            </a:r>
          </a:p>
          <a:p>
            <a:pPr marL="571500" lvl="1" indent="-457200">
              <a:buFont typeface="Arial" panose="020B0604020202020204" pitchFamily="34" charset="0"/>
              <a:buChar char="•"/>
            </a:pPr>
            <a:r>
              <a:rPr lang="en-US" sz="2000" dirty="0" smtClean="0"/>
              <a:t>not </a:t>
            </a:r>
            <a:r>
              <a:rPr lang="en-US" sz="2000" dirty="0"/>
              <a:t>spy on running VMs  / </a:t>
            </a:r>
            <a:r>
              <a:rPr lang="en-US" sz="2000" dirty="0" smtClean="0"/>
              <a:t>data</a:t>
            </a:r>
          </a:p>
          <a:p>
            <a:pPr marL="114300" lvl="1"/>
            <a:endParaRPr lang="en-US" sz="2000" dirty="0" smtClean="0"/>
          </a:p>
          <a:p>
            <a:pPr marL="571500" lvl="1" indent="-457200">
              <a:buFont typeface="Arial" panose="020B0604020202020204" pitchFamily="34" charset="0"/>
              <a:buChar char="•"/>
            </a:pPr>
            <a:r>
              <a:rPr lang="en-US" sz="2000" dirty="0" smtClean="0"/>
              <a:t>secure </a:t>
            </a:r>
            <a:r>
              <a:rPr lang="en-US" sz="2000" dirty="0"/>
              <a:t>infrastructure from external attackers</a:t>
            </a:r>
          </a:p>
          <a:p>
            <a:pPr marL="571500" lvl="1" indent="-457200">
              <a:buFont typeface="Arial" panose="020B0604020202020204" pitchFamily="34" charset="0"/>
              <a:buChar char="•"/>
            </a:pPr>
            <a:endParaRPr lang="en-US" sz="2000" dirty="0" smtClean="0"/>
          </a:p>
          <a:p>
            <a:pPr marL="571500" lvl="1" indent="-457200">
              <a:buFont typeface="Arial" panose="020B0604020202020204" pitchFamily="34" charset="0"/>
              <a:buChar char="•"/>
            </a:pPr>
            <a:r>
              <a:rPr lang="en-US" sz="2000" dirty="0" smtClean="0"/>
              <a:t>secure </a:t>
            </a:r>
            <a:r>
              <a:rPr lang="en-US" sz="2000" dirty="0"/>
              <a:t>infrastructure from internal attackers</a:t>
            </a:r>
          </a:p>
          <a:p>
            <a:pPr marL="457200" indent="-457200">
              <a:buFont typeface="Arial" panose="020B0604020202020204" pitchFamily="34" charset="0"/>
              <a:buChar char="•"/>
            </a:pPr>
            <a:endParaRPr lang="en-US" sz="2000" dirty="0"/>
          </a:p>
        </p:txBody>
      </p:sp>
      <p:grpSp>
        <p:nvGrpSpPr>
          <p:cNvPr id="34" name="Group 33"/>
          <p:cNvGrpSpPr/>
          <p:nvPr/>
        </p:nvGrpSpPr>
        <p:grpSpPr>
          <a:xfrm>
            <a:off x="649575" y="994009"/>
            <a:ext cx="8028353" cy="2911241"/>
            <a:chOff x="275844" y="1731029"/>
            <a:chExt cx="8660203" cy="3357874"/>
          </a:xfrm>
        </p:grpSpPr>
        <p:sp>
          <p:nvSpPr>
            <p:cNvPr id="7" name="TextBox 6"/>
            <p:cNvSpPr txBox="1"/>
            <p:nvPr/>
          </p:nvSpPr>
          <p:spPr>
            <a:xfrm>
              <a:off x="1273786" y="2270823"/>
              <a:ext cx="803425" cy="369332"/>
            </a:xfrm>
            <a:prstGeom prst="rect">
              <a:avLst/>
            </a:prstGeom>
            <a:noFill/>
          </p:spPr>
          <p:txBody>
            <a:bodyPr wrap="none" rtlCol="0">
              <a:spAutoFit/>
            </a:bodyPr>
            <a:lstStyle/>
            <a:p>
              <a:r>
                <a:rPr lang="en-US" smtClean="0">
                  <a:solidFill>
                    <a:srgbClr val="0070C0"/>
                  </a:solidFill>
                </a:rPr>
                <a:t>User A</a:t>
              </a:r>
            </a:p>
          </p:txBody>
        </p:sp>
        <p:sp>
          <p:nvSpPr>
            <p:cNvPr id="8" name="Right Arrow 7"/>
            <p:cNvSpPr/>
            <p:nvPr/>
          </p:nvSpPr>
          <p:spPr>
            <a:xfrm>
              <a:off x="2508729" y="3059255"/>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ower"/>
            <p:cNvSpPr>
              <a:spLocks noEditPoints="1" noChangeArrowheads="1"/>
            </p:cNvSpPr>
            <p:nvPr/>
          </p:nvSpPr>
          <p:spPr bwMode="auto">
            <a:xfrm>
              <a:off x="477011" y="3021155"/>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tower"/>
            <p:cNvSpPr>
              <a:spLocks noEditPoints="1" noChangeArrowheads="1"/>
            </p:cNvSpPr>
            <p:nvPr/>
          </p:nvSpPr>
          <p:spPr bwMode="auto">
            <a:xfrm>
              <a:off x="1010411" y="3021155"/>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tower"/>
            <p:cNvSpPr>
              <a:spLocks noEditPoints="1" noChangeArrowheads="1"/>
            </p:cNvSpPr>
            <p:nvPr/>
          </p:nvSpPr>
          <p:spPr bwMode="auto">
            <a:xfrm>
              <a:off x="1543811" y="3021155"/>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342900" y="2640155"/>
              <a:ext cx="2343911" cy="369332"/>
            </a:xfrm>
            <a:prstGeom prst="rect">
              <a:avLst/>
            </a:prstGeom>
          </p:spPr>
          <p:txBody>
            <a:bodyPr wrap="none">
              <a:spAutoFit/>
            </a:bodyPr>
            <a:lstStyle/>
            <a:p>
              <a:r>
                <a:rPr lang="en-US" smtClean="0"/>
                <a:t>virtual machines (VMs)</a:t>
              </a:r>
            </a:p>
          </p:txBody>
        </p:sp>
        <p:pic>
          <p:nvPicPr>
            <p:cNvPr id="13" name="Picture 2" descr="C:\Program Files\Microsoft Office\MEDIA\CAGCAT10\j0292020.wmf"/>
            <p:cNvPicPr>
              <a:picLocks noChangeAspect="1" noChangeArrowheads="1"/>
            </p:cNvPicPr>
            <p:nvPr/>
          </p:nvPicPr>
          <p:blipFill>
            <a:blip r:embed="rId3"/>
            <a:srcRect/>
            <a:stretch>
              <a:fillRect/>
            </a:stretch>
          </p:blipFill>
          <p:spPr bwMode="auto">
            <a:xfrm>
              <a:off x="375129" y="1954355"/>
              <a:ext cx="809549" cy="768281"/>
            </a:xfrm>
            <a:prstGeom prst="rect">
              <a:avLst/>
            </a:prstGeom>
            <a:noFill/>
          </p:spPr>
        </p:pic>
        <p:sp>
          <p:nvSpPr>
            <p:cNvPr id="14" name="TextBox 13"/>
            <p:cNvSpPr txBox="1"/>
            <p:nvPr/>
          </p:nvSpPr>
          <p:spPr>
            <a:xfrm>
              <a:off x="1203501" y="3724847"/>
              <a:ext cx="795411" cy="369332"/>
            </a:xfrm>
            <a:prstGeom prst="rect">
              <a:avLst/>
            </a:prstGeom>
            <a:noFill/>
          </p:spPr>
          <p:txBody>
            <a:bodyPr wrap="none" rtlCol="0">
              <a:spAutoFit/>
            </a:bodyPr>
            <a:lstStyle/>
            <a:p>
              <a:r>
                <a:rPr lang="en-US" dirty="0" smtClean="0">
                  <a:solidFill>
                    <a:srgbClr val="00B050"/>
                  </a:solidFill>
                </a:rPr>
                <a:t>User B</a:t>
              </a:r>
            </a:p>
          </p:txBody>
        </p:sp>
        <p:sp>
          <p:nvSpPr>
            <p:cNvPr id="15" name="tower"/>
            <p:cNvSpPr>
              <a:spLocks noEditPoints="1" noChangeArrowheads="1"/>
            </p:cNvSpPr>
            <p:nvPr/>
          </p:nvSpPr>
          <p:spPr bwMode="auto">
            <a:xfrm>
              <a:off x="457198" y="4707903"/>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tower"/>
            <p:cNvSpPr>
              <a:spLocks noEditPoints="1" noChangeArrowheads="1"/>
            </p:cNvSpPr>
            <p:nvPr/>
          </p:nvSpPr>
          <p:spPr bwMode="auto">
            <a:xfrm>
              <a:off x="990599" y="4689508"/>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275844" y="4329763"/>
              <a:ext cx="2343911" cy="369332"/>
            </a:xfrm>
            <a:prstGeom prst="rect">
              <a:avLst/>
            </a:prstGeom>
          </p:spPr>
          <p:txBody>
            <a:bodyPr wrap="none">
              <a:spAutoFit/>
            </a:bodyPr>
            <a:lstStyle/>
            <a:p>
              <a:r>
                <a:rPr lang="en-US" dirty="0" smtClean="0"/>
                <a:t>virtual machines (VMs)</a:t>
              </a:r>
            </a:p>
          </p:txBody>
        </p:sp>
        <p:sp>
          <p:nvSpPr>
            <p:cNvPr id="18" name="Right Arrow 17"/>
            <p:cNvSpPr/>
            <p:nvPr/>
          </p:nvSpPr>
          <p:spPr>
            <a:xfrm>
              <a:off x="2491665" y="3793378"/>
              <a:ext cx="9906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9" name="Picture 2" descr="C:\Program Files\Microsoft Office\MEDIA\CAGCAT10\j0292020.wmf"/>
            <p:cNvPicPr>
              <a:picLocks noChangeAspect="1" noChangeArrowheads="1"/>
            </p:cNvPicPr>
            <p:nvPr/>
          </p:nvPicPr>
          <p:blipFill>
            <a:blip r:embed="rId3"/>
            <a:srcRect/>
            <a:stretch>
              <a:fillRect/>
            </a:stretch>
          </p:blipFill>
          <p:spPr bwMode="auto">
            <a:xfrm>
              <a:off x="375129" y="3680465"/>
              <a:ext cx="809549" cy="768282"/>
            </a:xfrm>
            <a:prstGeom prst="rect">
              <a:avLst/>
            </a:prstGeom>
            <a:noFill/>
          </p:spPr>
        </p:pic>
        <p:sp>
          <p:nvSpPr>
            <p:cNvPr id="20" name="Cloud 19"/>
            <p:cNvSpPr/>
            <p:nvPr/>
          </p:nvSpPr>
          <p:spPr>
            <a:xfrm>
              <a:off x="4220482" y="1731029"/>
              <a:ext cx="2584104" cy="3225636"/>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21"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4613069" y="2353247"/>
              <a:ext cx="654715" cy="1295400"/>
            </a:xfrm>
            <a:prstGeom prst="rect">
              <a:avLst/>
            </a:prstGeom>
            <a:noFill/>
          </p:spPr>
        </p:pic>
        <p:pic>
          <p:nvPicPr>
            <p:cNvPr id="22"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4536869" y="3343847"/>
              <a:ext cx="654715" cy="1295400"/>
            </a:xfrm>
            <a:prstGeom prst="rect">
              <a:avLst/>
            </a:prstGeom>
            <a:noFill/>
          </p:spPr>
        </p:pic>
        <p:pic>
          <p:nvPicPr>
            <p:cNvPr id="23"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5298869" y="1896047"/>
              <a:ext cx="654715" cy="1295400"/>
            </a:xfrm>
            <a:prstGeom prst="rect">
              <a:avLst/>
            </a:prstGeom>
            <a:noFill/>
          </p:spPr>
        </p:pic>
        <p:pic>
          <p:nvPicPr>
            <p:cNvPr id="24"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5832269" y="2734247"/>
              <a:ext cx="654715" cy="1295400"/>
            </a:xfrm>
            <a:prstGeom prst="rect">
              <a:avLst/>
            </a:prstGeom>
            <a:noFill/>
          </p:spPr>
        </p:pic>
        <p:pic>
          <p:nvPicPr>
            <p:cNvPr id="25" name="Picture 3" descr="C:\Documents and Settings\rist\Local Settings\Temporary Internet Files\Content.IE5\CNYX6FYV\MCj04352420000[1].png"/>
            <p:cNvPicPr>
              <a:picLocks noChangeAspect="1" noChangeArrowheads="1"/>
            </p:cNvPicPr>
            <p:nvPr/>
          </p:nvPicPr>
          <p:blipFill>
            <a:blip r:embed="rId4" cstate="print"/>
            <a:srcRect/>
            <a:stretch>
              <a:fillRect/>
            </a:stretch>
          </p:blipFill>
          <p:spPr bwMode="auto">
            <a:xfrm>
              <a:off x="5527469" y="3724847"/>
              <a:ext cx="654715" cy="1295400"/>
            </a:xfrm>
            <a:prstGeom prst="rect">
              <a:avLst/>
            </a:prstGeom>
            <a:noFill/>
          </p:spPr>
        </p:pic>
        <p:sp>
          <p:nvSpPr>
            <p:cNvPr id="26" name="tower"/>
            <p:cNvSpPr>
              <a:spLocks noEditPoints="1" noChangeArrowheads="1"/>
            </p:cNvSpPr>
            <p:nvPr/>
          </p:nvSpPr>
          <p:spPr bwMode="auto">
            <a:xfrm>
              <a:off x="5603669" y="38010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tower"/>
            <p:cNvSpPr>
              <a:spLocks noEditPoints="1" noChangeArrowheads="1"/>
            </p:cNvSpPr>
            <p:nvPr/>
          </p:nvSpPr>
          <p:spPr bwMode="auto">
            <a:xfrm>
              <a:off x="4562551" y="34200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00B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tower"/>
            <p:cNvSpPr>
              <a:spLocks noEditPoints="1" noChangeArrowheads="1"/>
            </p:cNvSpPr>
            <p:nvPr/>
          </p:nvSpPr>
          <p:spPr bwMode="auto">
            <a:xfrm>
              <a:off x="4613069" y="28104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tower"/>
            <p:cNvSpPr>
              <a:spLocks noEditPoints="1" noChangeArrowheads="1"/>
            </p:cNvSpPr>
            <p:nvPr/>
          </p:nvSpPr>
          <p:spPr bwMode="auto">
            <a:xfrm>
              <a:off x="5908469" y="32676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tower"/>
            <p:cNvSpPr>
              <a:spLocks noEditPoints="1" noChangeArrowheads="1"/>
            </p:cNvSpPr>
            <p:nvPr/>
          </p:nvSpPr>
          <p:spPr bwMode="auto">
            <a:xfrm>
              <a:off x="5603669" y="42582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tower"/>
            <p:cNvSpPr>
              <a:spLocks noEditPoints="1" noChangeArrowheads="1"/>
            </p:cNvSpPr>
            <p:nvPr/>
          </p:nvSpPr>
          <p:spPr bwMode="auto">
            <a:xfrm>
              <a:off x="4562551" y="3877247"/>
              <a:ext cx="457200" cy="3810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chemeClr val="tx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Left-Right Arrow 31"/>
            <p:cNvSpPr/>
            <p:nvPr/>
          </p:nvSpPr>
          <p:spPr>
            <a:xfrm rot="20199633">
              <a:off x="6685051" y="2528374"/>
              <a:ext cx="1245700" cy="388521"/>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3" name="Picture 4" descr="C:\Program Files\Microsoft Office\MEDIA\CAGCAT10\j0291984.wmf"/>
            <p:cNvPicPr>
              <a:picLocks noChangeAspect="1" noChangeArrowheads="1"/>
            </p:cNvPicPr>
            <p:nvPr/>
          </p:nvPicPr>
          <p:blipFill>
            <a:blip r:embed="rId5"/>
            <a:srcRect/>
            <a:stretch>
              <a:fillRect/>
            </a:stretch>
          </p:blipFill>
          <p:spPr bwMode="auto">
            <a:xfrm>
              <a:off x="7871540" y="1774932"/>
              <a:ext cx="1064507" cy="1127125"/>
            </a:xfrm>
            <a:prstGeom prst="rect">
              <a:avLst/>
            </a:prstGeom>
            <a:noFill/>
          </p:spPr>
        </p:pic>
      </p:grpSp>
      <p:sp>
        <p:nvSpPr>
          <p:cNvPr id="35" name="TextBox 34"/>
          <p:cNvSpPr txBox="1"/>
          <p:nvPr/>
        </p:nvSpPr>
        <p:spPr>
          <a:xfrm>
            <a:off x="1504161" y="2698065"/>
            <a:ext cx="930063" cy="369332"/>
          </a:xfrm>
          <a:prstGeom prst="rect">
            <a:avLst/>
          </a:prstGeom>
          <a:noFill/>
        </p:spPr>
        <p:txBody>
          <a:bodyPr wrap="none" rtlCol="0">
            <a:spAutoFit/>
          </a:bodyPr>
          <a:lstStyle/>
          <a:p>
            <a:r>
              <a:rPr lang="en-US" dirty="0" smtClean="0">
                <a:solidFill>
                  <a:srgbClr val="FF0000"/>
                </a:solidFill>
              </a:rPr>
              <a:t>Bad guy</a:t>
            </a:r>
          </a:p>
        </p:txBody>
      </p:sp>
      <p:pic>
        <p:nvPicPr>
          <p:cNvPr id="36" name="Picture 2" descr="C:\Documents and Settings\rist\Local Settings\Temporary Internet Files\Content.IE5\6PGBGX41\MCBD06551_0000[1].wmf"/>
          <p:cNvPicPr>
            <a:picLocks noChangeAspect="1" noChangeArrowheads="1"/>
          </p:cNvPicPr>
          <p:nvPr/>
        </p:nvPicPr>
        <p:blipFill>
          <a:blip r:embed="rId6"/>
          <a:srcRect/>
          <a:stretch>
            <a:fillRect/>
          </a:stretch>
        </p:blipFill>
        <p:spPr bwMode="auto">
          <a:xfrm>
            <a:off x="600182" y="2656563"/>
            <a:ext cx="801676" cy="655338"/>
          </a:xfrm>
          <a:prstGeom prst="rect">
            <a:avLst/>
          </a:prstGeom>
          <a:noFill/>
        </p:spPr>
      </p:pic>
      <p:sp>
        <p:nvSpPr>
          <p:cNvPr id="37" name="tower"/>
          <p:cNvSpPr>
            <a:spLocks noEditPoints="1" noChangeArrowheads="1"/>
          </p:cNvSpPr>
          <p:nvPr/>
        </p:nvSpPr>
        <p:spPr bwMode="auto">
          <a:xfrm>
            <a:off x="5673413" y="2809469"/>
            <a:ext cx="403572" cy="242946"/>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ounded Rectangular Callout 37"/>
          <p:cNvSpPr/>
          <p:nvPr/>
        </p:nvSpPr>
        <p:spPr>
          <a:xfrm>
            <a:off x="6245478" y="3369345"/>
            <a:ext cx="2743200" cy="1600200"/>
          </a:xfrm>
          <a:prstGeom prst="wedgeRoundRectCallout">
            <a:avLst>
              <a:gd name="adj1" fmla="val -51284"/>
              <a:gd name="adj2" fmla="val -6778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smtClean="0"/>
              <a:t>Threats due to</a:t>
            </a:r>
          </a:p>
          <a:p>
            <a:pPr algn="ctr"/>
            <a:r>
              <a:rPr lang="en-US" sz="2400" smtClean="0"/>
              <a:t>sharing of physical infrastructure ?</a:t>
            </a:r>
          </a:p>
        </p:txBody>
      </p:sp>
      <p:sp>
        <p:nvSpPr>
          <p:cNvPr id="39" name="TextBox 38"/>
          <p:cNvSpPr txBox="1"/>
          <p:nvPr/>
        </p:nvSpPr>
        <p:spPr>
          <a:xfrm>
            <a:off x="6076985" y="5234560"/>
            <a:ext cx="2822119" cy="400110"/>
          </a:xfrm>
          <a:prstGeom prst="rect">
            <a:avLst/>
          </a:prstGeom>
          <a:noFill/>
        </p:spPr>
        <p:txBody>
          <a:bodyPr wrap="none" rtlCol="0">
            <a:spAutoFit/>
          </a:bodyPr>
          <a:lstStyle/>
          <a:p>
            <a:r>
              <a:rPr lang="en-US" sz="2000" dirty="0" smtClean="0"/>
              <a:t>Your business competitor</a:t>
            </a:r>
          </a:p>
        </p:txBody>
      </p:sp>
      <p:sp>
        <p:nvSpPr>
          <p:cNvPr id="40" name="TextBox 39"/>
          <p:cNvSpPr txBox="1"/>
          <p:nvPr/>
        </p:nvSpPr>
        <p:spPr>
          <a:xfrm>
            <a:off x="6076985" y="5539360"/>
            <a:ext cx="1573316" cy="400110"/>
          </a:xfrm>
          <a:prstGeom prst="rect">
            <a:avLst/>
          </a:prstGeom>
          <a:noFill/>
        </p:spPr>
        <p:txBody>
          <a:bodyPr wrap="none" rtlCol="0">
            <a:spAutoFit/>
          </a:bodyPr>
          <a:lstStyle/>
          <a:p>
            <a:r>
              <a:rPr lang="en-US" sz="2000" smtClean="0"/>
              <a:t>Script kiddies</a:t>
            </a:r>
          </a:p>
        </p:txBody>
      </p:sp>
      <p:sp>
        <p:nvSpPr>
          <p:cNvPr id="41" name="TextBox 40"/>
          <p:cNvSpPr txBox="1"/>
          <p:nvPr/>
        </p:nvSpPr>
        <p:spPr>
          <a:xfrm>
            <a:off x="6076985" y="5901250"/>
            <a:ext cx="1152880" cy="400110"/>
          </a:xfrm>
          <a:prstGeom prst="rect">
            <a:avLst/>
          </a:prstGeom>
          <a:noFill/>
        </p:spPr>
        <p:txBody>
          <a:bodyPr wrap="none" rtlCol="0">
            <a:spAutoFit/>
          </a:bodyPr>
          <a:lstStyle/>
          <a:p>
            <a:r>
              <a:rPr lang="en-US" sz="2000" smtClean="0"/>
              <a:t>Criminals</a:t>
            </a:r>
          </a:p>
        </p:txBody>
      </p:sp>
      <p:sp>
        <p:nvSpPr>
          <p:cNvPr id="42" name="Left Brace 41"/>
          <p:cNvSpPr/>
          <p:nvPr/>
        </p:nvSpPr>
        <p:spPr>
          <a:xfrm>
            <a:off x="5391185" y="5310760"/>
            <a:ext cx="685800" cy="1143000"/>
          </a:xfrm>
          <a:prstGeom prst="leftBrace">
            <a:avLst>
              <a:gd name="adj1" fmla="val 27889"/>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43" name="TextBox 42"/>
          <p:cNvSpPr txBox="1"/>
          <p:nvPr/>
        </p:nvSpPr>
        <p:spPr>
          <a:xfrm>
            <a:off x="6076985" y="6148960"/>
            <a:ext cx="360996" cy="400110"/>
          </a:xfrm>
          <a:prstGeom prst="rect">
            <a:avLst/>
          </a:prstGeom>
          <a:noFill/>
        </p:spPr>
        <p:txBody>
          <a:bodyPr wrap="none" rtlCol="0">
            <a:spAutoFit/>
          </a:bodyPr>
          <a:lstStyle/>
          <a:p>
            <a:r>
              <a:rPr lang="en-US" sz="2000" smtClean="0"/>
              <a:t>…</a:t>
            </a:r>
          </a:p>
        </p:txBody>
      </p:sp>
    </p:spTree>
    <p:extLst>
      <p:ext uri="{BB962C8B-B14F-4D97-AF65-F5344CB8AC3E}">
        <p14:creationId xmlns:p14="http://schemas.microsoft.com/office/powerpoint/2010/main" val="36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37" grpId="0" animBg="1"/>
      <p:bldP spid="38" grpId="0" animBg="1"/>
      <p:bldP spid="39" grpId="0"/>
      <p:bldP spid="40" grpId="0"/>
      <p:bldP spid="41" grpId="0"/>
      <p:bldP spid="42"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endParaRPr lang="en-US" dirty="0"/>
          </a:p>
        </p:txBody>
      </p:sp>
      <p:sp>
        <p:nvSpPr>
          <p:cNvPr id="3" name="Content Placeholder 2"/>
          <p:cNvSpPr>
            <a:spLocks noGrp="1"/>
          </p:cNvSpPr>
          <p:nvPr>
            <p:ph idx="1"/>
          </p:nvPr>
        </p:nvSpPr>
        <p:spPr>
          <a:xfrm>
            <a:off x="439444" y="2534575"/>
            <a:ext cx="8229600" cy="1344967"/>
          </a:xfrm>
        </p:spPr>
        <p:txBody>
          <a:bodyPr/>
          <a:lstStyle/>
          <a:p>
            <a:pPr marL="0" indent="0" algn="ctr">
              <a:buNone/>
            </a:pPr>
            <a:r>
              <a:rPr lang="en-US" sz="6600" dirty="0" smtClean="0"/>
              <a:t>Challenges and Threats</a:t>
            </a:r>
            <a:endParaRPr lang="en-US" sz="6600" dirty="0" smtClean="0"/>
          </a:p>
          <a:p>
            <a:endParaRPr lang="en-US" dirty="0" smtClean="0"/>
          </a:p>
          <a:p>
            <a:endParaRPr lang="en-US" dirty="0" smtClean="0">
              <a:solidFill>
                <a:schemeClr val="tx2">
                  <a:lumMod val="75000"/>
                </a:schemeClr>
              </a:solidFill>
            </a:endParaRPr>
          </a:p>
        </p:txBody>
      </p:sp>
    </p:spTree>
    <p:extLst>
      <p:ext uri="{BB962C8B-B14F-4D97-AF65-F5344CB8AC3E}">
        <p14:creationId xmlns:p14="http://schemas.microsoft.com/office/powerpoint/2010/main" val="4104652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Data Center Security</a:t>
            </a:r>
            <a:endParaRPr lang="en-US" dirty="0"/>
          </a:p>
        </p:txBody>
      </p:sp>
      <p:sp>
        <p:nvSpPr>
          <p:cNvPr id="4" name="Rectangle 3"/>
          <p:cNvSpPr/>
          <p:nvPr/>
        </p:nvSpPr>
        <p:spPr>
          <a:xfrm>
            <a:off x="514350" y="1254889"/>
            <a:ext cx="8001000" cy="4893647"/>
          </a:xfrm>
          <a:prstGeom prst="rect">
            <a:avLst/>
          </a:prstGeom>
        </p:spPr>
        <p:txBody>
          <a:bodyPr wrap="square">
            <a:spAutoFit/>
          </a:bodyPr>
          <a:lstStyle/>
          <a:p>
            <a:pPr marL="457200" indent="-457200" eaLnBrk="1" hangingPunct="1">
              <a:buFont typeface="Arial" panose="020B0604020202020204" pitchFamily="34" charset="0"/>
              <a:buChar char="•"/>
            </a:pPr>
            <a:r>
              <a:rPr lang="en-US" altLang="en-US" sz="3200" dirty="0" smtClean="0"/>
              <a:t>Data Centers are protected by several layers of security</a:t>
            </a:r>
          </a:p>
          <a:p>
            <a:pPr marL="914400" lvl="1" indent="-457200">
              <a:buFont typeface="Arial" panose="020B0604020202020204" pitchFamily="34" charset="0"/>
              <a:buChar char="•"/>
            </a:pPr>
            <a:r>
              <a:rPr lang="en-US" altLang="en-US" sz="3200" dirty="0" smtClean="0"/>
              <a:t>Physical security and isolation</a:t>
            </a:r>
          </a:p>
          <a:p>
            <a:pPr marL="914400" lvl="1" indent="-457200">
              <a:buFont typeface="Arial" panose="020B0604020202020204" pitchFamily="34" charset="0"/>
              <a:buChar char="•"/>
            </a:pPr>
            <a:r>
              <a:rPr lang="en-US" altLang="en-US" sz="3200" dirty="0" smtClean="0"/>
              <a:t>Power</a:t>
            </a:r>
          </a:p>
          <a:p>
            <a:pPr marL="914400" lvl="1" indent="-457200">
              <a:buFont typeface="Arial" panose="020B0604020202020204" pitchFamily="34" charset="0"/>
              <a:buChar char="•"/>
            </a:pPr>
            <a:r>
              <a:rPr lang="en-US" altLang="en-US" sz="3200" dirty="0" smtClean="0"/>
              <a:t>Fire Detection and Suppression</a:t>
            </a:r>
          </a:p>
          <a:p>
            <a:pPr marL="914400" lvl="1" indent="-457200">
              <a:buFont typeface="Arial" panose="020B0604020202020204" pitchFamily="34" charset="0"/>
              <a:buChar char="•"/>
            </a:pPr>
            <a:r>
              <a:rPr lang="en-US" altLang="en-US" sz="3200" dirty="0" smtClean="0"/>
              <a:t>Climate and Temperature Safeguards</a:t>
            </a:r>
          </a:p>
          <a:p>
            <a:pPr marL="914400" lvl="1" indent="-457200">
              <a:buFont typeface="Arial" panose="020B0604020202020204" pitchFamily="34" charset="0"/>
              <a:buChar char="•"/>
            </a:pPr>
            <a:endParaRPr lang="en-US" altLang="en-US" sz="1200" dirty="0" smtClean="0"/>
          </a:p>
          <a:p>
            <a:pPr marL="457200" indent="-457200" eaLnBrk="1" hangingPunct="1">
              <a:buFont typeface="Arial" panose="020B0604020202020204" pitchFamily="34" charset="0"/>
              <a:buChar char="•"/>
            </a:pPr>
            <a:r>
              <a:rPr lang="en-US" altLang="en-US" sz="3200" dirty="0" smtClean="0"/>
              <a:t>Backups for stored data</a:t>
            </a:r>
          </a:p>
          <a:p>
            <a:pPr marL="914400" lvl="1" indent="-457200">
              <a:buFont typeface="Arial" panose="020B0604020202020204" pitchFamily="34" charset="0"/>
              <a:buChar char="•"/>
            </a:pPr>
            <a:endParaRPr lang="en-US" altLang="en-US" sz="1200" dirty="0"/>
          </a:p>
          <a:p>
            <a:pPr marL="457200" indent="-457200" eaLnBrk="1" hangingPunct="1">
              <a:buFont typeface="Arial" panose="020B0604020202020204" pitchFamily="34" charset="0"/>
              <a:buChar char="•"/>
            </a:pPr>
            <a:r>
              <a:rPr lang="en-US" altLang="en-US" sz="3200" dirty="0" smtClean="0"/>
              <a:t>Physical devices are erased using </a:t>
            </a:r>
            <a:r>
              <a:rPr lang="en-US" altLang="en-US" sz="3200" dirty="0" err="1" smtClean="0"/>
              <a:t>DoD</a:t>
            </a:r>
            <a:r>
              <a:rPr lang="en-US" altLang="en-US" sz="3200" dirty="0" smtClean="0"/>
              <a:t> or NIST media sanitation techniques</a:t>
            </a:r>
          </a:p>
        </p:txBody>
      </p:sp>
    </p:spTree>
    <p:extLst>
      <p:ext uri="{BB962C8B-B14F-4D97-AF65-F5344CB8AC3E}">
        <p14:creationId xmlns:p14="http://schemas.microsoft.com/office/powerpoint/2010/main" val="2535566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Challenges due to Shared Resources</a:t>
            </a:r>
            <a:endParaRPr lang="en-US" dirty="0"/>
          </a:p>
        </p:txBody>
      </p:sp>
      <p:sp>
        <p:nvSpPr>
          <p:cNvPr id="3" name="Rectangle 2"/>
          <p:cNvSpPr/>
          <p:nvPr/>
        </p:nvSpPr>
        <p:spPr>
          <a:xfrm>
            <a:off x="514350" y="1254889"/>
            <a:ext cx="8001000" cy="5016758"/>
          </a:xfrm>
          <a:prstGeom prst="rect">
            <a:avLst/>
          </a:prstGeom>
        </p:spPr>
        <p:txBody>
          <a:bodyPr wrap="square">
            <a:spAutoFit/>
          </a:bodyPr>
          <a:lstStyle/>
          <a:p>
            <a:pPr marL="457200" indent="-457200" eaLnBrk="1" hangingPunct="1">
              <a:buFont typeface="Arial" panose="020B0604020202020204" pitchFamily="34" charset="0"/>
              <a:buChar char="•"/>
            </a:pPr>
            <a:r>
              <a:rPr lang="en-US" sz="2800" dirty="0" smtClean="0"/>
              <a:t>Cloud </a:t>
            </a:r>
            <a:r>
              <a:rPr lang="en-US" sz="2800" dirty="0"/>
              <a:t>computing introduces a shared resource environment, </a:t>
            </a:r>
            <a:r>
              <a:rPr lang="en-US" sz="2800" dirty="0" smtClean="0"/>
              <a:t>leading to:</a:t>
            </a:r>
          </a:p>
          <a:p>
            <a:pPr marL="914400" lvl="1" indent="-457200">
              <a:buFont typeface="Arial" panose="020B0604020202020204" pitchFamily="34" charset="0"/>
              <a:buChar char="•"/>
            </a:pPr>
            <a:r>
              <a:rPr lang="en-US" sz="2800" dirty="0" smtClean="0"/>
              <a:t>unexpected </a:t>
            </a:r>
            <a:r>
              <a:rPr lang="en-US" sz="2800" dirty="0"/>
              <a:t>side channels (passively observing information</a:t>
            </a:r>
            <a:r>
              <a:rPr lang="en-US" sz="2800" dirty="0" smtClean="0"/>
              <a:t>), </a:t>
            </a:r>
            <a:r>
              <a:rPr lang="en-US" sz="2800" dirty="0"/>
              <a:t>and </a:t>
            </a:r>
            <a:endParaRPr lang="en-US" sz="2800" dirty="0" smtClean="0"/>
          </a:p>
          <a:p>
            <a:pPr marL="914400" lvl="1" indent="-457200">
              <a:buFont typeface="Arial" panose="020B0604020202020204" pitchFamily="34" charset="0"/>
              <a:buChar char="•"/>
            </a:pPr>
            <a:r>
              <a:rPr lang="en-US" sz="2800" dirty="0" smtClean="0"/>
              <a:t>covert </a:t>
            </a:r>
            <a:r>
              <a:rPr lang="en-US" sz="2800" dirty="0"/>
              <a:t>channels (actively sending data</a:t>
            </a:r>
            <a:r>
              <a:rPr lang="en-US" sz="2800" dirty="0" smtClean="0"/>
              <a:t>)</a:t>
            </a:r>
            <a:endParaRPr lang="en-US" altLang="en-US" sz="2800" dirty="0" smtClean="0"/>
          </a:p>
          <a:p>
            <a:pPr marL="457200" indent="-457200" eaLnBrk="1" hangingPunct="1">
              <a:buFont typeface="Arial" panose="020B0604020202020204" pitchFamily="34" charset="0"/>
              <a:buChar char="•"/>
            </a:pPr>
            <a:endParaRPr lang="en-US" altLang="en-US" sz="2000" dirty="0" smtClean="0"/>
          </a:p>
          <a:p>
            <a:pPr marL="457200" indent="-457200" eaLnBrk="1" hangingPunct="1">
              <a:buFont typeface="Arial" panose="020B0604020202020204" pitchFamily="34" charset="0"/>
              <a:buChar char="•"/>
            </a:pPr>
            <a:r>
              <a:rPr lang="en-US" sz="2800" dirty="0" smtClean="0"/>
              <a:t>Reputation fate-sharing</a:t>
            </a:r>
          </a:p>
          <a:p>
            <a:pPr marL="914400" lvl="1" indent="-457200">
              <a:buFont typeface="Arial" panose="020B0604020202020204" pitchFamily="34" charset="0"/>
              <a:buChar char="•"/>
            </a:pPr>
            <a:r>
              <a:rPr lang="en-US" sz="2800" dirty="0" smtClean="0"/>
              <a:t>Cloud users benefit from the security expertise at major cloud providers, but</a:t>
            </a:r>
          </a:p>
          <a:p>
            <a:pPr marL="914400" lvl="1" indent="-457200">
              <a:buFont typeface="Arial" panose="020B0604020202020204" pitchFamily="34" charset="0"/>
              <a:buChar char="•"/>
            </a:pPr>
            <a:r>
              <a:rPr lang="en-US" sz="2800" dirty="0" smtClean="0"/>
              <a:t>a </a:t>
            </a:r>
            <a:r>
              <a:rPr lang="en-US" sz="2800" dirty="0"/>
              <a:t>single </a:t>
            </a:r>
            <a:r>
              <a:rPr lang="en-US" sz="2800" dirty="0" err="1"/>
              <a:t>subverter</a:t>
            </a:r>
            <a:r>
              <a:rPr lang="en-US" sz="2800" dirty="0"/>
              <a:t> can disrupt many users. </a:t>
            </a:r>
            <a:endParaRPr lang="en-US" altLang="en-US" sz="2800" dirty="0" smtClean="0"/>
          </a:p>
          <a:p>
            <a:pPr marL="457200" indent="-457200" eaLnBrk="1" hangingPunct="1">
              <a:buFont typeface="Arial" panose="020B0604020202020204" pitchFamily="34" charset="0"/>
              <a:buChar char="•"/>
            </a:pPr>
            <a:endParaRPr lang="en-US" altLang="en-US" sz="3200" dirty="0" smtClean="0"/>
          </a:p>
          <a:p>
            <a:pPr eaLnBrk="1" hangingPunct="1"/>
            <a:r>
              <a:rPr lang="en-US" altLang="en-US" sz="1600" dirty="0" smtClean="0"/>
              <a:t>* </a:t>
            </a:r>
            <a:r>
              <a:rPr lang="en-US" sz="1600" i="1" dirty="0">
                <a:hlinkClick r:id="rId3"/>
              </a:rPr>
              <a:t>Above the Clouds: A Berkeley View of Cloud Computing</a:t>
            </a:r>
            <a:endParaRPr lang="en-US" altLang="en-US" sz="1600" dirty="0"/>
          </a:p>
        </p:txBody>
      </p:sp>
    </p:spTree>
    <p:extLst>
      <p:ext uri="{BB962C8B-B14F-4D97-AF65-F5344CB8AC3E}">
        <p14:creationId xmlns:p14="http://schemas.microsoft.com/office/powerpoint/2010/main" val="163469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Top Threats to Cloud Computing*</a:t>
            </a:r>
            <a:endParaRPr lang="en-US" dirty="0"/>
          </a:p>
        </p:txBody>
      </p:sp>
      <p:sp>
        <p:nvSpPr>
          <p:cNvPr id="3" name="Rectangle 2"/>
          <p:cNvSpPr/>
          <p:nvPr/>
        </p:nvSpPr>
        <p:spPr>
          <a:xfrm>
            <a:off x="514350" y="1117729"/>
            <a:ext cx="8001000" cy="5940088"/>
          </a:xfrm>
          <a:prstGeom prst="rect">
            <a:avLst/>
          </a:prstGeom>
        </p:spPr>
        <p:txBody>
          <a:bodyPr wrap="square">
            <a:spAutoFit/>
          </a:bodyPr>
          <a:lstStyle/>
          <a:p>
            <a:pPr marL="457200" indent="-457200" eaLnBrk="1" hangingPunct="1">
              <a:buFont typeface="Arial" panose="020B0604020202020204" pitchFamily="34" charset="0"/>
              <a:buChar char="•"/>
            </a:pPr>
            <a:r>
              <a:rPr lang="en-US" sz="2800" dirty="0"/>
              <a:t>Abuse and Nefarious Use of Cloud </a:t>
            </a:r>
            <a:r>
              <a:rPr lang="en-US" sz="2800" dirty="0" smtClean="0"/>
              <a:t>Computing</a:t>
            </a:r>
          </a:p>
          <a:p>
            <a:pPr marL="914400" lvl="1" indent="-457200">
              <a:buFont typeface="Arial" panose="020B0604020202020204" pitchFamily="34" charset="0"/>
              <a:buChar char="•"/>
            </a:pPr>
            <a:r>
              <a:rPr lang="en-US" sz="2400" dirty="0" smtClean="0"/>
              <a:t>relative </a:t>
            </a:r>
            <a:r>
              <a:rPr lang="en-US" sz="2400" dirty="0"/>
              <a:t>anonymity behind </a:t>
            </a:r>
            <a:r>
              <a:rPr lang="en-US" sz="2400" dirty="0" smtClean="0"/>
              <a:t>the registration </a:t>
            </a:r>
            <a:r>
              <a:rPr lang="en-US" sz="2400" dirty="0"/>
              <a:t>and usage </a:t>
            </a:r>
            <a:r>
              <a:rPr lang="en-US" sz="2400" dirty="0" smtClean="0"/>
              <a:t>models for </a:t>
            </a:r>
            <a:r>
              <a:rPr lang="en-US" sz="2400" dirty="0" err="1" smtClean="0"/>
              <a:t>IaaS</a:t>
            </a:r>
            <a:endParaRPr lang="en-US" sz="2400" dirty="0"/>
          </a:p>
          <a:p>
            <a:pPr marL="914400" lvl="1" indent="-457200">
              <a:buFont typeface="Arial" panose="020B0604020202020204" pitchFamily="34" charset="0"/>
              <a:buChar char="•"/>
            </a:pPr>
            <a:r>
              <a:rPr lang="en-US" sz="2400" dirty="0"/>
              <a:t>spammers, malicious code authors, and other criminals have been able to conduct their activities with relative </a:t>
            </a:r>
            <a:r>
              <a:rPr lang="en-US" sz="2400" dirty="0" smtClean="0"/>
              <a:t>impunity</a:t>
            </a:r>
          </a:p>
          <a:p>
            <a:pPr marL="914400" lvl="1" indent="-457200">
              <a:buFont typeface="Arial" panose="020B0604020202020204" pitchFamily="34" charset="0"/>
              <a:buChar char="•"/>
            </a:pPr>
            <a:endParaRPr lang="en-US" sz="1200" dirty="0" smtClean="0"/>
          </a:p>
          <a:p>
            <a:pPr marL="457200" indent="-457200" eaLnBrk="1" hangingPunct="1">
              <a:buFont typeface="Arial" panose="020B0604020202020204" pitchFamily="34" charset="0"/>
              <a:buChar char="•"/>
            </a:pPr>
            <a:r>
              <a:rPr lang="en-US" sz="2800" dirty="0"/>
              <a:t>Insecure Interfaces and </a:t>
            </a:r>
            <a:r>
              <a:rPr lang="en-US" sz="2800" dirty="0" smtClean="0"/>
              <a:t>APIs</a:t>
            </a:r>
          </a:p>
          <a:p>
            <a:pPr marL="914400" lvl="1" indent="-457200">
              <a:buFont typeface="Arial" panose="020B0604020202020204" pitchFamily="34" charset="0"/>
              <a:buChar char="•"/>
            </a:pPr>
            <a:r>
              <a:rPr lang="en-US" sz="2400" dirty="0"/>
              <a:t>Provisioning, management, orchestration, and monitoring are all performed </a:t>
            </a:r>
            <a:r>
              <a:rPr lang="en-US" sz="2400" dirty="0" smtClean="0"/>
              <a:t>using APIs</a:t>
            </a:r>
          </a:p>
          <a:p>
            <a:pPr marL="914400" lvl="1" indent="-457200">
              <a:buFont typeface="Arial" panose="020B0604020202020204" pitchFamily="34" charset="0"/>
              <a:buChar char="•"/>
            </a:pPr>
            <a:r>
              <a:rPr lang="en-US" sz="2400" dirty="0" smtClean="0"/>
              <a:t>Authentication, </a:t>
            </a:r>
            <a:r>
              <a:rPr lang="en-US" sz="2400" dirty="0"/>
              <a:t>access </a:t>
            </a:r>
            <a:r>
              <a:rPr lang="en-US" sz="2400" dirty="0" smtClean="0"/>
              <a:t>control, encryption </a:t>
            </a:r>
            <a:r>
              <a:rPr lang="en-US" sz="2400" dirty="0"/>
              <a:t>and activity </a:t>
            </a:r>
            <a:r>
              <a:rPr lang="en-US" sz="2400" dirty="0" smtClean="0"/>
              <a:t>monitoring</a:t>
            </a:r>
          </a:p>
          <a:p>
            <a:pPr marL="914400" lvl="1" indent="-457200">
              <a:buFont typeface="Arial" panose="020B0604020202020204" pitchFamily="34" charset="0"/>
              <a:buChar char="•"/>
            </a:pPr>
            <a:r>
              <a:rPr lang="en-US" sz="2400" dirty="0" smtClean="0"/>
              <a:t>APIs </a:t>
            </a:r>
            <a:r>
              <a:rPr lang="en-US" sz="2400" dirty="0"/>
              <a:t>must be designed to protect against both accidental and malicious attempts to circumvent </a:t>
            </a:r>
            <a:r>
              <a:rPr lang="en-US" sz="2400" dirty="0" smtClean="0"/>
              <a:t>policy</a:t>
            </a:r>
          </a:p>
          <a:p>
            <a:r>
              <a:rPr lang="en-US" sz="2400" dirty="0" smtClean="0"/>
              <a:t>* </a:t>
            </a:r>
            <a:r>
              <a:rPr lang="en-US" sz="1600" dirty="0" smtClean="0"/>
              <a:t>https</a:t>
            </a:r>
            <a:r>
              <a:rPr lang="en-US" sz="1600" dirty="0"/>
              <a:t>://cloudsecurityalliance.org/topthreats/csathreats.v1.0.pdf</a:t>
            </a:r>
            <a:endParaRPr lang="en-US" sz="2400" dirty="0"/>
          </a:p>
        </p:txBody>
      </p:sp>
    </p:spTree>
    <p:extLst>
      <p:ext uri="{BB962C8B-B14F-4D97-AF65-F5344CB8AC3E}">
        <p14:creationId xmlns:p14="http://schemas.microsoft.com/office/powerpoint/2010/main" val="2582010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Outline</a:t>
            </a:r>
            <a:endParaRPr lang="en-US" dirty="0"/>
          </a:p>
        </p:txBody>
      </p:sp>
      <p:sp>
        <p:nvSpPr>
          <p:cNvPr id="3" name="Content Placeholder 2"/>
          <p:cNvSpPr>
            <a:spLocks noGrp="1"/>
          </p:cNvSpPr>
          <p:nvPr>
            <p:ph idx="1"/>
          </p:nvPr>
        </p:nvSpPr>
        <p:spPr>
          <a:xfrm>
            <a:off x="457200" y="1371600"/>
            <a:ext cx="8229600" cy="4800600"/>
          </a:xfrm>
        </p:spPr>
        <p:txBody>
          <a:bodyPr/>
          <a:lstStyle/>
          <a:p>
            <a:r>
              <a:rPr lang="en-US" dirty="0" smtClean="0"/>
              <a:t>Review of Cloud Computing</a:t>
            </a:r>
          </a:p>
          <a:p>
            <a:endParaRPr lang="en-US" dirty="0" smtClean="0"/>
          </a:p>
          <a:p>
            <a:r>
              <a:rPr lang="en-US" dirty="0" smtClean="0"/>
              <a:t>High-level discussion of the security and privacy challenges in cloud computing</a:t>
            </a:r>
          </a:p>
          <a:p>
            <a:endParaRPr lang="en-US" dirty="0"/>
          </a:p>
          <a:p>
            <a:r>
              <a:rPr lang="en-US" dirty="0" smtClean="0"/>
              <a:t>Top threats to Cloud Computing</a:t>
            </a:r>
          </a:p>
          <a:p>
            <a:endParaRPr lang="en-US" dirty="0" smtClean="0"/>
          </a:p>
          <a:p>
            <a:endParaRPr lang="en-US" dirty="0" smtClean="0">
              <a:solidFill>
                <a:schemeClr val="tx2">
                  <a:lumMod val="75000"/>
                </a:schemeClr>
              </a:solidFill>
            </a:endParaRPr>
          </a:p>
        </p:txBody>
      </p:sp>
    </p:spTree>
    <p:extLst>
      <p:ext uri="{BB962C8B-B14F-4D97-AF65-F5344CB8AC3E}">
        <p14:creationId xmlns:p14="http://schemas.microsoft.com/office/powerpoint/2010/main" val="3234754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Top Threats to Cloud Computing</a:t>
            </a:r>
            <a:endParaRPr lang="en-US" dirty="0"/>
          </a:p>
        </p:txBody>
      </p:sp>
      <p:sp>
        <p:nvSpPr>
          <p:cNvPr id="3" name="Rectangle 2"/>
          <p:cNvSpPr/>
          <p:nvPr/>
        </p:nvSpPr>
        <p:spPr>
          <a:xfrm>
            <a:off x="514350" y="1254889"/>
            <a:ext cx="8001000" cy="5386090"/>
          </a:xfrm>
          <a:prstGeom prst="rect">
            <a:avLst/>
          </a:prstGeom>
        </p:spPr>
        <p:txBody>
          <a:bodyPr wrap="square">
            <a:spAutoFit/>
          </a:bodyPr>
          <a:lstStyle/>
          <a:p>
            <a:pPr marL="457200" indent="-457200" eaLnBrk="1" hangingPunct="1">
              <a:buFont typeface="Arial" panose="020B0604020202020204" pitchFamily="34" charset="0"/>
              <a:buChar char="•"/>
            </a:pPr>
            <a:r>
              <a:rPr lang="en-US" sz="3200" dirty="0" smtClean="0"/>
              <a:t>Malicious Insiders</a:t>
            </a:r>
          </a:p>
          <a:p>
            <a:pPr marL="914400" lvl="1" indent="-457200">
              <a:buFont typeface="Arial" panose="020B0604020202020204" pitchFamily="34" charset="0"/>
              <a:buChar char="•"/>
            </a:pPr>
            <a:r>
              <a:rPr lang="en-US" sz="2800" dirty="0"/>
              <a:t>convergence of IT services and customers under a single management </a:t>
            </a:r>
            <a:r>
              <a:rPr lang="en-US" sz="2800" dirty="0" smtClean="0"/>
              <a:t>domain</a:t>
            </a:r>
          </a:p>
          <a:p>
            <a:pPr marL="914400" lvl="1" indent="-457200">
              <a:buFont typeface="Arial" panose="020B0604020202020204" pitchFamily="34" charset="0"/>
              <a:buChar char="•"/>
            </a:pPr>
            <a:r>
              <a:rPr lang="en-US" sz="2800" dirty="0" smtClean="0"/>
              <a:t>general </a:t>
            </a:r>
            <a:r>
              <a:rPr lang="en-US" sz="2800" dirty="0"/>
              <a:t>lack of transparency into provider process and </a:t>
            </a:r>
            <a:r>
              <a:rPr lang="en-US" sz="2800" dirty="0" smtClean="0"/>
              <a:t>procedure</a:t>
            </a:r>
          </a:p>
          <a:p>
            <a:pPr marL="914400" lvl="1" indent="-457200">
              <a:buFont typeface="Arial" panose="020B0604020202020204" pitchFamily="34" charset="0"/>
              <a:buChar char="•"/>
            </a:pPr>
            <a:endParaRPr lang="en-US" sz="2800" dirty="0" smtClean="0"/>
          </a:p>
          <a:p>
            <a:pPr marL="457200" indent="-457200" eaLnBrk="1" hangingPunct="1">
              <a:buFont typeface="Arial" panose="020B0604020202020204" pitchFamily="34" charset="0"/>
              <a:buChar char="•"/>
            </a:pPr>
            <a:r>
              <a:rPr lang="en-US" sz="3200" dirty="0"/>
              <a:t>Shared Technology </a:t>
            </a:r>
            <a:r>
              <a:rPr lang="en-US" sz="3200" dirty="0" smtClean="0"/>
              <a:t>Issues</a:t>
            </a:r>
          </a:p>
          <a:p>
            <a:pPr marL="914400" lvl="1" indent="-457200">
              <a:buFont typeface="Arial" panose="020B0604020202020204" pitchFamily="34" charset="0"/>
              <a:buChar char="•"/>
            </a:pPr>
            <a:r>
              <a:rPr lang="en-US" sz="2800" dirty="0"/>
              <a:t>virtualization hypervisor mediates access between guest operating systems and the physical compute </a:t>
            </a:r>
            <a:r>
              <a:rPr lang="en-US" sz="2800" dirty="0" smtClean="0"/>
              <a:t>resources</a:t>
            </a:r>
          </a:p>
          <a:p>
            <a:pPr marL="914400" lvl="1" indent="-457200">
              <a:buFont typeface="Arial" panose="020B0604020202020204" pitchFamily="34" charset="0"/>
              <a:buChar char="•"/>
            </a:pPr>
            <a:r>
              <a:rPr lang="en-US" sz="2800" dirty="0"/>
              <a:t>Strong compartmentalization should be employed</a:t>
            </a:r>
            <a:endParaRPr lang="en-US" sz="2800" dirty="0" smtClean="0"/>
          </a:p>
        </p:txBody>
      </p:sp>
    </p:spTree>
    <p:extLst>
      <p:ext uri="{BB962C8B-B14F-4D97-AF65-F5344CB8AC3E}">
        <p14:creationId xmlns:p14="http://schemas.microsoft.com/office/powerpoint/2010/main" val="1833485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Top Threats to Cloud Computing</a:t>
            </a:r>
            <a:endParaRPr lang="en-US" dirty="0"/>
          </a:p>
        </p:txBody>
      </p:sp>
      <p:sp>
        <p:nvSpPr>
          <p:cNvPr id="3" name="Rectangle 2"/>
          <p:cNvSpPr/>
          <p:nvPr/>
        </p:nvSpPr>
        <p:spPr>
          <a:xfrm>
            <a:off x="514350" y="1254889"/>
            <a:ext cx="8001000" cy="5386090"/>
          </a:xfrm>
          <a:prstGeom prst="rect">
            <a:avLst/>
          </a:prstGeom>
        </p:spPr>
        <p:txBody>
          <a:bodyPr wrap="square">
            <a:spAutoFit/>
          </a:bodyPr>
          <a:lstStyle/>
          <a:p>
            <a:pPr marL="457200" indent="-457200" eaLnBrk="1" hangingPunct="1">
              <a:buFont typeface="Arial" panose="020B0604020202020204" pitchFamily="34" charset="0"/>
              <a:buChar char="•"/>
            </a:pPr>
            <a:r>
              <a:rPr lang="en-US" sz="3200" dirty="0" smtClean="0"/>
              <a:t>Data </a:t>
            </a:r>
            <a:r>
              <a:rPr lang="en-US" sz="3200" dirty="0"/>
              <a:t>Loss or </a:t>
            </a:r>
            <a:r>
              <a:rPr lang="en-US" sz="3200" dirty="0" smtClean="0"/>
              <a:t>Leakage</a:t>
            </a:r>
          </a:p>
          <a:p>
            <a:pPr marL="914400" lvl="1" indent="-457200">
              <a:buFont typeface="Arial" panose="020B0604020202020204" pitchFamily="34" charset="0"/>
              <a:buChar char="•"/>
            </a:pPr>
            <a:r>
              <a:rPr lang="en-US" sz="2800" dirty="0" smtClean="0"/>
              <a:t>Threat </a:t>
            </a:r>
            <a:r>
              <a:rPr lang="en-US" sz="2800" dirty="0"/>
              <a:t>of data compromise increases in the </a:t>
            </a:r>
            <a:r>
              <a:rPr lang="en-US" sz="2800" dirty="0" smtClean="0"/>
              <a:t>cloud</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3200" dirty="0" smtClean="0"/>
              <a:t>Account </a:t>
            </a:r>
            <a:r>
              <a:rPr lang="en-US" sz="3200" dirty="0"/>
              <a:t>or Service </a:t>
            </a:r>
            <a:r>
              <a:rPr lang="en-US" sz="3200" dirty="0" smtClean="0"/>
              <a:t>Hijacking</a:t>
            </a:r>
          </a:p>
          <a:p>
            <a:pPr marL="914400" lvl="1" indent="-457200">
              <a:buFont typeface="Arial" panose="020B0604020202020204" pitchFamily="34" charset="0"/>
              <a:buChar char="•"/>
            </a:pPr>
            <a:r>
              <a:rPr lang="en-US" sz="2800" dirty="0"/>
              <a:t>E</a:t>
            </a:r>
            <a:r>
              <a:rPr lang="en-US" sz="2800" dirty="0" smtClean="0"/>
              <a:t>avesdrop </a:t>
            </a:r>
            <a:r>
              <a:rPr lang="en-US" sz="2800" dirty="0"/>
              <a:t>on your activities and transactions, manipulate data, return falsified information, and redirect your clients to illegitimate </a:t>
            </a:r>
            <a:r>
              <a:rPr lang="en-US" sz="2800" dirty="0" smtClean="0"/>
              <a:t>sites</a:t>
            </a:r>
          </a:p>
          <a:p>
            <a:pPr marL="914400" lvl="1" indent="-457200">
              <a:buFont typeface="Arial" panose="020B0604020202020204" pitchFamily="34" charset="0"/>
              <a:buChar char="•"/>
            </a:pPr>
            <a:endParaRPr lang="en-US" sz="1200" dirty="0" smtClean="0"/>
          </a:p>
          <a:p>
            <a:pPr marL="457200" indent="-457200" eaLnBrk="1" hangingPunct="1">
              <a:buFont typeface="Arial" panose="020B0604020202020204" pitchFamily="34" charset="0"/>
              <a:buChar char="•"/>
            </a:pPr>
            <a:r>
              <a:rPr lang="en-US" sz="3200" dirty="0"/>
              <a:t>Unknown Risk </a:t>
            </a:r>
            <a:r>
              <a:rPr lang="en-US" sz="3200" dirty="0" smtClean="0"/>
              <a:t>Profile</a:t>
            </a:r>
          </a:p>
          <a:p>
            <a:pPr marL="914400" lvl="1" indent="-457200">
              <a:buFont typeface="Arial" panose="020B0604020202020204" pitchFamily="34" charset="0"/>
              <a:buChar char="•"/>
            </a:pPr>
            <a:r>
              <a:rPr lang="en-US" sz="2800" dirty="0"/>
              <a:t>Security by obscurity may be low effort, but it can result in unknown exposures</a:t>
            </a:r>
            <a:endParaRPr lang="en-US" altLang="en-US" sz="2800" dirty="0" smtClean="0"/>
          </a:p>
        </p:txBody>
      </p:sp>
    </p:spTree>
    <p:extLst>
      <p:ext uri="{BB962C8B-B14F-4D97-AF65-F5344CB8AC3E}">
        <p14:creationId xmlns:p14="http://schemas.microsoft.com/office/powerpoint/2010/main" val="79367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endParaRPr lang="en-US" dirty="0"/>
          </a:p>
        </p:txBody>
      </p:sp>
      <p:sp>
        <p:nvSpPr>
          <p:cNvPr id="3" name="Content Placeholder 2"/>
          <p:cNvSpPr>
            <a:spLocks noGrp="1"/>
          </p:cNvSpPr>
          <p:nvPr>
            <p:ph idx="1"/>
          </p:nvPr>
        </p:nvSpPr>
        <p:spPr>
          <a:xfrm>
            <a:off x="439444" y="2534575"/>
            <a:ext cx="8229600" cy="1344967"/>
          </a:xfrm>
        </p:spPr>
        <p:txBody>
          <a:bodyPr/>
          <a:lstStyle/>
          <a:p>
            <a:pPr marL="0" indent="0" algn="ctr">
              <a:buNone/>
            </a:pPr>
            <a:r>
              <a:rPr lang="en-US" sz="6600" dirty="0" smtClean="0"/>
              <a:t>Virtualization and Security (OS view)</a:t>
            </a:r>
            <a:endParaRPr lang="en-US" sz="6600" dirty="0" smtClean="0"/>
          </a:p>
          <a:p>
            <a:endParaRPr lang="en-US" dirty="0" smtClean="0"/>
          </a:p>
          <a:p>
            <a:endParaRPr lang="en-US" dirty="0" smtClean="0">
              <a:solidFill>
                <a:schemeClr val="tx2">
                  <a:lumMod val="75000"/>
                </a:schemeClr>
              </a:solidFill>
            </a:endParaRPr>
          </a:p>
        </p:txBody>
      </p:sp>
    </p:spTree>
    <p:extLst>
      <p:ext uri="{BB962C8B-B14F-4D97-AF65-F5344CB8AC3E}">
        <p14:creationId xmlns:p14="http://schemas.microsoft.com/office/powerpoint/2010/main" val="4104652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b="0" dirty="0"/>
              <a:t>Security Issues from Virtualization</a:t>
            </a:r>
            <a:endParaRPr lang="en-US" dirty="0"/>
          </a:p>
        </p:txBody>
      </p:sp>
      <p:sp>
        <p:nvSpPr>
          <p:cNvPr id="3" name="Rectangle 2"/>
          <p:cNvSpPr/>
          <p:nvPr/>
        </p:nvSpPr>
        <p:spPr>
          <a:xfrm>
            <a:off x="514350" y="1254889"/>
            <a:ext cx="8001000" cy="6001643"/>
          </a:xfrm>
          <a:prstGeom prst="rect">
            <a:avLst/>
          </a:prstGeom>
        </p:spPr>
        <p:txBody>
          <a:bodyPr wrap="square">
            <a:spAutoFit/>
          </a:bodyPr>
          <a:lstStyle/>
          <a:p>
            <a:pPr marL="274320" indent="-274320" fontAlgn="auto">
              <a:spcBef>
                <a:spcPts val="580"/>
              </a:spcBef>
              <a:spcAft>
                <a:spcPts val="0"/>
              </a:spcAft>
              <a:buFont typeface="Arial" pitchFamily="34" charset="0"/>
              <a:buChar char="•"/>
              <a:defRPr/>
            </a:pPr>
            <a:r>
              <a:rPr lang="en-US" sz="2400" dirty="0">
                <a:latin typeface="Arial" panose="020B0604020202020204" pitchFamily="34" charset="0"/>
                <a:cs typeface="Arial" panose="020B0604020202020204" pitchFamily="34" charset="0"/>
              </a:rPr>
              <a:t>Virtualization providers provide</a:t>
            </a:r>
          </a:p>
          <a:p>
            <a:pPr marL="674370" lvl="1" indent="-274320">
              <a:spcBef>
                <a:spcPts val="580"/>
              </a:spcBef>
              <a:buFont typeface="Arial" pitchFamily="34" charset="0"/>
              <a:buChar char="•"/>
              <a:defRPr/>
            </a:pPr>
            <a:r>
              <a:rPr lang="en-US" sz="2000" dirty="0">
                <a:latin typeface="Arial" panose="020B0604020202020204" pitchFamily="34" charset="0"/>
                <a:cs typeface="Arial" panose="020B0604020202020204" pitchFamily="34" charset="0"/>
              </a:rPr>
              <a:t> is using- </a:t>
            </a:r>
            <a:r>
              <a:rPr lang="en-US" sz="2000" dirty="0" err="1">
                <a:latin typeface="Arial" panose="020B0604020202020204" pitchFamily="34" charset="0"/>
                <a:cs typeface="Arial" panose="020B0604020202020204" pitchFamily="34" charset="0"/>
              </a:rPr>
              <a:t>ParaVirtualization</a:t>
            </a:r>
            <a:r>
              <a:rPr lang="en-US" sz="2000" dirty="0">
                <a:latin typeface="Arial" panose="020B0604020202020204" pitchFamily="34" charset="0"/>
                <a:cs typeface="Arial" panose="020B0604020202020204" pitchFamily="34" charset="0"/>
              </a:rPr>
              <a:t> or full system virtualization.</a:t>
            </a:r>
          </a:p>
          <a:p>
            <a:pPr marL="274320" indent="-274320" fontAlgn="auto">
              <a:spcBef>
                <a:spcPts val="58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a:p>
            <a:pPr marL="274320" indent="-274320" fontAlgn="auto">
              <a:spcBef>
                <a:spcPts val="580"/>
              </a:spcBef>
              <a:spcAft>
                <a:spcPts val="0"/>
              </a:spcAft>
              <a:buFont typeface="Arial" pitchFamily="34" charset="0"/>
              <a:buChar char="•"/>
              <a:defRPr/>
            </a:pPr>
            <a:r>
              <a:rPr lang="en-US" sz="2400" b="1" dirty="0">
                <a:latin typeface="Arial" panose="020B0604020202020204" pitchFamily="34" charset="0"/>
                <a:cs typeface="Arial" panose="020B0604020202020204" pitchFamily="34" charset="0"/>
              </a:rPr>
              <a:t>Instance Isolation</a:t>
            </a:r>
            <a:r>
              <a:rPr lang="en-US" sz="2400"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ensuring that Different instances running on the same physical machine are isolated from each other.</a:t>
            </a:r>
          </a:p>
          <a:p>
            <a:pPr marL="674370" lvl="1" indent="-274320">
              <a:spcBef>
                <a:spcPts val="580"/>
              </a:spcBef>
              <a:buFont typeface="Arial" pitchFamily="34" charset="0"/>
              <a:buChar char="•"/>
              <a:defRPr/>
            </a:pPr>
            <a:r>
              <a:rPr lang="en-US" sz="2000" dirty="0">
                <a:latin typeface="Arial" panose="020B0604020202020204" pitchFamily="34" charset="0"/>
                <a:cs typeface="Arial" panose="020B0604020202020204" pitchFamily="34" charset="0"/>
              </a:rPr>
              <a:t>Control of Administrator on Host O/s and Guest o/s.</a:t>
            </a:r>
          </a:p>
          <a:p>
            <a:pPr marL="674370" lvl="1" indent="-274320">
              <a:spcBef>
                <a:spcPts val="580"/>
              </a:spcBef>
              <a:buFont typeface="Arial" pitchFamily="34" charset="0"/>
              <a:buChar char="•"/>
              <a:defRPr/>
            </a:pPr>
            <a:r>
              <a:rPr lang="en-US" sz="2000" dirty="0">
                <a:latin typeface="Arial" panose="020B0604020202020204" pitchFamily="34" charset="0"/>
                <a:cs typeface="Arial" panose="020B0604020202020204" pitchFamily="34" charset="0"/>
              </a:rPr>
              <a:t>Current VMs do not offer perfect isolation: Many bugs have been found in all popular VMMs that  allow to escape from VM!</a:t>
            </a:r>
          </a:p>
          <a:p>
            <a:pPr fontAlgn="auto">
              <a:spcBef>
                <a:spcPts val="580"/>
              </a:spcBef>
              <a:spcAft>
                <a:spcPts val="0"/>
              </a:spcAft>
              <a:defRPr/>
            </a:pPr>
            <a:endParaRPr lang="en-US" sz="2400" dirty="0">
              <a:latin typeface="Arial" panose="020B0604020202020204" pitchFamily="34" charset="0"/>
              <a:cs typeface="Arial" panose="020B0604020202020204" pitchFamily="34" charset="0"/>
            </a:endParaRPr>
          </a:p>
          <a:p>
            <a:pPr marL="274320" indent="-274320" fontAlgn="auto">
              <a:spcBef>
                <a:spcPts val="580"/>
              </a:spcBef>
              <a:spcAft>
                <a:spcPts val="0"/>
              </a:spcAft>
              <a:buFont typeface="Arial" pitchFamily="34" charset="0"/>
              <a:buChar char="•"/>
              <a:defRPr/>
            </a:pPr>
            <a:r>
              <a:rPr lang="en-US" sz="2400" dirty="0">
                <a:latin typeface="Arial" panose="020B0604020202020204" pitchFamily="34" charset="0"/>
                <a:cs typeface="Arial" panose="020B0604020202020204" pitchFamily="34" charset="0"/>
              </a:rPr>
              <a:t>Virtual machine monitor should be ‘root secure’, meaning that no level of privilege within the virtualized guest environment permits interference with the host system.</a:t>
            </a:r>
          </a:p>
          <a:p>
            <a:pPr marL="274320" indent="-274320" fontAlgn="auto">
              <a:spcBef>
                <a:spcPts val="580"/>
              </a:spcBef>
              <a:spcAft>
                <a:spcPts val="0"/>
              </a:spcAft>
              <a:buFont typeface="Arial" pitchFamily="34" charset="0"/>
              <a:buChar char="•"/>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159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838200" y="-72231"/>
            <a:ext cx="8226425" cy="1176338"/>
          </a:xfrm>
        </p:spPr>
        <p:txBody>
          <a:bodyPr/>
          <a:lstStyle/>
          <a:p>
            <a:pPr eaLnBrk="1" hangingPunct="1"/>
            <a:r>
              <a:rPr lang="en-US" sz="3200" dirty="0">
                <a:latin typeface="Arial" charset="0"/>
                <a:ea typeface="ＭＳ Ｐゴシック" charset="0"/>
              </a:rPr>
              <a:t>Operating Systems: The Classical View</a:t>
            </a:r>
          </a:p>
        </p:txBody>
      </p:sp>
      <p:sp>
        <p:nvSpPr>
          <p:cNvPr id="84994" name="AutoShape 3"/>
          <p:cNvSpPr>
            <a:spLocks noChangeArrowheads="1"/>
          </p:cNvSpPr>
          <p:nvPr/>
        </p:nvSpPr>
        <p:spPr bwMode="auto">
          <a:xfrm>
            <a:off x="1947863" y="1804988"/>
            <a:ext cx="990600" cy="381000"/>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z="1400">
              <a:solidFill>
                <a:srgbClr val="37305A"/>
              </a:solidFill>
              <a:latin typeface="Arial" charset="0"/>
              <a:ea typeface="ＭＳ Ｐゴシック" charset="0"/>
              <a:cs typeface="ＭＳ Ｐゴシック" charset="0"/>
            </a:endParaRPr>
          </a:p>
        </p:txBody>
      </p:sp>
      <p:sp>
        <p:nvSpPr>
          <p:cNvPr id="84995" name="AutoShape 4"/>
          <p:cNvSpPr>
            <a:spLocks noChangeArrowheads="1"/>
          </p:cNvSpPr>
          <p:nvPr/>
        </p:nvSpPr>
        <p:spPr bwMode="auto">
          <a:xfrm>
            <a:off x="19478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r>
              <a:rPr lang="en-US" sz="1600">
                <a:solidFill>
                  <a:srgbClr val="37305A"/>
                </a:solidFill>
                <a:latin typeface="Arial" charset="0"/>
                <a:ea typeface="ＭＳ Ｐゴシック" charset="0"/>
                <a:cs typeface="ＭＳ Ｐゴシック" charset="0"/>
              </a:rPr>
              <a:t>data</a:t>
            </a:r>
            <a:endParaRPr lang="en-US" sz="1400">
              <a:solidFill>
                <a:srgbClr val="37305A"/>
              </a:solidFill>
              <a:latin typeface="Arial" charset="0"/>
              <a:ea typeface="ＭＳ Ｐゴシック" charset="0"/>
              <a:cs typeface="ＭＳ Ｐゴシック" charset="0"/>
            </a:endParaRPr>
          </a:p>
        </p:txBody>
      </p:sp>
      <p:sp>
        <p:nvSpPr>
          <p:cNvPr id="84996" name="AutoShape 5"/>
          <p:cNvSpPr>
            <a:spLocks noChangeArrowheads="1"/>
          </p:cNvSpPr>
          <p:nvPr/>
        </p:nvSpPr>
        <p:spPr bwMode="auto">
          <a:xfrm>
            <a:off x="1947863" y="2414588"/>
            <a:ext cx="990600" cy="381000"/>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4997" name="AutoShape 6"/>
          <p:cNvSpPr>
            <a:spLocks noChangeArrowheads="1"/>
          </p:cNvSpPr>
          <p:nvPr/>
        </p:nvSpPr>
        <p:spPr bwMode="auto">
          <a:xfrm>
            <a:off x="1947863" y="2795588"/>
            <a:ext cx="990600" cy="76200"/>
          </a:xfrm>
          <a:prstGeom prst="flowChartProcess">
            <a:avLst/>
          </a:prstGeom>
          <a:solidFill>
            <a:srgbClr val="FFFFFF"/>
          </a:solidFill>
          <a:ln w="12700">
            <a:solidFill>
              <a:schemeClr val="tx1"/>
            </a:solidFill>
            <a:miter lim="800000"/>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4998" name="AutoShape 7"/>
          <p:cNvSpPr>
            <a:spLocks noChangeArrowheads="1"/>
          </p:cNvSpPr>
          <p:nvPr/>
        </p:nvSpPr>
        <p:spPr bwMode="auto">
          <a:xfrm>
            <a:off x="1947863" y="2871788"/>
            <a:ext cx="990600" cy="381000"/>
          </a:xfrm>
          <a:prstGeom prst="flowChartProcess">
            <a:avLst/>
          </a:prstGeom>
          <a:solidFill>
            <a:srgbClr val="969696"/>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z="1600">
              <a:solidFill>
                <a:srgbClr val="37305A"/>
              </a:solidFill>
              <a:latin typeface="Arial" charset="0"/>
              <a:ea typeface="ＭＳ Ｐゴシック" charset="0"/>
              <a:cs typeface="ＭＳ Ｐゴシック" charset="0"/>
            </a:endParaRPr>
          </a:p>
        </p:txBody>
      </p:sp>
      <p:sp>
        <p:nvSpPr>
          <p:cNvPr id="84999" name="AutoShape 8"/>
          <p:cNvSpPr>
            <a:spLocks noChangeArrowheads="1"/>
          </p:cNvSpPr>
          <p:nvPr/>
        </p:nvSpPr>
        <p:spPr bwMode="auto">
          <a:xfrm>
            <a:off x="1947863" y="3252788"/>
            <a:ext cx="990600" cy="228600"/>
          </a:xfrm>
          <a:prstGeom prst="flowChartProcess">
            <a:avLst/>
          </a:prstGeom>
          <a:solidFill>
            <a:srgbClr val="800080"/>
          </a:solidFill>
          <a:ln w="12700">
            <a:solidFill>
              <a:schemeClr val="tx1"/>
            </a:solidFill>
            <a:miter lim="800000"/>
            <a:headEnd type="none" w="sm" len="sm"/>
            <a:tailEnd type="none" w="sm" len="sm"/>
          </a:ln>
        </p:spPr>
        <p:txBody>
          <a:bodyPr wrap="none" anchor="ctr" anchorCtr="1"/>
          <a:lstStyle/>
          <a:p>
            <a:pPr algn="ct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00" name="AutoShape 9"/>
          <p:cNvSpPr>
            <a:spLocks noChangeArrowheads="1"/>
          </p:cNvSpPr>
          <p:nvPr/>
        </p:nvSpPr>
        <p:spPr bwMode="auto">
          <a:xfrm>
            <a:off x="19478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z="1400">
              <a:solidFill>
                <a:srgbClr val="37305A"/>
              </a:solidFill>
              <a:latin typeface="Arial" charset="0"/>
              <a:ea typeface="ＭＳ Ｐゴシック" charset="0"/>
              <a:cs typeface="ＭＳ Ｐゴシック" charset="0"/>
            </a:endParaRPr>
          </a:p>
        </p:txBody>
      </p:sp>
      <p:sp>
        <p:nvSpPr>
          <p:cNvPr id="85001" name="AutoShape 10"/>
          <p:cNvSpPr>
            <a:spLocks noChangeArrowheads="1"/>
          </p:cNvSpPr>
          <p:nvPr/>
        </p:nvSpPr>
        <p:spPr bwMode="auto">
          <a:xfrm>
            <a:off x="1871663" y="4471988"/>
            <a:ext cx="5486400" cy="11430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02" name="AutoShape 11"/>
          <p:cNvSpPr>
            <a:spLocks noChangeArrowheads="1"/>
          </p:cNvSpPr>
          <p:nvPr/>
        </p:nvSpPr>
        <p:spPr bwMode="auto">
          <a:xfrm>
            <a:off x="2405063" y="3606800"/>
            <a:ext cx="76200" cy="762000"/>
          </a:xfrm>
          <a:prstGeom prst="upDownArrow">
            <a:avLst>
              <a:gd name="adj1" fmla="val 50000"/>
              <a:gd name="adj2" fmla="val 200000"/>
            </a:avLst>
          </a:prstGeom>
          <a:solidFill>
            <a:srgbClr val="000000"/>
          </a:solidFill>
          <a:ln w="12700">
            <a:solidFill>
              <a:schemeClr val="tx1"/>
            </a:solidFill>
            <a:miter lim="800000"/>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03" name="AutoShape 12"/>
          <p:cNvSpPr>
            <a:spLocks noChangeArrowheads="1"/>
          </p:cNvSpPr>
          <p:nvPr/>
        </p:nvSpPr>
        <p:spPr bwMode="auto">
          <a:xfrm>
            <a:off x="4538663" y="3582988"/>
            <a:ext cx="76200" cy="762000"/>
          </a:xfrm>
          <a:prstGeom prst="upDownArrow">
            <a:avLst>
              <a:gd name="adj1" fmla="val 50000"/>
              <a:gd name="adj2" fmla="val 200000"/>
            </a:avLst>
          </a:prstGeom>
          <a:solidFill>
            <a:srgbClr val="000000"/>
          </a:solidFill>
          <a:ln w="12700">
            <a:solidFill>
              <a:schemeClr val="tx1"/>
            </a:solidFill>
            <a:miter lim="800000"/>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04" name="AutoShape 13"/>
          <p:cNvSpPr>
            <a:spLocks noChangeArrowheads="1"/>
          </p:cNvSpPr>
          <p:nvPr/>
        </p:nvSpPr>
        <p:spPr bwMode="auto">
          <a:xfrm>
            <a:off x="6672263" y="3582988"/>
            <a:ext cx="76200" cy="762000"/>
          </a:xfrm>
          <a:prstGeom prst="upDownArrow">
            <a:avLst>
              <a:gd name="adj1" fmla="val 50000"/>
              <a:gd name="adj2" fmla="val 200000"/>
            </a:avLst>
          </a:prstGeom>
          <a:solidFill>
            <a:srgbClr val="000000"/>
          </a:solidFill>
          <a:ln w="12700">
            <a:solidFill>
              <a:schemeClr val="tx1"/>
            </a:solidFill>
            <a:miter lim="800000"/>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05" name="AutoShape 14"/>
          <p:cNvSpPr>
            <a:spLocks noChangeArrowheads="1"/>
          </p:cNvSpPr>
          <p:nvPr/>
        </p:nvSpPr>
        <p:spPr bwMode="auto">
          <a:xfrm>
            <a:off x="4081463" y="1804988"/>
            <a:ext cx="990600" cy="381000"/>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z="1400">
              <a:solidFill>
                <a:srgbClr val="37305A"/>
              </a:solidFill>
              <a:latin typeface="Arial" charset="0"/>
              <a:ea typeface="ＭＳ Ｐゴシック" charset="0"/>
              <a:cs typeface="ＭＳ Ｐゴシック" charset="0"/>
            </a:endParaRPr>
          </a:p>
        </p:txBody>
      </p:sp>
      <p:sp>
        <p:nvSpPr>
          <p:cNvPr id="85006" name="AutoShape 15"/>
          <p:cNvSpPr>
            <a:spLocks noChangeArrowheads="1"/>
          </p:cNvSpPr>
          <p:nvPr/>
        </p:nvSpPr>
        <p:spPr bwMode="auto">
          <a:xfrm>
            <a:off x="40814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r>
              <a:rPr lang="en-US" sz="1600">
                <a:solidFill>
                  <a:srgbClr val="37305A"/>
                </a:solidFill>
                <a:latin typeface="Arial" charset="0"/>
                <a:ea typeface="ＭＳ Ｐゴシック" charset="0"/>
                <a:cs typeface="ＭＳ Ｐゴシック" charset="0"/>
              </a:rPr>
              <a:t>data</a:t>
            </a:r>
            <a:endParaRPr lang="en-US" sz="1400">
              <a:solidFill>
                <a:srgbClr val="37305A"/>
              </a:solidFill>
              <a:latin typeface="Arial" charset="0"/>
              <a:ea typeface="ＭＳ Ｐゴシック" charset="0"/>
              <a:cs typeface="ＭＳ Ｐゴシック" charset="0"/>
            </a:endParaRPr>
          </a:p>
        </p:txBody>
      </p:sp>
      <p:sp>
        <p:nvSpPr>
          <p:cNvPr id="85007" name="AutoShape 16"/>
          <p:cNvSpPr>
            <a:spLocks noChangeArrowheads="1"/>
          </p:cNvSpPr>
          <p:nvPr/>
        </p:nvSpPr>
        <p:spPr bwMode="auto">
          <a:xfrm>
            <a:off x="4081463" y="2414588"/>
            <a:ext cx="990600" cy="381000"/>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08" name="AutoShape 17"/>
          <p:cNvSpPr>
            <a:spLocks noChangeArrowheads="1"/>
          </p:cNvSpPr>
          <p:nvPr/>
        </p:nvSpPr>
        <p:spPr bwMode="auto">
          <a:xfrm>
            <a:off x="4081463" y="2795588"/>
            <a:ext cx="990600" cy="76200"/>
          </a:xfrm>
          <a:prstGeom prst="flowChartProcess">
            <a:avLst/>
          </a:prstGeom>
          <a:solidFill>
            <a:srgbClr val="FFFFFF"/>
          </a:solidFill>
          <a:ln w="12700">
            <a:solidFill>
              <a:schemeClr val="tx1"/>
            </a:solidFill>
            <a:miter lim="800000"/>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09" name="AutoShape 18"/>
          <p:cNvSpPr>
            <a:spLocks noChangeArrowheads="1"/>
          </p:cNvSpPr>
          <p:nvPr/>
        </p:nvSpPr>
        <p:spPr bwMode="auto">
          <a:xfrm>
            <a:off x="4081463" y="2871788"/>
            <a:ext cx="990600" cy="381000"/>
          </a:xfrm>
          <a:prstGeom prst="flowChartProcess">
            <a:avLst/>
          </a:prstGeom>
          <a:solidFill>
            <a:srgbClr val="969696"/>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z="1600">
              <a:solidFill>
                <a:srgbClr val="37305A"/>
              </a:solidFill>
              <a:latin typeface="Arial" charset="0"/>
              <a:ea typeface="ＭＳ Ｐゴシック" charset="0"/>
              <a:cs typeface="ＭＳ Ｐゴシック" charset="0"/>
            </a:endParaRPr>
          </a:p>
        </p:txBody>
      </p:sp>
      <p:sp>
        <p:nvSpPr>
          <p:cNvPr id="85010" name="AutoShape 19"/>
          <p:cNvSpPr>
            <a:spLocks noChangeArrowheads="1"/>
          </p:cNvSpPr>
          <p:nvPr/>
        </p:nvSpPr>
        <p:spPr bwMode="auto">
          <a:xfrm>
            <a:off x="4081463" y="3252788"/>
            <a:ext cx="990600" cy="228600"/>
          </a:xfrm>
          <a:prstGeom prst="flowChartProcess">
            <a:avLst/>
          </a:prstGeom>
          <a:solidFill>
            <a:srgbClr val="800080"/>
          </a:solidFill>
          <a:ln w="12700">
            <a:solidFill>
              <a:schemeClr val="tx1"/>
            </a:solidFill>
            <a:miter lim="800000"/>
            <a:headEnd type="none" w="sm" len="sm"/>
            <a:tailEnd type="none" w="sm" len="sm"/>
          </a:ln>
        </p:spPr>
        <p:txBody>
          <a:bodyPr wrap="none" anchor="ctr" anchorCtr="1"/>
          <a:lstStyle/>
          <a:p>
            <a:pPr algn="ct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11" name="AutoShape 20"/>
          <p:cNvSpPr>
            <a:spLocks noChangeArrowheads="1"/>
          </p:cNvSpPr>
          <p:nvPr/>
        </p:nvSpPr>
        <p:spPr bwMode="auto">
          <a:xfrm>
            <a:off x="40814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z="1400">
              <a:solidFill>
                <a:srgbClr val="37305A"/>
              </a:solidFill>
              <a:latin typeface="Arial" charset="0"/>
              <a:ea typeface="ＭＳ Ｐゴシック" charset="0"/>
              <a:cs typeface="ＭＳ Ｐゴシック" charset="0"/>
            </a:endParaRPr>
          </a:p>
        </p:txBody>
      </p:sp>
      <p:sp>
        <p:nvSpPr>
          <p:cNvPr id="85012" name="AutoShape 21"/>
          <p:cNvSpPr>
            <a:spLocks noChangeArrowheads="1"/>
          </p:cNvSpPr>
          <p:nvPr/>
        </p:nvSpPr>
        <p:spPr bwMode="auto">
          <a:xfrm>
            <a:off x="6215063" y="1804988"/>
            <a:ext cx="990600" cy="381000"/>
          </a:xfrm>
          <a:prstGeom prst="flowChartProcess">
            <a:avLst/>
          </a:prstGeom>
          <a:solidFill>
            <a:srgbClr val="3366FF"/>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z="1400">
              <a:solidFill>
                <a:srgbClr val="37305A"/>
              </a:solidFill>
              <a:latin typeface="Arial" charset="0"/>
              <a:ea typeface="ＭＳ Ｐゴシック" charset="0"/>
              <a:cs typeface="ＭＳ Ｐゴシック" charset="0"/>
            </a:endParaRPr>
          </a:p>
        </p:txBody>
      </p:sp>
      <p:sp>
        <p:nvSpPr>
          <p:cNvPr id="85013" name="AutoShape 22"/>
          <p:cNvSpPr>
            <a:spLocks noChangeArrowheads="1"/>
          </p:cNvSpPr>
          <p:nvPr/>
        </p:nvSpPr>
        <p:spPr bwMode="auto">
          <a:xfrm>
            <a:off x="6215063" y="2185988"/>
            <a:ext cx="990600" cy="228600"/>
          </a:xfrm>
          <a:prstGeom prst="flowChartProcess">
            <a:avLst/>
          </a:prstGeom>
          <a:solidFill>
            <a:srgbClr val="008080"/>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z="1400">
              <a:solidFill>
                <a:srgbClr val="37305A"/>
              </a:solidFill>
              <a:latin typeface="Arial" charset="0"/>
              <a:ea typeface="ＭＳ Ｐゴシック" charset="0"/>
              <a:cs typeface="ＭＳ Ｐゴシック" charset="0"/>
            </a:endParaRPr>
          </a:p>
        </p:txBody>
      </p:sp>
      <p:sp>
        <p:nvSpPr>
          <p:cNvPr id="85014" name="AutoShape 23"/>
          <p:cNvSpPr>
            <a:spLocks noChangeArrowheads="1"/>
          </p:cNvSpPr>
          <p:nvPr/>
        </p:nvSpPr>
        <p:spPr bwMode="auto">
          <a:xfrm>
            <a:off x="6215063" y="2414588"/>
            <a:ext cx="990600" cy="381000"/>
          </a:xfrm>
          <a:prstGeom prst="flowChartProcess">
            <a:avLst/>
          </a:prstGeom>
          <a:solidFill>
            <a:srgbClr val="666699"/>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15" name="AutoShape 24"/>
          <p:cNvSpPr>
            <a:spLocks noChangeArrowheads="1"/>
          </p:cNvSpPr>
          <p:nvPr/>
        </p:nvSpPr>
        <p:spPr bwMode="auto">
          <a:xfrm>
            <a:off x="6215063" y="2795588"/>
            <a:ext cx="990600" cy="76200"/>
          </a:xfrm>
          <a:prstGeom prst="flowChartProcess">
            <a:avLst/>
          </a:prstGeom>
          <a:solidFill>
            <a:srgbClr val="FFFFFF"/>
          </a:solidFill>
          <a:ln w="12700">
            <a:solidFill>
              <a:schemeClr val="tx1"/>
            </a:solidFill>
            <a:miter lim="800000"/>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16" name="AutoShape 25"/>
          <p:cNvSpPr>
            <a:spLocks noChangeArrowheads="1"/>
          </p:cNvSpPr>
          <p:nvPr/>
        </p:nvSpPr>
        <p:spPr bwMode="auto">
          <a:xfrm>
            <a:off x="6215063" y="2871788"/>
            <a:ext cx="990600" cy="381000"/>
          </a:xfrm>
          <a:prstGeom prst="flowChartProcess">
            <a:avLst/>
          </a:prstGeom>
          <a:solidFill>
            <a:srgbClr val="969696"/>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z="1600">
              <a:solidFill>
                <a:srgbClr val="37305A"/>
              </a:solidFill>
              <a:latin typeface="Arial" charset="0"/>
              <a:ea typeface="ＭＳ Ｐゴシック" charset="0"/>
              <a:cs typeface="ＭＳ Ｐゴシック" charset="0"/>
            </a:endParaRPr>
          </a:p>
        </p:txBody>
      </p:sp>
      <p:sp>
        <p:nvSpPr>
          <p:cNvPr id="85017" name="AutoShape 26"/>
          <p:cNvSpPr>
            <a:spLocks noChangeArrowheads="1"/>
          </p:cNvSpPr>
          <p:nvPr/>
        </p:nvSpPr>
        <p:spPr bwMode="auto">
          <a:xfrm>
            <a:off x="6215063" y="3252788"/>
            <a:ext cx="990600" cy="228600"/>
          </a:xfrm>
          <a:prstGeom prst="flowChartProcess">
            <a:avLst/>
          </a:prstGeom>
          <a:solidFill>
            <a:srgbClr val="800080"/>
          </a:solidFill>
          <a:ln w="12700">
            <a:solidFill>
              <a:schemeClr val="tx1"/>
            </a:solidFill>
            <a:miter lim="800000"/>
            <a:headEnd type="none" w="sm" len="sm"/>
            <a:tailEnd type="none" w="sm" len="sm"/>
          </a:ln>
        </p:spPr>
        <p:txBody>
          <a:bodyPr wrap="none" anchor="ctr" anchorCtr="1"/>
          <a:lstStyle/>
          <a:p>
            <a:pPr algn="ct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grpSp>
        <p:nvGrpSpPr>
          <p:cNvPr id="85018" name="Group 27"/>
          <p:cNvGrpSpPr>
            <a:grpSpLocks/>
          </p:cNvGrpSpPr>
          <p:nvPr/>
        </p:nvGrpSpPr>
        <p:grpSpPr bwMode="auto">
          <a:xfrm>
            <a:off x="4335463" y="4837113"/>
            <a:ext cx="404812" cy="404812"/>
            <a:chOff x="4784" y="2819"/>
            <a:chExt cx="255" cy="255"/>
          </a:xfrm>
        </p:grpSpPr>
        <p:sp>
          <p:nvSpPr>
            <p:cNvPr id="85048" name="Oval 28"/>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49" name="AutoShape 29"/>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50" name="AutoShape 30"/>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grpSp>
      <p:grpSp>
        <p:nvGrpSpPr>
          <p:cNvPr id="85019" name="Group 31"/>
          <p:cNvGrpSpPr>
            <a:grpSpLocks/>
          </p:cNvGrpSpPr>
          <p:nvPr/>
        </p:nvGrpSpPr>
        <p:grpSpPr bwMode="auto">
          <a:xfrm>
            <a:off x="6508750" y="4837113"/>
            <a:ext cx="404813" cy="404812"/>
            <a:chOff x="4201" y="2912"/>
            <a:chExt cx="255" cy="255"/>
          </a:xfrm>
        </p:grpSpPr>
        <p:sp>
          <p:nvSpPr>
            <p:cNvPr id="85045" name="Oval 32"/>
            <p:cNvSpPr>
              <a:spLocks noChangeArrowheads="1"/>
            </p:cNvSpPr>
            <p:nvPr/>
          </p:nvSpPr>
          <p:spPr bwMode="auto">
            <a:xfrm>
              <a:off x="4201" y="2912"/>
              <a:ext cx="255" cy="255"/>
            </a:xfrm>
            <a:prstGeom prst="ellipse">
              <a:avLst/>
            </a:prstGeom>
            <a:solidFill>
              <a:srgbClr val="800080"/>
            </a:solidFill>
            <a:ln w="12700">
              <a:solidFill>
                <a:schemeClr val="tx1"/>
              </a:solidFill>
              <a:round/>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46" name="AutoShape 33"/>
            <p:cNvSpPr>
              <a:spLocks noChangeArrowheads="1"/>
            </p:cNvSpPr>
            <p:nvPr/>
          </p:nvSpPr>
          <p:spPr bwMode="auto">
            <a:xfrm flipH="1">
              <a:off x="4290" y="2968"/>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47" name="AutoShape 34"/>
            <p:cNvSpPr>
              <a:spLocks noChangeArrowheads="1"/>
            </p:cNvSpPr>
            <p:nvPr/>
          </p:nvSpPr>
          <p:spPr bwMode="auto">
            <a:xfrm rot="-8460389">
              <a:off x="4212" y="2946"/>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grpSp>
      <p:grpSp>
        <p:nvGrpSpPr>
          <p:cNvPr id="85020" name="Group 35"/>
          <p:cNvGrpSpPr>
            <a:grpSpLocks/>
          </p:cNvGrpSpPr>
          <p:nvPr/>
        </p:nvGrpSpPr>
        <p:grpSpPr bwMode="auto">
          <a:xfrm>
            <a:off x="2233613" y="4837113"/>
            <a:ext cx="400050" cy="400050"/>
            <a:chOff x="3689" y="1658"/>
            <a:chExt cx="576" cy="576"/>
          </a:xfrm>
        </p:grpSpPr>
        <p:grpSp>
          <p:nvGrpSpPr>
            <p:cNvPr id="85041" name="Group 36"/>
            <p:cNvGrpSpPr>
              <a:grpSpLocks/>
            </p:cNvGrpSpPr>
            <p:nvPr/>
          </p:nvGrpSpPr>
          <p:grpSpPr bwMode="auto">
            <a:xfrm>
              <a:off x="3689" y="1658"/>
              <a:ext cx="576" cy="576"/>
              <a:chOff x="4269" y="2781"/>
              <a:chExt cx="576" cy="576"/>
            </a:xfrm>
          </p:grpSpPr>
          <p:sp>
            <p:nvSpPr>
              <p:cNvPr id="85043" name="Oval 37"/>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44" name="AutoShape 38"/>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grpSp>
        <p:sp>
          <p:nvSpPr>
            <p:cNvPr id="85042" name="AutoShape 39"/>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grpSp>
      <p:grpSp>
        <p:nvGrpSpPr>
          <p:cNvPr id="85021" name="Group 40"/>
          <p:cNvGrpSpPr>
            <a:grpSpLocks/>
          </p:cNvGrpSpPr>
          <p:nvPr/>
        </p:nvGrpSpPr>
        <p:grpSpPr bwMode="auto">
          <a:xfrm>
            <a:off x="2212975" y="2541588"/>
            <a:ext cx="400050" cy="400050"/>
            <a:chOff x="3689" y="1658"/>
            <a:chExt cx="576" cy="576"/>
          </a:xfrm>
        </p:grpSpPr>
        <p:grpSp>
          <p:nvGrpSpPr>
            <p:cNvPr id="85037" name="Group 41"/>
            <p:cNvGrpSpPr>
              <a:grpSpLocks/>
            </p:cNvGrpSpPr>
            <p:nvPr/>
          </p:nvGrpSpPr>
          <p:grpSpPr bwMode="auto">
            <a:xfrm>
              <a:off x="3689" y="1658"/>
              <a:ext cx="576" cy="576"/>
              <a:chOff x="4269" y="2781"/>
              <a:chExt cx="576" cy="576"/>
            </a:xfrm>
          </p:grpSpPr>
          <p:sp>
            <p:nvSpPr>
              <p:cNvPr id="85039" name="Oval 42"/>
              <p:cNvSpPr>
                <a:spLocks noChangeArrowheads="1"/>
              </p:cNvSpPr>
              <p:nvPr/>
            </p:nvSpPr>
            <p:spPr bwMode="auto">
              <a:xfrm>
                <a:off x="4269" y="2781"/>
                <a:ext cx="576" cy="576"/>
              </a:xfrm>
              <a:prstGeom prst="ellipse">
                <a:avLst/>
              </a:prstGeom>
              <a:solidFill>
                <a:schemeClr val="accent1"/>
              </a:solidFill>
              <a:ln w="12700">
                <a:solidFill>
                  <a:schemeClr val="tx1"/>
                </a:solidFill>
                <a:round/>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40" name="AutoShape 43"/>
              <p:cNvSpPr>
                <a:spLocks noChangeArrowheads="1"/>
              </p:cNvSpPr>
              <p:nvPr/>
            </p:nvSpPr>
            <p:spPr bwMode="auto">
              <a:xfrm flipH="1">
                <a:off x="4469" y="2908"/>
                <a:ext cx="197" cy="336"/>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grpSp>
        <p:sp>
          <p:nvSpPr>
            <p:cNvPr id="85038" name="AutoShape 44"/>
            <p:cNvSpPr>
              <a:spLocks noChangeArrowheads="1"/>
            </p:cNvSpPr>
            <p:nvPr/>
          </p:nvSpPr>
          <p:spPr bwMode="auto">
            <a:xfrm rot="-8460389">
              <a:off x="3714" y="1735"/>
              <a:ext cx="69" cy="75"/>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grpSp>
      <p:grpSp>
        <p:nvGrpSpPr>
          <p:cNvPr id="85022" name="Group 45"/>
          <p:cNvGrpSpPr>
            <a:grpSpLocks/>
          </p:cNvGrpSpPr>
          <p:nvPr/>
        </p:nvGrpSpPr>
        <p:grpSpPr bwMode="auto">
          <a:xfrm>
            <a:off x="4397375" y="2520950"/>
            <a:ext cx="404813" cy="404813"/>
            <a:chOff x="4784" y="2819"/>
            <a:chExt cx="255" cy="255"/>
          </a:xfrm>
        </p:grpSpPr>
        <p:sp>
          <p:nvSpPr>
            <p:cNvPr id="85034" name="Oval 46"/>
            <p:cNvSpPr>
              <a:spLocks noChangeArrowheads="1"/>
            </p:cNvSpPr>
            <p:nvPr/>
          </p:nvSpPr>
          <p:spPr bwMode="auto">
            <a:xfrm>
              <a:off x="4784" y="2819"/>
              <a:ext cx="255" cy="255"/>
            </a:xfrm>
            <a:prstGeom prst="ellipse">
              <a:avLst/>
            </a:prstGeom>
            <a:solidFill>
              <a:srgbClr val="008080"/>
            </a:solidFill>
            <a:ln w="12700">
              <a:solidFill>
                <a:schemeClr val="tx1"/>
              </a:solidFill>
              <a:round/>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35" name="AutoShape 47"/>
            <p:cNvSpPr>
              <a:spLocks noChangeArrowheads="1"/>
            </p:cNvSpPr>
            <p:nvPr/>
          </p:nvSpPr>
          <p:spPr bwMode="auto">
            <a:xfrm flipH="1">
              <a:off x="4873" y="2875"/>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36" name="AutoShape 48"/>
            <p:cNvSpPr>
              <a:spLocks noChangeArrowheads="1"/>
            </p:cNvSpPr>
            <p:nvPr/>
          </p:nvSpPr>
          <p:spPr bwMode="auto">
            <a:xfrm rot="-8460389">
              <a:off x="4795" y="2853"/>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grpSp>
      <p:grpSp>
        <p:nvGrpSpPr>
          <p:cNvPr id="85023" name="Group 49"/>
          <p:cNvGrpSpPr>
            <a:grpSpLocks/>
          </p:cNvGrpSpPr>
          <p:nvPr/>
        </p:nvGrpSpPr>
        <p:grpSpPr bwMode="auto">
          <a:xfrm>
            <a:off x="6538913" y="2511425"/>
            <a:ext cx="404812" cy="404813"/>
            <a:chOff x="4201" y="2912"/>
            <a:chExt cx="255" cy="255"/>
          </a:xfrm>
        </p:grpSpPr>
        <p:sp>
          <p:nvSpPr>
            <p:cNvPr id="85031" name="Oval 50"/>
            <p:cNvSpPr>
              <a:spLocks noChangeArrowheads="1"/>
            </p:cNvSpPr>
            <p:nvPr/>
          </p:nvSpPr>
          <p:spPr bwMode="auto">
            <a:xfrm>
              <a:off x="4201" y="2912"/>
              <a:ext cx="255" cy="255"/>
            </a:xfrm>
            <a:prstGeom prst="ellipse">
              <a:avLst/>
            </a:prstGeom>
            <a:solidFill>
              <a:srgbClr val="800080"/>
            </a:solidFill>
            <a:ln w="12700">
              <a:solidFill>
                <a:schemeClr val="tx1"/>
              </a:solidFill>
              <a:round/>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32" name="AutoShape 51"/>
            <p:cNvSpPr>
              <a:spLocks noChangeArrowheads="1"/>
            </p:cNvSpPr>
            <p:nvPr/>
          </p:nvSpPr>
          <p:spPr bwMode="auto">
            <a:xfrm flipH="1">
              <a:off x="4290" y="2968"/>
              <a:ext cx="87" cy="149"/>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sp>
          <p:nvSpPr>
            <p:cNvPr id="85033" name="AutoShape 52"/>
            <p:cNvSpPr>
              <a:spLocks noChangeArrowheads="1"/>
            </p:cNvSpPr>
            <p:nvPr/>
          </p:nvSpPr>
          <p:spPr bwMode="auto">
            <a:xfrm rot="-8460389">
              <a:off x="4212" y="2946"/>
              <a:ext cx="31" cy="33"/>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pPr fontAlgn="base">
                <a:spcBef>
                  <a:spcPct val="0"/>
                </a:spcBef>
                <a:spcAft>
                  <a:spcPct val="0"/>
                </a:spcAft>
                <a:buClr>
                  <a:srgbClr val="000000"/>
                </a:buClr>
                <a:buSzPct val="100000"/>
                <a:buFont typeface="Times New Roman" charset="0"/>
                <a:buNone/>
              </a:pPr>
              <a:endParaRPr lang="en-US">
                <a:solidFill>
                  <a:srgbClr val="37305A"/>
                </a:solidFill>
                <a:latin typeface="Arial" charset="0"/>
                <a:ea typeface="ＭＳ Ｐゴシック" charset="0"/>
                <a:cs typeface="ＭＳ Ｐゴシック" charset="0"/>
              </a:endParaRPr>
            </a:p>
          </p:txBody>
        </p:sp>
      </p:grpSp>
      <p:sp>
        <p:nvSpPr>
          <p:cNvPr id="85024" name="Text Box 53"/>
          <p:cNvSpPr txBox="1">
            <a:spLocks noChangeArrowheads="1"/>
          </p:cNvSpPr>
          <p:nvPr/>
        </p:nvSpPr>
        <p:spPr bwMode="auto">
          <a:xfrm>
            <a:off x="228600" y="18288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fontAlgn="base">
              <a:spcBef>
                <a:spcPct val="0"/>
              </a:spcBef>
              <a:spcAft>
                <a:spcPct val="0"/>
              </a:spcAft>
              <a:buClr>
                <a:srgbClr val="000000"/>
              </a:buClr>
              <a:buSzPct val="100000"/>
              <a:buFont typeface="Times New Roman" charset="0"/>
              <a:buNone/>
            </a:pPr>
            <a:r>
              <a:rPr lang="en-US">
                <a:solidFill>
                  <a:srgbClr val="0036A6"/>
                </a:solidFill>
                <a:latin typeface="Arial" charset="0"/>
                <a:ea typeface="ＭＳ Ｐゴシック" charset="0"/>
                <a:cs typeface="ＭＳ Ｐゴシック" charset="0"/>
              </a:rPr>
              <a:t>Programs run as</a:t>
            </a:r>
          </a:p>
          <a:p>
            <a:pPr algn="ctr" fontAlgn="base">
              <a:spcBef>
                <a:spcPct val="0"/>
              </a:spcBef>
              <a:spcAft>
                <a:spcPct val="0"/>
              </a:spcAft>
              <a:buClr>
                <a:srgbClr val="000000"/>
              </a:buClr>
              <a:buSzPct val="100000"/>
              <a:buFont typeface="Times New Roman" charset="0"/>
              <a:buNone/>
            </a:pPr>
            <a:r>
              <a:rPr lang="en-US">
                <a:solidFill>
                  <a:srgbClr val="0036A6"/>
                </a:solidFill>
                <a:latin typeface="Arial" charset="0"/>
                <a:ea typeface="ＭＳ Ｐゴシック" charset="0"/>
                <a:cs typeface="ＭＳ Ｐゴシック" charset="0"/>
              </a:rPr>
              <a:t>independent processes. </a:t>
            </a:r>
          </a:p>
        </p:txBody>
      </p:sp>
      <p:sp>
        <p:nvSpPr>
          <p:cNvPr id="85025" name="Text Box 54"/>
          <p:cNvSpPr txBox="1">
            <a:spLocks noChangeArrowheads="1"/>
          </p:cNvSpPr>
          <p:nvPr/>
        </p:nvSpPr>
        <p:spPr bwMode="auto">
          <a:xfrm>
            <a:off x="2590800" y="3657600"/>
            <a:ext cx="183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fontAlgn="base">
              <a:spcBef>
                <a:spcPct val="0"/>
              </a:spcBef>
              <a:spcAft>
                <a:spcPct val="0"/>
              </a:spcAft>
              <a:buClr>
                <a:srgbClr val="000000"/>
              </a:buClr>
              <a:buSzPct val="100000"/>
              <a:buFont typeface="Times New Roman" charset="0"/>
              <a:buNone/>
            </a:pPr>
            <a:r>
              <a:rPr lang="en-US">
                <a:solidFill>
                  <a:srgbClr val="0036A6"/>
                </a:solidFill>
                <a:latin typeface="Arial" charset="0"/>
                <a:ea typeface="ＭＳ Ｐゴシック" charset="0"/>
                <a:cs typeface="ＭＳ Ｐゴシック" charset="0"/>
              </a:rPr>
              <a:t>Protected system calls </a:t>
            </a:r>
          </a:p>
        </p:txBody>
      </p:sp>
      <p:sp>
        <p:nvSpPr>
          <p:cNvPr id="85026" name="Text Box 55"/>
          <p:cNvSpPr txBox="1">
            <a:spLocks noChangeArrowheads="1"/>
          </p:cNvSpPr>
          <p:nvPr/>
        </p:nvSpPr>
        <p:spPr bwMode="auto">
          <a:xfrm>
            <a:off x="4754563" y="3657600"/>
            <a:ext cx="183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fontAlgn="base">
              <a:spcBef>
                <a:spcPct val="0"/>
              </a:spcBef>
              <a:spcAft>
                <a:spcPct val="0"/>
              </a:spcAft>
              <a:buClr>
                <a:srgbClr val="000000"/>
              </a:buClr>
              <a:buSzPct val="100000"/>
              <a:buFont typeface="Times New Roman" charset="0"/>
              <a:buNone/>
            </a:pPr>
            <a:r>
              <a:rPr lang="en-US">
                <a:solidFill>
                  <a:srgbClr val="0036A6"/>
                </a:solidFill>
                <a:latin typeface="Arial" charset="0"/>
                <a:ea typeface="ＭＳ Ｐゴシック" charset="0"/>
                <a:cs typeface="Arial" charset="0"/>
              </a:rPr>
              <a:t>...and upcalls (e.g., signals)</a:t>
            </a:r>
            <a:endParaRPr lang="en-US" sz="2000">
              <a:solidFill>
                <a:srgbClr val="0036A6"/>
              </a:solidFill>
              <a:latin typeface="Arial" charset="0"/>
              <a:ea typeface="ＭＳ Ｐゴシック" charset="0"/>
              <a:cs typeface="Arial" charset="0"/>
            </a:endParaRPr>
          </a:p>
        </p:txBody>
      </p:sp>
      <p:sp>
        <p:nvSpPr>
          <p:cNvPr id="85027" name="Text Box 56"/>
          <p:cNvSpPr txBox="1">
            <a:spLocks noChangeArrowheads="1"/>
          </p:cNvSpPr>
          <p:nvPr/>
        </p:nvSpPr>
        <p:spPr bwMode="auto">
          <a:xfrm>
            <a:off x="149225" y="4267200"/>
            <a:ext cx="15843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fontAlgn="base">
              <a:spcBef>
                <a:spcPct val="0"/>
              </a:spcBef>
              <a:spcAft>
                <a:spcPct val="0"/>
              </a:spcAft>
              <a:buClr>
                <a:srgbClr val="000000"/>
              </a:buClr>
              <a:buSzPct val="100000"/>
              <a:buFont typeface="Times New Roman" charset="0"/>
              <a:buNone/>
            </a:pPr>
            <a:r>
              <a:rPr lang="en-US">
                <a:solidFill>
                  <a:srgbClr val="0036A6"/>
                </a:solidFill>
                <a:latin typeface="Arial" charset="0"/>
                <a:ea typeface="ＭＳ Ｐゴシック" charset="0"/>
                <a:cs typeface="Arial" charset="0"/>
              </a:rPr>
              <a:t>Protected OS kernel mediates access to shared resources.</a:t>
            </a:r>
          </a:p>
        </p:txBody>
      </p:sp>
      <p:sp>
        <p:nvSpPr>
          <p:cNvPr id="85028" name="Text Box 57"/>
          <p:cNvSpPr txBox="1">
            <a:spLocks noChangeArrowheads="1"/>
          </p:cNvSpPr>
          <p:nvPr/>
        </p:nvSpPr>
        <p:spPr bwMode="auto">
          <a:xfrm>
            <a:off x="7634288" y="4267200"/>
            <a:ext cx="1282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fontAlgn="base">
              <a:spcBef>
                <a:spcPct val="0"/>
              </a:spcBef>
              <a:spcAft>
                <a:spcPct val="0"/>
              </a:spcAft>
              <a:buClr>
                <a:srgbClr val="000000"/>
              </a:buClr>
              <a:buSzPct val="100000"/>
              <a:buFont typeface="Times New Roman" charset="0"/>
              <a:buNone/>
            </a:pPr>
            <a:r>
              <a:rPr lang="en-US">
                <a:solidFill>
                  <a:srgbClr val="0036A6"/>
                </a:solidFill>
                <a:latin typeface="Arial" charset="0"/>
                <a:ea typeface="ＭＳ Ｐゴシック" charset="0"/>
                <a:cs typeface="ＭＳ Ｐゴシック" charset="0"/>
              </a:rPr>
              <a:t>Threads enter the kernel for OS services.</a:t>
            </a:r>
          </a:p>
        </p:txBody>
      </p:sp>
      <p:sp>
        <p:nvSpPr>
          <p:cNvPr id="85029" name="Text Box 58"/>
          <p:cNvSpPr txBox="1">
            <a:spLocks noChangeArrowheads="1"/>
          </p:cNvSpPr>
          <p:nvPr/>
        </p:nvSpPr>
        <p:spPr bwMode="auto">
          <a:xfrm>
            <a:off x="7239000" y="1754188"/>
            <a:ext cx="18256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ctr" fontAlgn="base">
              <a:spcBef>
                <a:spcPct val="0"/>
              </a:spcBef>
              <a:spcAft>
                <a:spcPct val="0"/>
              </a:spcAft>
              <a:buClr>
                <a:srgbClr val="000000"/>
              </a:buClr>
              <a:buSzPct val="100000"/>
              <a:buFont typeface="Times New Roman" charset="0"/>
              <a:buNone/>
            </a:pPr>
            <a:r>
              <a:rPr lang="en-US">
                <a:solidFill>
                  <a:srgbClr val="0036A6"/>
                </a:solidFill>
                <a:latin typeface="Arial" charset="0"/>
                <a:ea typeface="ＭＳ Ｐゴシック" charset="0"/>
                <a:cs typeface="ＭＳ Ｐゴシック" charset="0"/>
              </a:rPr>
              <a:t>Each process has a private virtual address space and one or more threads.</a:t>
            </a:r>
          </a:p>
        </p:txBody>
      </p:sp>
      <p:sp>
        <p:nvSpPr>
          <p:cNvPr id="85030" name="Rectangle 59"/>
          <p:cNvSpPr>
            <a:spLocks noChangeArrowheads="1"/>
          </p:cNvSpPr>
          <p:nvPr/>
        </p:nvSpPr>
        <p:spPr bwMode="auto">
          <a:xfrm>
            <a:off x="1196975" y="6107113"/>
            <a:ext cx="695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fontAlgn="base">
              <a:spcBef>
                <a:spcPct val="0"/>
              </a:spcBef>
              <a:spcAft>
                <a:spcPct val="0"/>
              </a:spcAft>
              <a:buClr>
                <a:srgbClr val="000000"/>
              </a:buClr>
              <a:buSzPct val="100000"/>
              <a:buFont typeface="Times New Roman" charset="0"/>
              <a:buNone/>
            </a:pPr>
            <a:r>
              <a:rPr lang="en-US">
                <a:solidFill>
                  <a:srgbClr val="0036A6"/>
                </a:solidFill>
                <a:latin typeface="Arial" charset="0"/>
                <a:ea typeface="ＭＳ Ｐゴシック" charset="0"/>
                <a:cs typeface="ＭＳ Ｐゴシック" charset="0"/>
              </a:rPr>
              <a:t>The kernel code and data are protected from untrusted processes.</a:t>
            </a:r>
          </a:p>
        </p:txBody>
      </p:sp>
    </p:spTree>
    <p:extLst>
      <p:ext uri="{BB962C8B-B14F-4D97-AF65-F5344CB8AC3E}">
        <p14:creationId xmlns:p14="http://schemas.microsoft.com/office/powerpoint/2010/main" val="3809451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pPr eaLnBrk="1" hangingPunct="1"/>
            <a:r>
              <a:rPr lang="en-US" dirty="0">
                <a:latin typeface="Arial" charset="0"/>
                <a:ea typeface="ＭＳ Ｐゴシック" charset="0"/>
              </a:rPr>
              <a:t>OS Platform: A </a:t>
            </a:r>
            <a:r>
              <a:rPr lang="en-US" dirty="0" smtClean="0">
                <a:latin typeface="Arial" charset="0"/>
                <a:ea typeface="ＭＳ Ｐゴシック" charset="0"/>
              </a:rPr>
              <a:t>Model</a:t>
            </a:r>
            <a:endParaRPr lang="en-US" dirty="0">
              <a:latin typeface="Arial" charset="0"/>
              <a:ea typeface="ＭＳ Ｐゴシック" charset="0"/>
            </a:endParaRPr>
          </a:p>
        </p:txBody>
      </p:sp>
      <p:sp>
        <p:nvSpPr>
          <p:cNvPr id="146434" name="Rectangle 4"/>
          <p:cNvSpPr>
            <a:spLocks noChangeArrowheads="1"/>
          </p:cNvSpPr>
          <p:nvPr/>
        </p:nvSpPr>
        <p:spPr bwMode="auto">
          <a:xfrm>
            <a:off x="1371600" y="4038600"/>
            <a:ext cx="3657600" cy="1295400"/>
          </a:xfrm>
          <a:prstGeom prst="rect">
            <a:avLst/>
          </a:prstGeom>
          <a:solidFill>
            <a:schemeClr val="tx1">
              <a:lumMod val="40000"/>
              <a:lumOff val="60000"/>
            </a:schemeClr>
          </a:solidFill>
          <a:ln w="9525">
            <a:solidFill>
              <a:schemeClr val="tx1"/>
            </a:solidFill>
            <a:miter lim="800000"/>
            <a:headEnd/>
            <a:tailEnd/>
          </a:ln>
        </p:spPr>
        <p:txBody>
          <a:bodyPr wrap="none" anchor="ctr"/>
          <a:lstStyle/>
          <a:p>
            <a:pPr defTabSz="455613" fontAlgn="base">
              <a:spcBef>
                <a:spcPct val="0"/>
              </a:spcBef>
              <a:spcAft>
                <a:spcPct val="0"/>
              </a:spcAft>
              <a:buClr>
                <a:srgbClr val="000000"/>
              </a:buClr>
              <a:buSzPct val="100000"/>
              <a:buFont typeface="Times New Roman" charset="0"/>
              <a:buNone/>
            </a:pPr>
            <a:endParaRPr lang="en-US">
              <a:solidFill>
                <a:prstClr val="white"/>
              </a:solidFill>
              <a:latin typeface="Arial" charset="0"/>
              <a:ea typeface="ＭＳ Ｐゴシック" charset="0"/>
              <a:cs typeface="ＭＳ Ｐゴシック" charset="0"/>
            </a:endParaRPr>
          </a:p>
        </p:txBody>
      </p:sp>
      <p:sp>
        <p:nvSpPr>
          <p:cNvPr id="146435" name="Rectangle 5"/>
          <p:cNvSpPr>
            <a:spLocks noChangeArrowheads="1"/>
          </p:cNvSpPr>
          <p:nvPr/>
        </p:nvSpPr>
        <p:spPr bwMode="auto">
          <a:xfrm>
            <a:off x="1371600" y="3276600"/>
            <a:ext cx="914400" cy="762000"/>
          </a:xfrm>
          <a:prstGeom prst="rect">
            <a:avLst/>
          </a:prstGeom>
          <a:solidFill>
            <a:srgbClr val="FFFF99"/>
          </a:solidFill>
          <a:ln w="9525">
            <a:solidFill>
              <a:schemeClr val="tx1"/>
            </a:solidFill>
            <a:miter lim="800000"/>
            <a:headEnd/>
            <a:tailEnd/>
          </a:ln>
        </p:spPr>
        <p:txBody>
          <a:bodyPr wrap="none" anchor="ctr"/>
          <a:lstStyle/>
          <a:p>
            <a:pPr defTabSz="455613" fontAlgn="base">
              <a:spcBef>
                <a:spcPct val="0"/>
              </a:spcBef>
              <a:spcAft>
                <a:spcPct val="0"/>
              </a:spcAft>
              <a:buClr>
                <a:srgbClr val="000000"/>
              </a:buClr>
              <a:buSzPct val="100000"/>
              <a:buFont typeface="Times New Roman" charset="0"/>
              <a:buNone/>
            </a:pPr>
            <a:endParaRPr lang="en-US">
              <a:solidFill>
                <a:prstClr val="white"/>
              </a:solidFill>
              <a:latin typeface="Arial" charset="0"/>
              <a:ea typeface="ＭＳ Ｐゴシック" charset="0"/>
              <a:cs typeface="ＭＳ Ｐゴシック" charset="0"/>
            </a:endParaRPr>
          </a:p>
        </p:txBody>
      </p:sp>
      <p:sp>
        <p:nvSpPr>
          <p:cNvPr id="5" name="Rectangle 6"/>
          <p:cNvSpPr>
            <a:spLocks noChangeArrowheads="1"/>
          </p:cNvSpPr>
          <p:nvPr/>
        </p:nvSpPr>
        <p:spPr bwMode="auto">
          <a:xfrm>
            <a:off x="1371600" y="1905000"/>
            <a:ext cx="533400" cy="1371600"/>
          </a:xfrm>
          <a:prstGeom prst="rect">
            <a:avLst/>
          </a:prstGeom>
          <a:solidFill>
            <a:schemeClr val="accent5"/>
          </a:solidFill>
          <a:ln w="9525">
            <a:solidFill>
              <a:schemeClr val="tx1"/>
            </a:solidFill>
            <a:miter lim="800000"/>
            <a:headEnd/>
            <a:tailEnd/>
          </a:ln>
          <a:effectLst/>
        </p:spPr>
        <p:txBody>
          <a:bodyPr wrap="none" anchor="ctr"/>
          <a:lstStyle/>
          <a:p>
            <a:pPr defTabSz="455613" fontAlgn="base">
              <a:spcBef>
                <a:spcPct val="0"/>
              </a:spcBef>
              <a:spcAft>
                <a:spcPct val="0"/>
              </a:spcAft>
              <a:buClr>
                <a:srgbClr val="000000"/>
              </a:buClr>
              <a:buSzPct val="100000"/>
              <a:buFont typeface="Times New Roman" charset="0"/>
              <a:buNone/>
              <a:defRPr/>
            </a:pPr>
            <a:endParaRPr lang="en-US">
              <a:solidFill>
                <a:prstClr val="white"/>
              </a:solidFill>
              <a:latin typeface="Arial" charset="0"/>
              <a:ea typeface="ＭＳ Ｐゴシック" charset="0"/>
              <a:cs typeface="Arial" charset="0"/>
            </a:endParaRPr>
          </a:p>
        </p:txBody>
      </p:sp>
      <p:sp>
        <p:nvSpPr>
          <p:cNvPr id="146437" name="Rectangle 7"/>
          <p:cNvSpPr>
            <a:spLocks noChangeArrowheads="1"/>
          </p:cNvSpPr>
          <p:nvPr/>
        </p:nvSpPr>
        <p:spPr bwMode="auto">
          <a:xfrm>
            <a:off x="2286000" y="3276600"/>
            <a:ext cx="457200" cy="762000"/>
          </a:xfrm>
          <a:prstGeom prst="rect">
            <a:avLst/>
          </a:prstGeom>
          <a:solidFill>
            <a:srgbClr val="FFFF99"/>
          </a:solidFill>
          <a:ln w="9525">
            <a:solidFill>
              <a:schemeClr val="tx1"/>
            </a:solidFill>
            <a:miter lim="800000"/>
            <a:headEnd/>
            <a:tailEnd/>
          </a:ln>
        </p:spPr>
        <p:txBody>
          <a:bodyPr wrap="none" anchor="ctr"/>
          <a:lstStyle/>
          <a:p>
            <a:pPr defTabSz="455613" fontAlgn="base">
              <a:spcBef>
                <a:spcPct val="0"/>
              </a:spcBef>
              <a:spcAft>
                <a:spcPct val="0"/>
              </a:spcAft>
              <a:buClr>
                <a:srgbClr val="000000"/>
              </a:buClr>
              <a:buSzPct val="100000"/>
              <a:buFont typeface="Times New Roman" charset="0"/>
              <a:buNone/>
            </a:pPr>
            <a:endParaRPr lang="en-US">
              <a:solidFill>
                <a:prstClr val="white"/>
              </a:solidFill>
              <a:latin typeface="Arial" charset="0"/>
              <a:ea typeface="ＭＳ Ｐゴシック" charset="0"/>
              <a:cs typeface="ＭＳ Ｐゴシック" charset="0"/>
            </a:endParaRPr>
          </a:p>
        </p:txBody>
      </p:sp>
      <p:sp>
        <p:nvSpPr>
          <p:cNvPr id="146438" name="Rectangle 8"/>
          <p:cNvSpPr>
            <a:spLocks noChangeArrowheads="1"/>
          </p:cNvSpPr>
          <p:nvPr/>
        </p:nvSpPr>
        <p:spPr bwMode="auto">
          <a:xfrm>
            <a:off x="2743200" y="3276600"/>
            <a:ext cx="990600" cy="762000"/>
          </a:xfrm>
          <a:prstGeom prst="rect">
            <a:avLst/>
          </a:prstGeom>
          <a:solidFill>
            <a:srgbClr val="FFFF99"/>
          </a:solidFill>
          <a:ln w="9525">
            <a:solidFill>
              <a:schemeClr val="tx1"/>
            </a:solidFill>
            <a:miter lim="800000"/>
            <a:headEnd/>
            <a:tailEnd/>
          </a:ln>
        </p:spPr>
        <p:txBody>
          <a:bodyPr wrap="none" anchor="ctr"/>
          <a:lstStyle/>
          <a:p>
            <a:pPr defTabSz="455613" fontAlgn="base">
              <a:spcBef>
                <a:spcPct val="0"/>
              </a:spcBef>
              <a:spcAft>
                <a:spcPct val="0"/>
              </a:spcAft>
              <a:buClr>
                <a:srgbClr val="000000"/>
              </a:buClr>
              <a:buSzPct val="100000"/>
              <a:buFont typeface="Times New Roman" charset="0"/>
              <a:buNone/>
            </a:pPr>
            <a:endParaRPr lang="en-US">
              <a:solidFill>
                <a:prstClr val="white"/>
              </a:solidFill>
              <a:latin typeface="Arial" charset="0"/>
              <a:ea typeface="ＭＳ Ｐゴシック" charset="0"/>
              <a:cs typeface="ＭＳ Ｐゴシック" charset="0"/>
            </a:endParaRPr>
          </a:p>
        </p:txBody>
      </p:sp>
      <p:sp>
        <p:nvSpPr>
          <p:cNvPr id="146439" name="Rectangle 9"/>
          <p:cNvSpPr>
            <a:spLocks noChangeArrowheads="1"/>
          </p:cNvSpPr>
          <p:nvPr/>
        </p:nvSpPr>
        <p:spPr bwMode="auto">
          <a:xfrm>
            <a:off x="3733800" y="3276600"/>
            <a:ext cx="762000" cy="762000"/>
          </a:xfrm>
          <a:prstGeom prst="rect">
            <a:avLst/>
          </a:prstGeom>
          <a:solidFill>
            <a:srgbClr val="FFFF99"/>
          </a:solidFill>
          <a:ln w="9525">
            <a:solidFill>
              <a:schemeClr val="tx1"/>
            </a:solidFill>
            <a:miter lim="800000"/>
            <a:headEnd/>
            <a:tailEnd/>
          </a:ln>
        </p:spPr>
        <p:txBody>
          <a:bodyPr wrap="none" anchor="ctr"/>
          <a:lstStyle/>
          <a:p>
            <a:pPr defTabSz="455613" fontAlgn="base">
              <a:spcBef>
                <a:spcPct val="0"/>
              </a:spcBef>
              <a:spcAft>
                <a:spcPct val="0"/>
              </a:spcAft>
              <a:buClr>
                <a:srgbClr val="000000"/>
              </a:buClr>
              <a:buSzPct val="100000"/>
              <a:buFont typeface="Times New Roman" charset="0"/>
              <a:buNone/>
            </a:pPr>
            <a:endParaRPr lang="en-US">
              <a:solidFill>
                <a:prstClr val="white"/>
              </a:solidFill>
              <a:latin typeface="Arial" charset="0"/>
              <a:ea typeface="ＭＳ Ｐゴシック" charset="0"/>
              <a:cs typeface="ＭＳ Ｐゴシック" charset="0"/>
            </a:endParaRPr>
          </a:p>
        </p:txBody>
      </p:sp>
      <p:sp>
        <p:nvSpPr>
          <p:cNvPr id="146440" name="Rectangle 10"/>
          <p:cNvSpPr>
            <a:spLocks noChangeArrowheads="1"/>
          </p:cNvSpPr>
          <p:nvPr/>
        </p:nvSpPr>
        <p:spPr bwMode="auto">
          <a:xfrm>
            <a:off x="4495800" y="3276600"/>
            <a:ext cx="533400" cy="762000"/>
          </a:xfrm>
          <a:prstGeom prst="rect">
            <a:avLst/>
          </a:prstGeom>
          <a:solidFill>
            <a:srgbClr val="FFFF99"/>
          </a:solidFill>
          <a:ln w="9525">
            <a:solidFill>
              <a:schemeClr val="tx1"/>
            </a:solidFill>
            <a:miter lim="800000"/>
            <a:headEnd/>
            <a:tailEnd/>
          </a:ln>
        </p:spPr>
        <p:txBody>
          <a:bodyPr wrap="none" anchor="ctr"/>
          <a:lstStyle/>
          <a:p>
            <a:pPr defTabSz="455613" fontAlgn="base">
              <a:spcBef>
                <a:spcPct val="0"/>
              </a:spcBef>
              <a:spcAft>
                <a:spcPct val="0"/>
              </a:spcAft>
              <a:buClr>
                <a:srgbClr val="000000"/>
              </a:buClr>
              <a:buSzPct val="100000"/>
              <a:buFont typeface="Times New Roman" charset="0"/>
              <a:buNone/>
            </a:pPr>
            <a:endParaRPr lang="en-US">
              <a:solidFill>
                <a:prstClr val="white"/>
              </a:solidFill>
              <a:latin typeface="Arial" charset="0"/>
              <a:ea typeface="ＭＳ Ｐゴシック" charset="0"/>
              <a:cs typeface="ＭＳ Ｐゴシック" charset="0"/>
            </a:endParaRPr>
          </a:p>
        </p:txBody>
      </p:sp>
      <p:sp>
        <p:nvSpPr>
          <p:cNvPr id="10" name="Rectangle 11"/>
          <p:cNvSpPr>
            <a:spLocks noChangeArrowheads="1"/>
          </p:cNvSpPr>
          <p:nvPr/>
        </p:nvSpPr>
        <p:spPr bwMode="auto">
          <a:xfrm>
            <a:off x="2133600" y="1905000"/>
            <a:ext cx="533400" cy="1371600"/>
          </a:xfrm>
          <a:prstGeom prst="rect">
            <a:avLst/>
          </a:prstGeom>
          <a:solidFill>
            <a:schemeClr val="accent5"/>
          </a:solidFill>
          <a:ln w="9525">
            <a:solidFill>
              <a:schemeClr val="tx1"/>
            </a:solidFill>
            <a:miter lim="800000"/>
            <a:headEnd/>
            <a:tailEnd/>
          </a:ln>
          <a:effectLst/>
        </p:spPr>
        <p:txBody>
          <a:bodyPr wrap="none" anchor="ctr"/>
          <a:lstStyle/>
          <a:p>
            <a:pPr defTabSz="455613" fontAlgn="base">
              <a:spcBef>
                <a:spcPct val="0"/>
              </a:spcBef>
              <a:spcAft>
                <a:spcPct val="0"/>
              </a:spcAft>
              <a:buClr>
                <a:srgbClr val="000000"/>
              </a:buClr>
              <a:buSzPct val="100000"/>
              <a:buFont typeface="Times New Roman" charset="0"/>
              <a:buNone/>
              <a:defRPr/>
            </a:pPr>
            <a:endParaRPr lang="en-US">
              <a:solidFill>
                <a:prstClr val="white"/>
              </a:solidFill>
              <a:latin typeface="Arial" charset="0"/>
              <a:ea typeface="ＭＳ Ｐゴシック" charset="0"/>
              <a:cs typeface="Arial" charset="0"/>
            </a:endParaRPr>
          </a:p>
        </p:txBody>
      </p:sp>
      <p:sp>
        <p:nvSpPr>
          <p:cNvPr id="11" name="Rectangle 12"/>
          <p:cNvSpPr>
            <a:spLocks noChangeArrowheads="1"/>
          </p:cNvSpPr>
          <p:nvPr/>
        </p:nvSpPr>
        <p:spPr bwMode="auto">
          <a:xfrm>
            <a:off x="2895600" y="1905000"/>
            <a:ext cx="533400" cy="1371600"/>
          </a:xfrm>
          <a:prstGeom prst="rect">
            <a:avLst/>
          </a:prstGeom>
          <a:solidFill>
            <a:schemeClr val="accent5"/>
          </a:solidFill>
          <a:ln w="9525">
            <a:solidFill>
              <a:schemeClr val="tx1"/>
            </a:solidFill>
            <a:miter lim="800000"/>
            <a:headEnd/>
            <a:tailEnd/>
          </a:ln>
          <a:effectLst/>
        </p:spPr>
        <p:txBody>
          <a:bodyPr wrap="none" anchor="ctr"/>
          <a:lstStyle/>
          <a:p>
            <a:pPr defTabSz="455613" fontAlgn="base">
              <a:spcBef>
                <a:spcPct val="0"/>
              </a:spcBef>
              <a:spcAft>
                <a:spcPct val="0"/>
              </a:spcAft>
              <a:buClr>
                <a:srgbClr val="000000"/>
              </a:buClr>
              <a:buSzPct val="100000"/>
              <a:buFont typeface="Times New Roman" charset="0"/>
              <a:buNone/>
              <a:defRPr/>
            </a:pPr>
            <a:endParaRPr lang="en-US">
              <a:solidFill>
                <a:prstClr val="white"/>
              </a:solidFill>
              <a:latin typeface="Arial" charset="0"/>
              <a:ea typeface="ＭＳ Ｐゴシック" charset="0"/>
              <a:cs typeface="Arial" charset="0"/>
            </a:endParaRPr>
          </a:p>
        </p:txBody>
      </p:sp>
      <p:sp>
        <p:nvSpPr>
          <p:cNvPr id="12" name="Rectangle 13"/>
          <p:cNvSpPr>
            <a:spLocks noChangeArrowheads="1"/>
          </p:cNvSpPr>
          <p:nvPr/>
        </p:nvSpPr>
        <p:spPr bwMode="auto">
          <a:xfrm>
            <a:off x="3657600" y="1905000"/>
            <a:ext cx="533400" cy="1371600"/>
          </a:xfrm>
          <a:prstGeom prst="rect">
            <a:avLst/>
          </a:prstGeom>
          <a:solidFill>
            <a:schemeClr val="accent5"/>
          </a:solidFill>
          <a:ln w="9525">
            <a:solidFill>
              <a:schemeClr val="tx1"/>
            </a:solidFill>
            <a:miter lim="800000"/>
            <a:headEnd/>
            <a:tailEnd/>
          </a:ln>
          <a:effectLst/>
        </p:spPr>
        <p:txBody>
          <a:bodyPr wrap="none" anchor="ctr"/>
          <a:lstStyle/>
          <a:p>
            <a:pPr defTabSz="455613" fontAlgn="base">
              <a:spcBef>
                <a:spcPct val="0"/>
              </a:spcBef>
              <a:spcAft>
                <a:spcPct val="0"/>
              </a:spcAft>
              <a:buClr>
                <a:srgbClr val="000000"/>
              </a:buClr>
              <a:buSzPct val="100000"/>
              <a:buFont typeface="Times New Roman" charset="0"/>
              <a:buNone/>
              <a:defRPr/>
            </a:pPr>
            <a:endParaRPr lang="en-US">
              <a:solidFill>
                <a:prstClr val="white"/>
              </a:solidFill>
              <a:latin typeface="Arial" charset="0"/>
              <a:ea typeface="ＭＳ Ｐゴシック" charset="0"/>
              <a:cs typeface="Arial" charset="0"/>
            </a:endParaRPr>
          </a:p>
        </p:txBody>
      </p:sp>
      <p:sp>
        <p:nvSpPr>
          <p:cNvPr id="13" name="Rectangle 14"/>
          <p:cNvSpPr>
            <a:spLocks noChangeArrowheads="1"/>
          </p:cNvSpPr>
          <p:nvPr/>
        </p:nvSpPr>
        <p:spPr bwMode="auto">
          <a:xfrm>
            <a:off x="4495800" y="1905000"/>
            <a:ext cx="533400" cy="1371600"/>
          </a:xfrm>
          <a:prstGeom prst="rect">
            <a:avLst/>
          </a:prstGeom>
          <a:solidFill>
            <a:schemeClr val="accent5"/>
          </a:solidFill>
          <a:ln w="9525">
            <a:solidFill>
              <a:schemeClr val="tx1"/>
            </a:solidFill>
            <a:miter lim="800000"/>
            <a:headEnd/>
            <a:tailEnd/>
          </a:ln>
          <a:effectLst/>
        </p:spPr>
        <p:txBody>
          <a:bodyPr wrap="none" anchor="ctr"/>
          <a:lstStyle/>
          <a:p>
            <a:pPr defTabSz="455613" fontAlgn="base">
              <a:spcBef>
                <a:spcPct val="0"/>
              </a:spcBef>
              <a:spcAft>
                <a:spcPct val="0"/>
              </a:spcAft>
              <a:buClr>
                <a:srgbClr val="000000"/>
              </a:buClr>
              <a:buSzPct val="100000"/>
              <a:buFont typeface="Times New Roman" charset="0"/>
              <a:buNone/>
              <a:defRPr/>
            </a:pPr>
            <a:endParaRPr lang="en-US">
              <a:solidFill>
                <a:prstClr val="white"/>
              </a:solidFill>
              <a:latin typeface="Arial" charset="0"/>
              <a:ea typeface="ＭＳ Ｐゴシック" charset="0"/>
              <a:cs typeface="Arial" charset="0"/>
            </a:endParaRPr>
          </a:p>
        </p:txBody>
      </p:sp>
      <p:sp>
        <p:nvSpPr>
          <p:cNvPr id="146445" name="AutoShape 15"/>
          <p:cNvSpPr>
            <a:spLocks/>
          </p:cNvSpPr>
          <p:nvPr/>
        </p:nvSpPr>
        <p:spPr bwMode="auto">
          <a:xfrm>
            <a:off x="5257800" y="4038600"/>
            <a:ext cx="228600" cy="1295400"/>
          </a:xfrm>
          <a:prstGeom prst="rightBrace">
            <a:avLst>
              <a:gd name="adj1" fmla="val 4722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5613" fontAlgn="base">
              <a:spcBef>
                <a:spcPct val="0"/>
              </a:spcBef>
              <a:spcAft>
                <a:spcPct val="0"/>
              </a:spcAft>
              <a:buClr>
                <a:srgbClr val="000000"/>
              </a:buClr>
              <a:buSzPct val="100000"/>
              <a:buFont typeface="Times New Roman" charset="0"/>
              <a:buNone/>
            </a:pPr>
            <a:endParaRPr lang="en-US">
              <a:solidFill>
                <a:prstClr val="white"/>
              </a:solidFill>
              <a:latin typeface="Arial" charset="0"/>
              <a:ea typeface="ＭＳ Ｐゴシック" charset="0"/>
              <a:cs typeface="ＭＳ Ｐゴシック" charset="0"/>
            </a:endParaRPr>
          </a:p>
        </p:txBody>
      </p:sp>
      <p:sp>
        <p:nvSpPr>
          <p:cNvPr id="146446" name="Text Box 16"/>
          <p:cNvSpPr txBox="1">
            <a:spLocks noChangeArrowheads="1"/>
          </p:cNvSpPr>
          <p:nvPr/>
        </p:nvSpPr>
        <p:spPr bwMode="auto">
          <a:xfrm>
            <a:off x="5715000" y="4267200"/>
            <a:ext cx="3276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defTabSz="455613" eaLnBrk="1" fontAlgn="base" hangingPunct="1">
              <a:spcBef>
                <a:spcPct val="0"/>
              </a:spcBef>
              <a:spcAft>
                <a:spcPct val="0"/>
              </a:spcAft>
              <a:buClr>
                <a:srgbClr val="000000"/>
              </a:buClr>
              <a:buSzPct val="100000"/>
              <a:buFont typeface="Times New Roman" charset="0"/>
              <a:buNone/>
            </a:pPr>
            <a:r>
              <a:rPr lang="en-US" sz="2000" b="1" dirty="0" smtClean="0">
                <a:solidFill>
                  <a:srgbClr val="003367"/>
                </a:solidFill>
              </a:rPr>
              <a:t>OS platform</a:t>
            </a:r>
            <a:r>
              <a:rPr lang="en-US" sz="2000" dirty="0" smtClean="0">
                <a:solidFill>
                  <a:srgbClr val="003367"/>
                </a:solidFill>
              </a:rPr>
              <a:t>: </a:t>
            </a:r>
            <a:r>
              <a:rPr lang="en-US" sz="2000" dirty="0">
                <a:solidFill>
                  <a:srgbClr val="003367"/>
                </a:solidFill>
              </a:rPr>
              <a:t>same for all </a:t>
            </a:r>
            <a:r>
              <a:rPr lang="en-US" sz="2000" dirty="0" smtClean="0">
                <a:solidFill>
                  <a:srgbClr val="003367"/>
                </a:solidFill>
              </a:rPr>
              <a:t>applications on a system</a:t>
            </a:r>
          </a:p>
          <a:p>
            <a:pPr defTabSz="455613" eaLnBrk="1" fontAlgn="base" hangingPunct="1">
              <a:spcBef>
                <a:spcPct val="0"/>
              </a:spcBef>
              <a:spcAft>
                <a:spcPct val="0"/>
              </a:spcAft>
              <a:buClr>
                <a:srgbClr val="000000"/>
              </a:buClr>
              <a:buSzPct val="100000"/>
              <a:buFont typeface="Times New Roman" charset="0"/>
              <a:buNone/>
            </a:pPr>
            <a:r>
              <a:rPr lang="en-US" sz="2000" dirty="0" err="1" smtClean="0">
                <a:solidFill>
                  <a:srgbClr val="003367"/>
                </a:solidFill>
              </a:rPr>
              <a:t>E,g</a:t>
            </a:r>
            <a:r>
              <a:rPr lang="en-US" sz="2000" dirty="0" smtClean="0">
                <a:solidFill>
                  <a:srgbClr val="003367"/>
                </a:solidFill>
              </a:rPr>
              <a:t>,, classical OS </a:t>
            </a:r>
            <a:r>
              <a:rPr lang="en-US" sz="2000" b="1" dirty="0" smtClean="0">
                <a:solidFill>
                  <a:srgbClr val="003367"/>
                </a:solidFill>
              </a:rPr>
              <a:t>kernel</a:t>
            </a:r>
            <a:endParaRPr lang="en-US" sz="2000" b="1" dirty="0">
              <a:solidFill>
                <a:srgbClr val="003367"/>
              </a:solidFill>
            </a:endParaRPr>
          </a:p>
        </p:txBody>
      </p:sp>
      <p:sp>
        <p:nvSpPr>
          <p:cNvPr id="146447" name="Text Box 17"/>
          <p:cNvSpPr txBox="1">
            <a:spLocks noChangeArrowheads="1"/>
          </p:cNvSpPr>
          <p:nvPr/>
        </p:nvSpPr>
        <p:spPr bwMode="auto">
          <a:xfrm>
            <a:off x="5715000" y="3124200"/>
            <a:ext cx="3276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defTabSz="455613" eaLnBrk="1" fontAlgn="base" hangingPunct="1">
              <a:spcBef>
                <a:spcPct val="0"/>
              </a:spcBef>
              <a:spcAft>
                <a:spcPct val="0"/>
              </a:spcAft>
              <a:buClr>
                <a:srgbClr val="000000"/>
              </a:buClr>
              <a:buSzPct val="100000"/>
              <a:buFont typeface="Times New Roman" charset="0"/>
              <a:buNone/>
            </a:pPr>
            <a:r>
              <a:rPr lang="en-US" sz="2000" b="1" dirty="0" smtClean="0">
                <a:solidFill>
                  <a:srgbClr val="003367"/>
                </a:solidFill>
              </a:rPr>
              <a:t>Libraries/frameworks</a:t>
            </a:r>
            <a:r>
              <a:rPr lang="en-US" sz="2000" dirty="0" smtClean="0">
                <a:solidFill>
                  <a:srgbClr val="003367"/>
                </a:solidFill>
              </a:rPr>
              <a:t>: packaged code used by </a:t>
            </a:r>
            <a:r>
              <a:rPr lang="en-US" sz="2000" dirty="0">
                <a:solidFill>
                  <a:srgbClr val="003367"/>
                </a:solidFill>
              </a:rPr>
              <a:t>multiple </a:t>
            </a:r>
            <a:r>
              <a:rPr lang="en-US" sz="2000" dirty="0" smtClean="0">
                <a:solidFill>
                  <a:srgbClr val="003367"/>
                </a:solidFill>
              </a:rPr>
              <a:t>applications</a:t>
            </a:r>
            <a:endParaRPr lang="en-US" sz="2000" dirty="0">
              <a:solidFill>
                <a:srgbClr val="003367"/>
              </a:solidFill>
            </a:endParaRPr>
          </a:p>
        </p:txBody>
      </p:sp>
      <p:sp>
        <p:nvSpPr>
          <p:cNvPr id="146448" name="AutoShape 18"/>
          <p:cNvSpPr>
            <a:spLocks/>
          </p:cNvSpPr>
          <p:nvPr/>
        </p:nvSpPr>
        <p:spPr bwMode="auto">
          <a:xfrm>
            <a:off x="5257800" y="3276600"/>
            <a:ext cx="228600" cy="762000"/>
          </a:xfrm>
          <a:prstGeom prst="rightBrace">
            <a:avLst>
              <a:gd name="adj1" fmla="val 277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5613" fontAlgn="base">
              <a:spcBef>
                <a:spcPct val="0"/>
              </a:spcBef>
              <a:spcAft>
                <a:spcPct val="0"/>
              </a:spcAft>
              <a:buClr>
                <a:srgbClr val="000000"/>
              </a:buClr>
              <a:buSzPct val="100000"/>
              <a:buFont typeface="Times New Roman" charset="0"/>
              <a:buNone/>
            </a:pPr>
            <a:endParaRPr lang="en-US">
              <a:solidFill>
                <a:prstClr val="white"/>
              </a:solidFill>
              <a:latin typeface="Arial" charset="0"/>
              <a:ea typeface="ＭＳ Ｐゴシック" charset="0"/>
              <a:cs typeface="ＭＳ Ｐゴシック" charset="0"/>
            </a:endParaRPr>
          </a:p>
        </p:txBody>
      </p:sp>
      <p:sp>
        <p:nvSpPr>
          <p:cNvPr id="146449" name="AutoShape 19"/>
          <p:cNvSpPr>
            <a:spLocks/>
          </p:cNvSpPr>
          <p:nvPr/>
        </p:nvSpPr>
        <p:spPr bwMode="auto">
          <a:xfrm>
            <a:off x="5257800" y="1905000"/>
            <a:ext cx="228600" cy="1371600"/>
          </a:xfrm>
          <a:prstGeom prst="righ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455613" fontAlgn="base">
              <a:spcBef>
                <a:spcPct val="0"/>
              </a:spcBef>
              <a:spcAft>
                <a:spcPct val="0"/>
              </a:spcAft>
              <a:buClr>
                <a:srgbClr val="000000"/>
              </a:buClr>
              <a:buSzPct val="100000"/>
              <a:buFont typeface="Times New Roman" charset="0"/>
              <a:buNone/>
            </a:pPr>
            <a:endParaRPr lang="en-US">
              <a:solidFill>
                <a:prstClr val="white"/>
              </a:solidFill>
              <a:latin typeface="Arial" charset="0"/>
              <a:ea typeface="ＭＳ Ｐゴシック" charset="0"/>
              <a:cs typeface="ＭＳ Ｐゴシック" charset="0"/>
            </a:endParaRPr>
          </a:p>
        </p:txBody>
      </p:sp>
      <p:sp>
        <p:nvSpPr>
          <p:cNvPr id="146450" name="Text Box 21"/>
          <p:cNvSpPr txBox="1">
            <a:spLocks noChangeArrowheads="1"/>
          </p:cNvSpPr>
          <p:nvPr/>
        </p:nvSpPr>
        <p:spPr bwMode="auto">
          <a:xfrm>
            <a:off x="5715000" y="1956137"/>
            <a:ext cx="312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defTabSz="455613" eaLnBrk="1" fontAlgn="base" hangingPunct="1">
              <a:spcBef>
                <a:spcPct val="0"/>
              </a:spcBef>
              <a:spcAft>
                <a:spcPct val="0"/>
              </a:spcAft>
              <a:buClr>
                <a:srgbClr val="000000"/>
              </a:buClr>
              <a:buSzPct val="100000"/>
              <a:buFont typeface="Times New Roman" charset="0"/>
              <a:buNone/>
            </a:pPr>
            <a:r>
              <a:rPr lang="en-US" sz="2000" b="1" dirty="0" smtClean="0">
                <a:solidFill>
                  <a:srgbClr val="003367"/>
                </a:solidFill>
              </a:rPr>
              <a:t>Applications</a:t>
            </a:r>
            <a:r>
              <a:rPr lang="en-US" sz="2000" dirty="0" smtClean="0">
                <a:solidFill>
                  <a:srgbClr val="003367"/>
                </a:solidFill>
              </a:rPr>
              <a:t>/services.  May interact and serve one another.</a:t>
            </a:r>
            <a:endParaRPr lang="en-US" sz="2000" dirty="0">
              <a:solidFill>
                <a:srgbClr val="003367"/>
              </a:solidFill>
            </a:endParaRPr>
          </a:p>
        </p:txBody>
      </p:sp>
      <p:cxnSp>
        <p:nvCxnSpPr>
          <p:cNvPr id="146451" name="Straight Connector 292"/>
          <p:cNvCxnSpPr>
            <a:cxnSpLocks noChangeShapeType="1"/>
          </p:cNvCxnSpPr>
          <p:nvPr/>
        </p:nvCxnSpPr>
        <p:spPr bwMode="auto">
          <a:xfrm rot="16200000" flipH="1">
            <a:off x="2133600" y="5105400"/>
            <a:ext cx="990600" cy="838200"/>
          </a:xfrm>
          <a:prstGeom prst="line">
            <a:avLst/>
          </a:prstGeom>
          <a:noFill/>
          <a:ln w="47625">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46452" name="Rectangle 302"/>
          <p:cNvSpPr>
            <a:spLocks noChangeArrowheads="1"/>
          </p:cNvSpPr>
          <p:nvPr/>
        </p:nvSpPr>
        <p:spPr bwMode="auto">
          <a:xfrm>
            <a:off x="3124200" y="5845314"/>
            <a:ext cx="4945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5613" fontAlgn="base">
              <a:spcBef>
                <a:spcPct val="0"/>
              </a:spcBef>
              <a:spcAft>
                <a:spcPct val="0"/>
              </a:spcAft>
              <a:buClr>
                <a:srgbClr val="000000"/>
              </a:buClr>
              <a:buSzPct val="100000"/>
              <a:buFont typeface="Times New Roman" charset="0"/>
              <a:buNone/>
            </a:pPr>
            <a:r>
              <a:rPr lang="en-US" sz="2000" dirty="0">
                <a:solidFill>
                  <a:srgbClr val="003367"/>
                </a:solidFill>
                <a:latin typeface="Arial" charset="0"/>
                <a:ea typeface="ＭＳ Ｐゴシック" charset="0"/>
                <a:cs typeface="ＭＳ Ｐゴシック" charset="0"/>
              </a:rPr>
              <a:t>OS </a:t>
            </a:r>
            <a:r>
              <a:rPr lang="en-US" sz="2000" dirty="0" smtClean="0">
                <a:solidFill>
                  <a:srgbClr val="003367"/>
                </a:solidFill>
                <a:latin typeface="Arial" charset="0"/>
                <a:ea typeface="ＭＳ Ｐゴシック" charset="0"/>
                <a:cs typeface="ＭＳ Ｐゴシック" charset="0"/>
              </a:rPr>
              <a:t>mediates </a:t>
            </a:r>
            <a:r>
              <a:rPr lang="en-US" sz="2000" dirty="0">
                <a:solidFill>
                  <a:srgbClr val="003367"/>
                </a:solidFill>
                <a:latin typeface="Arial" charset="0"/>
                <a:ea typeface="ＭＳ Ｐゴシック" charset="0"/>
                <a:cs typeface="ＭＳ Ｐゴシック" charset="0"/>
              </a:rPr>
              <a:t>access to shared </a:t>
            </a:r>
            <a:r>
              <a:rPr lang="en-US" sz="2000" dirty="0" smtClean="0">
                <a:solidFill>
                  <a:srgbClr val="003367"/>
                </a:solidFill>
                <a:latin typeface="Arial" charset="0"/>
                <a:ea typeface="ＭＳ Ｐゴシック" charset="0"/>
                <a:cs typeface="ＭＳ Ｐゴシック" charset="0"/>
              </a:rPr>
              <a:t>resources.</a:t>
            </a:r>
          </a:p>
          <a:p>
            <a:pPr defTabSz="455613" fontAlgn="base">
              <a:spcBef>
                <a:spcPct val="0"/>
              </a:spcBef>
              <a:spcAft>
                <a:spcPct val="0"/>
              </a:spcAft>
              <a:buClr>
                <a:srgbClr val="000000"/>
              </a:buClr>
              <a:buSzPct val="100000"/>
              <a:buFont typeface="Times New Roman" charset="0"/>
              <a:buNone/>
            </a:pPr>
            <a:r>
              <a:rPr lang="en-US" sz="2000" dirty="0" smtClean="0">
                <a:solidFill>
                  <a:srgbClr val="003367"/>
                </a:solidFill>
                <a:latin typeface="Arial" charset="0"/>
                <a:ea typeface="ＭＳ Ｐゴシック" charset="0"/>
                <a:cs typeface="ＭＳ Ｐゴシック" charset="0"/>
              </a:rPr>
              <a:t>That requires protection and isolation.</a:t>
            </a:r>
            <a:endParaRPr lang="en-US" sz="2000" dirty="0">
              <a:solidFill>
                <a:srgbClr val="003367"/>
              </a:solidFill>
              <a:latin typeface="Arial" charset="0"/>
              <a:ea typeface="ＭＳ Ｐゴシック" charset="0"/>
              <a:cs typeface="ＭＳ Ｐゴシック" charset="0"/>
            </a:endParaRPr>
          </a:p>
        </p:txBody>
      </p:sp>
      <p:sp>
        <p:nvSpPr>
          <p:cNvPr id="146453" name="TextBox 24"/>
          <p:cNvSpPr txBox="1">
            <a:spLocks noChangeArrowheads="1"/>
          </p:cNvSpPr>
          <p:nvPr/>
        </p:nvSpPr>
        <p:spPr bwMode="auto">
          <a:xfrm>
            <a:off x="152400" y="6488113"/>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bg1"/>
                </a:solidFill>
                <a:latin typeface="Arial" charset="0"/>
                <a:ea typeface="ＭＳ Ｐゴシック" charset="0"/>
              </a:defRPr>
            </a:lvl9pPr>
          </a:lstStyle>
          <a:p>
            <a:pPr defTabSz="455613" eaLnBrk="1" fontAlgn="base" hangingPunct="1">
              <a:spcBef>
                <a:spcPct val="0"/>
              </a:spcBef>
              <a:spcAft>
                <a:spcPct val="0"/>
              </a:spcAft>
              <a:buClr>
                <a:srgbClr val="000000"/>
              </a:buClr>
              <a:buSzPct val="100000"/>
              <a:buFont typeface="Times New Roman" charset="0"/>
              <a:buNone/>
            </a:pPr>
            <a:r>
              <a:rPr lang="en-US" sz="1800">
                <a:solidFill>
                  <a:srgbClr val="003367"/>
                </a:solidFill>
              </a:rPr>
              <a:t>[RAD Lab]</a:t>
            </a:r>
          </a:p>
        </p:txBody>
      </p:sp>
      <p:cxnSp>
        <p:nvCxnSpPr>
          <p:cNvPr id="3" name="Straight Connector 2"/>
          <p:cNvCxnSpPr/>
          <p:nvPr/>
        </p:nvCxnSpPr>
        <p:spPr bwMode="auto">
          <a:xfrm>
            <a:off x="1371600" y="4038600"/>
            <a:ext cx="3657600" cy="0"/>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31" name="Rectangle 302"/>
          <p:cNvSpPr>
            <a:spLocks noChangeArrowheads="1"/>
          </p:cNvSpPr>
          <p:nvPr/>
        </p:nvSpPr>
        <p:spPr bwMode="auto">
          <a:xfrm>
            <a:off x="1977961" y="3962400"/>
            <a:ext cx="22506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5613" fontAlgn="base">
              <a:spcBef>
                <a:spcPct val="0"/>
              </a:spcBef>
              <a:spcAft>
                <a:spcPct val="0"/>
              </a:spcAft>
              <a:buClr>
                <a:srgbClr val="000000"/>
              </a:buClr>
              <a:buSzPct val="100000"/>
              <a:buFont typeface="Times New Roman" charset="0"/>
              <a:buNone/>
            </a:pPr>
            <a:r>
              <a:rPr lang="en-US" dirty="0" smtClean="0">
                <a:solidFill>
                  <a:srgbClr val="003367"/>
                </a:solidFill>
                <a:latin typeface="Arial" charset="0"/>
                <a:ea typeface="ＭＳ Ｐゴシック" charset="0"/>
                <a:cs typeface="ＭＳ Ｐゴシック" charset="0"/>
              </a:rPr>
              <a:t>Protection boundary</a:t>
            </a:r>
            <a:endParaRPr lang="en-US" dirty="0">
              <a:solidFill>
                <a:srgbClr val="003367"/>
              </a:solidFill>
              <a:latin typeface="Arial" charset="0"/>
              <a:ea typeface="ＭＳ Ｐゴシック" charset="0"/>
              <a:cs typeface="ＭＳ Ｐゴシック" charset="0"/>
            </a:endParaRPr>
          </a:p>
        </p:txBody>
      </p:sp>
      <p:cxnSp>
        <p:nvCxnSpPr>
          <p:cNvPr id="32" name="Straight Connector 31"/>
          <p:cNvCxnSpPr/>
          <p:nvPr/>
        </p:nvCxnSpPr>
        <p:spPr bwMode="auto">
          <a:xfrm>
            <a:off x="1371600" y="4267200"/>
            <a:ext cx="3657600" cy="0"/>
          </a:xfrm>
          <a:prstGeom prst="line">
            <a:avLst/>
          </a:prstGeom>
          <a:solidFill>
            <a:srgbClr val="00B8FF"/>
          </a:solidFill>
          <a:ln w="38100" cap="flat" cmpd="sng" algn="ctr">
            <a:solidFill>
              <a:schemeClr val="tx1"/>
            </a:solidFill>
            <a:prstDash val="solid"/>
            <a:round/>
            <a:headEnd type="none" w="med" len="med"/>
            <a:tailEnd type="none" w="med" len="med"/>
          </a:ln>
          <a:effectLst/>
        </p:spPr>
      </p:cxnSp>
      <p:sp>
        <p:nvSpPr>
          <p:cNvPr id="33" name="Rectangle 302"/>
          <p:cNvSpPr>
            <a:spLocks noChangeArrowheads="1"/>
          </p:cNvSpPr>
          <p:nvPr/>
        </p:nvSpPr>
        <p:spPr bwMode="auto">
          <a:xfrm>
            <a:off x="802051" y="3810000"/>
            <a:ext cx="5695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5613" fontAlgn="base">
              <a:spcBef>
                <a:spcPct val="0"/>
              </a:spcBef>
              <a:spcAft>
                <a:spcPct val="0"/>
              </a:spcAft>
              <a:buClr>
                <a:srgbClr val="000000"/>
              </a:buClr>
              <a:buSzPct val="100000"/>
              <a:buFont typeface="Times New Roman" charset="0"/>
              <a:buNone/>
            </a:pPr>
            <a:r>
              <a:rPr lang="en-US" dirty="0" smtClean="0">
                <a:solidFill>
                  <a:srgbClr val="003367"/>
                </a:solidFill>
                <a:latin typeface="Arial" charset="0"/>
                <a:ea typeface="ＭＳ Ｐゴシック" charset="0"/>
                <a:cs typeface="ＭＳ Ｐゴシック" charset="0"/>
              </a:rPr>
              <a:t>API</a:t>
            </a:r>
            <a:endParaRPr lang="en-US" dirty="0">
              <a:solidFill>
                <a:srgbClr val="003367"/>
              </a:solidFill>
              <a:latin typeface="Arial" charset="0"/>
              <a:ea typeface="ＭＳ Ｐゴシック" charset="0"/>
              <a:cs typeface="ＭＳ Ｐゴシック" charset="0"/>
            </a:endParaRPr>
          </a:p>
        </p:txBody>
      </p:sp>
      <p:sp>
        <p:nvSpPr>
          <p:cNvPr id="34" name="Rectangle 302"/>
          <p:cNvSpPr>
            <a:spLocks noChangeArrowheads="1"/>
          </p:cNvSpPr>
          <p:nvPr/>
        </p:nvSpPr>
        <p:spPr bwMode="auto">
          <a:xfrm>
            <a:off x="802051" y="3048000"/>
            <a:ext cx="5695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5613" fontAlgn="base">
              <a:spcBef>
                <a:spcPct val="0"/>
              </a:spcBef>
              <a:spcAft>
                <a:spcPct val="0"/>
              </a:spcAft>
              <a:buClr>
                <a:srgbClr val="000000"/>
              </a:buClr>
              <a:buSzPct val="100000"/>
              <a:buFont typeface="Times New Roman" charset="0"/>
              <a:buNone/>
            </a:pPr>
            <a:r>
              <a:rPr lang="en-US" dirty="0" smtClean="0">
                <a:solidFill>
                  <a:srgbClr val="003367"/>
                </a:solidFill>
                <a:latin typeface="Arial" charset="0"/>
                <a:ea typeface="ＭＳ Ｐゴシック" charset="0"/>
                <a:cs typeface="ＭＳ Ｐゴシック" charset="0"/>
              </a:rPr>
              <a:t>API</a:t>
            </a:r>
            <a:endParaRPr lang="en-US" dirty="0">
              <a:solidFill>
                <a:srgbClr val="003367"/>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172891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28800"/>
            <a:ext cx="9144000" cy="4876800"/>
          </a:xfrm>
          <a:prstGeom prst="rect">
            <a:avLst/>
          </a:prstGeom>
        </p:spPr>
      </p:pic>
      <p:pic>
        <p:nvPicPr>
          <p:cNvPr id="5" name="Picture 4"/>
          <p:cNvPicPr>
            <a:picLocks noChangeAspect="1"/>
          </p:cNvPicPr>
          <p:nvPr/>
        </p:nvPicPr>
        <p:blipFill>
          <a:blip r:embed="rId3"/>
          <a:stretch>
            <a:fillRect/>
          </a:stretch>
        </p:blipFill>
        <p:spPr>
          <a:xfrm>
            <a:off x="5791200" y="63500"/>
            <a:ext cx="2595083" cy="1972110"/>
          </a:xfrm>
          <a:prstGeom prst="rect">
            <a:avLst/>
          </a:prstGeom>
        </p:spPr>
      </p:pic>
      <p:sp>
        <p:nvSpPr>
          <p:cNvPr id="6" name="Title 5"/>
          <p:cNvSpPr>
            <a:spLocks noGrp="1"/>
          </p:cNvSpPr>
          <p:nvPr>
            <p:ph type="title"/>
          </p:nvPr>
        </p:nvSpPr>
        <p:spPr/>
        <p:txBody>
          <a:bodyPr/>
          <a:lstStyle/>
          <a:p>
            <a:r>
              <a:rPr lang="en-US" dirty="0" smtClean="0"/>
              <a:t>“OS as a service”</a:t>
            </a:r>
            <a:endParaRPr lang="en-US" dirty="0"/>
          </a:p>
        </p:txBody>
      </p:sp>
    </p:spTree>
    <p:extLst>
      <p:ext uri="{BB962C8B-B14F-4D97-AF65-F5344CB8AC3E}">
        <p14:creationId xmlns:p14="http://schemas.microsoft.com/office/powerpoint/2010/main" val="920091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“OS as a Service”</a:t>
            </a:r>
            <a:endParaRPr lang="en-US" dirty="0"/>
          </a:p>
        </p:txBody>
      </p:sp>
      <p:sp>
        <p:nvSpPr>
          <p:cNvPr id="3" name="Text Box 93"/>
          <p:cNvSpPr txBox="1">
            <a:spLocks noChangeArrowheads="1"/>
          </p:cNvSpPr>
          <p:nvPr/>
        </p:nvSpPr>
        <p:spPr bwMode="auto">
          <a:xfrm>
            <a:off x="233571" y="1386008"/>
            <a:ext cx="8523043" cy="4803496"/>
          </a:xfrm>
          <a:prstGeom prst="rect">
            <a:avLst/>
          </a:prstGeom>
          <a:solidFill>
            <a:srgbClr val="FFFFFF"/>
          </a:solidFill>
          <a:ln>
            <a:noFill/>
          </a:ln>
          <a:extLst/>
        </p:spPr>
        <p:txBody>
          <a:bodyPr wrap="squar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fontAlgn="base" hangingPunct="1">
              <a:spcBef>
                <a:spcPct val="0"/>
              </a:spcBef>
              <a:spcAft>
                <a:spcPct val="0"/>
              </a:spcAft>
            </a:pPr>
            <a:r>
              <a:rPr lang="en-US" sz="1800" dirty="0" smtClean="0">
                <a:solidFill>
                  <a:srgbClr val="003367"/>
                </a:solidFill>
              </a:rPr>
              <a:t>Kernel support for fast cross-domain call (“local RPC) enables OS services to be provided as user programs, outside the kernel, over a low-level “microkernel” </a:t>
            </a:r>
            <a:r>
              <a:rPr lang="en-US" sz="1800" dirty="0" err="1" smtClean="0">
                <a:solidFill>
                  <a:srgbClr val="003367"/>
                </a:solidFill>
              </a:rPr>
              <a:t>syscall</a:t>
            </a:r>
            <a:r>
              <a:rPr lang="en-US" sz="1800" dirty="0" smtClean="0">
                <a:solidFill>
                  <a:srgbClr val="003367"/>
                </a:solidFill>
              </a:rPr>
              <a:t> interface.   This low-level </a:t>
            </a:r>
            <a:r>
              <a:rPr lang="en-US" sz="1800" dirty="0" err="1" smtClean="0">
                <a:solidFill>
                  <a:srgbClr val="003367"/>
                </a:solidFill>
              </a:rPr>
              <a:t>syscall</a:t>
            </a:r>
            <a:r>
              <a:rPr lang="en-US" sz="1800" dirty="0" smtClean="0">
                <a:solidFill>
                  <a:srgbClr val="003367"/>
                </a:solidFill>
              </a:rPr>
              <a:t> interface is not an API: it is hidden from applications, which are built to use the higher-level OS service APIs.</a:t>
            </a:r>
          </a:p>
          <a:p>
            <a:pPr defTabSz="914400" eaLnBrk="1" fontAlgn="base" hangingPunct="1">
              <a:spcBef>
                <a:spcPct val="0"/>
              </a:spcBef>
              <a:spcAft>
                <a:spcPct val="0"/>
              </a:spcAft>
            </a:pPr>
            <a:endParaRPr lang="en-US" sz="1800" dirty="0">
              <a:solidFill>
                <a:srgbClr val="003367"/>
              </a:solidFill>
            </a:endParaRPr>
          </a:p>
          <a:p>
            <a:pPr defTabSz="914400" eaLnBrk="1" fontAlgn="base" hangingPunct="1">
              <a:spcBef>
                <a:spcPct val="0"/>
              </a:spcBef>
              <a:spcAft>
                <a:spcPct val="0"/>
              </a:spcAft>
            </a:pPr>
            <a:r>
              <a:rPr lang="en-US" sz="1800" dirty="0" smtClean="0">
                <a:solidFill>
                  <a:srgbClr val="003367"/>
                </a:solidFill>
              </a:rPr>
              <a:t>Many systems use this structure.  Android uses it.   Android is a collection of libraries and services over a “standard” Linux kernel, with binder supported added to the kernel as a plug-in module (a special device driver).</a:t>
            </a:r>
          </a:p>
          <a:p>
            <a:pPr defTabSz="914400" eaLnBrk="1" fontAlgn="base" hangingPunct="1">
              <a:spcBef>
                <a:spcPct val="0"/>
              </a:spcBef>
              <a:spcAft>
                <a:spcPct val="0"/>
              </a:spcAft>
            </a:pPr>
            <a:endParaRPr lang="en-US" sz="1800" dirty="0">
              <a:solidFill>
                <a:srgbClr val="003367"/>
              </a:solidFill>
            </a:endParaRPr>
          </a:p>
          <a:p>
            <a:pPr defTabSz="914400" eaLnBrk="1" fontAlgn="base" hangingPunct="1">
              <a:spcBef>
                <a:spcPct val="0"/>
              </a:spcBef>
              <a:spcAft>
                <a:spcPct val="0"/>
              </a:spcAft>
            </a:pPr>
            <a:r>
              <a:rPr lang="en-US" sz="1800" dirty="0" smtClean="0">
                <a:solidFill>
                  <a:srgbClr val="003367"/>
                </a:solidFill>
              </a:rPr>
              <a:t>This structure originated with research “microkernel” systems in the 1980s, most notably the Mach project at CMU.  The kernel code base for </a:t>
            </a:r>
            <a:r>
              <a:rPr lang="en-US" sz="1800" dirty="0" err="1" smtClean="0">
                <a:solidFill>
                  <a:srgbClr val="003367"/>
                </a:solidFill>
              </a:rPr>
              <a:t>MacOSX</a:t>
            </a:r>
            <a:r>
              <a:rPr lang="en-US" sz="1800" dirty="0" smtClean="0">
                <a:solidFill>
                  <a:srgbClr val="003367"/>
                </a:solidFill>
              </a:rPr>
              <a:t> derives substantially from Mach.</a:t>
            </a:r>
          </a:p>
          <a:p>
            <a:pPr defTabSz="914400" eaLnBrk="1" fontAlgn="base" hangingPunct="1">
              <a:spcBef>
                <a:spcPct val="0"/>
              </a:spcBef>
              <a:spcAft>
                <a:spcPct val="0"/>
              </a:spcAft>
            </a:pPr>
            <a:endParaRPr lang="en-US" sz="1800" b="1" dirty="0">
              <a:solidFill>
                <a:srgbClr val="003367"/>
              </a:solidFill>
            </a:endParaRPr>
          </a:p>
          <a:p>
            <a:pPr defTabSz="914400" eaLnBrk="1" fontAlgn="base" hangingPunct="1">
              <a:spcBef>
                <a:spcPct val="0"/>
              </a:spcBef>
              <a:spcAft>
                <a:spcPct val="0"/>
              </a:spcAft>
            </a:pPr>
            <a:r>
              <a:rPr lang="en-US" sz="1800" dirty="0" smtClean="0">
                <a:solidFill>
                  <a:srgbClr val="003367"/>
                </a:solidFill>
              </a:rPr>
              <a:t>Windows uses this structure to some extent.  Microsoft’s first modern OS was Windows NT (released in 1993).  NT was strongly influenced by the research work in microkernels.</a:t>
            </a:r>
          </a:p>
          <a:p>
            <a:pPr defTabSz="914400" eaLnBrk="1" fontAlgn="base" hangingPunct="1">
              <a:spcBef>
                <a:spcPct val="0"/>
              </a:spcBef>
              <a:spcAft>
                <a:spcPct val="0"/>
              </a:spcAft>
            </a:pPr>
            <a:endParaRPr lang="en-US" sz="1800" dirty="0">
              <a:solidFill>
                <a:srgbClr val="003367"/>
              </a:solidFill>
            </a:endParaRPr>
          </a:p>
        </p:txBody>
      </p:sp>
    </p:spTree>
    <p:extLst>
      <p:ext uri="{BB962C8B-B14F-4D97-AF65-F5344CB8AC3E}">
        <p14:creationId xmlns:p14="http://schemas.microsoft.com/office/powerpoint/2010/main" val="2299924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endParaRPr lang="en-US" dirty="0"/>
          </a:p>
        </p:txBody>
      </p:sp>
      <p:sp>
        <p:nvSpPr>
          <p:cNvPr id="3" name="Content Placeholder 2"/>
          <p:cNvSpPr>
            <a:spLocks noGrp="1"/>
          </p:cNvSpPr>
          <p:nvPr>
            <p:ph idx="1"/>
          </p:nvPr>
        </p:nvSpPr>
        <p:spPr>
          <a:xfrm>
            <a:off x="439444" y="2534575"/>
            <a:ext cx="8229600" cy="1344967"/>
          </a:xfrm>
        </p:spPr>
        <p:txBody>
          <a:bodyPr/>
          <a:lstStyle/>
          <a:p>
            <a:pPr marL="0" indent="0" algn="ctr">
              <a:buNone/>
            </a:pPr>
            <a:r>
              <a:rPr lang="en-US" sz="6600" dirty="0" smtClean="0"/>
              <a:t>Virtual Machines</a:t>
            </a:r>
          </a:p>
          <a:p>
            <a:pPr marL="0" indent="0" algn="ctr">
              <a:buNone/>
            </a:pPr>
            <a:r>
              <a:rPr lang="en-US" sz="6600" dirty="0" smtClean="0"/>
              <a:t>Virtual Appliances</a:t>
            </a:r>
            <a:endParaRPr lang="en-US" sz="6600" dirty="0" smtClean="0"/>
          </a:p>
          <a:p>
            <a:endParaRPr lang="en-US" dirty="0" smtClean="0"/>
          </a:p>
          <a:p>
            <a:endParaRPr lang="en-US" dirty="0" smtClean="0">
              <a:solidFill>
                <a:schemeClr val="tx2">
                  <a:lumMod val="75000"/>
                </a:schemeClr>
              </a:solidFill>
            </a:endParaRPr>
          </a:p>
        </p:txBody>
      </p:sp>
    </p:spTree>
    <p:extLst>
      <p:ext uri="{BB962C8B-B14F-4D97-AF65-F5344CB8AC3E}">
        <p14:creationId xmlns:p14="http://schemas.microsoft.com/office/powerpoint/2010/main" val="4104652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813425" y="4575175"/>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fontAlgn="base">
              <a:spcBef>
                <a:spcPct val="0"/>
              </a:spcBef>
              <a:spcAft>
                <a:spcPct val="0"/>
              </a:spcAft>
              <a:buClr>
                <a:srgbClr val="000000"/>
              </a:buClr>
              <a:buSzPct val="100000"/>
              <a:buFont typeface="Times New Roman" pitchFamily="16" charset="0"/>
              <a:buNone/>
              <a:defRPr/>
            </a:pPr>
            <a:endParaRPr lang="en-US">
              <a:solidFill>
                <a:prstClr val="white"/>
              </a:solidFill>
              <a:latin typeface="Arial" charset="0"/>
              <a:ea typeface="ＭＳ Ｐゴシック" charset="0"/>
              <a:cs typeface="Arial" charset="0"/>
            </a:endParaRPr>
          </a:p>
        </p:txBody>
      </p:sp>
      <p:sp>
        <p:nvSpPr>
          <p:cNvPr id="51202" name="Title 1"/>
          <p:cNvSpPr>
            <a:spLocks noGrp="1"/>
          </p:cNvSpPr>
          <p:nvPr>
            <p:ph type="title"/>
          </p:nvPr>
        </p:nvSpPr>
        <p:spPr/>
        <p:txBody>
          <a:bodyPr/>
          <a:lstStyle/>
          <a:p>
            <a:r>
              <a:rPr lang="en-US" sz="3600" dirty="0">
                <a:latin typeface="Arial" charset="0"/>
                <a:ea typeface="ＭＳ Ｐゴシック" charset="0"/>
                <a:cs typeface="Arial" charset="0"/>
              </a:rPr>
              <a:t>Native virtual machines (VMs)</a:t>
            </a:r>
          </a:p>
        </p:txBody>
      </p:sp>
      <p:sp>
        <p:nvSpPr>
          <p:cNvPr id="51203" name="Content Placeholder 2"/>
          <p:cNvSpPr>
            <a:spLocks noGrp="1"/>
          </p:cNvSpPr>
          <p:nvPr>
            <p:ph idx="1"/>
          </p:nvPr>
        </p:nvSpPr>
        <p:spPr>
          <a:xfrm>
            <a:off x="457200" y="1600200"/>
            <a:ext cx="8382000" cy="2819400"/>
          </a:xfrm>
        </p:spPr>
        <p:txBody>
          <a:bodyPr/>
          <a:lstStyle/>
          <a:p>
            <a:r>
              <a:rPr lang="en-US" sz="2400" b="0" dirty="0">
                <a:latin typeface="Arial" charset="0"/>
                <a:ea typeface="ＭＳ Ｐゴシック" charset="0"/>
                <a:cs typeface="Arial" charset="0"/>
              </a:rPr>
              <a:t>Slide a </a:t>
            </a:r>
            <a:r>
              <a:rPr lang="en-US" sz="2400" dirty="0">
                <a:solidFill>
                  <a:srgbClr val="651222"/>
                </a:solidFill>
                <a:latin typeface="Arial" charset="0"/>
                <a:ea typeface="ＭＳ Ｐゴシック" charset="0"/>
                <a:cs typeface="Arial" charset="0"/>
              </a:rPr>
              <a:t>hypervisor</a:t>
            </a:r>
            <a:r>
              <a:rPr lang="en-US" sz="2400" b="0" dirty="0">
                <a:latin typeface="Arial" charset="0"/>
                <a:ea typeface="ＭＳ Ｐゴシック" charset="0"/>
                <a:cs typeface="Arial" charset="0"/>
              </a:rPr>
              <a:t> underneath the kernel.</a:t>
            </a:r>
          </a:p>
          <a:p>
            <a:pPr lvl="1"/>
            <a:r>
              <a:rPr lang="en-US" sz="2000" b="0" dirty="0">
                <a:latin typeface="Arial" charset="0"/>
                <a:ea typeface="ＭＳ Ｐゴシック" charset="0"/>
                <a:cs typeface="Arial" charset="0"/>
              </a:rPr>
              <a:t>New </a:t>
            </a:r>
            <a:r>
              <a:rPr lang="en-US" sz="2000" b="0" dirty="0" smtClean="0">
                <a:latin typeface="Arial" charset="0"/>
                <a:ea typeface="ＭＳ Ｐゴシック" charset="0"/>
                <a:cs typeface="Arial" charset="0"/>
              </a:rPr>
              <a:t>OS layer: also called </a:t>
            </a:r>
            <a:r>
              <a:rPr lang="en-US" sz="2000" dirty="0">
                <a:solidFill>
                  <a:srgbClr val="651222"/>
                </a:solidFill>
                <a:latin typeface="Arial" charset="0"/>
                <a:ea typeface="ＭＳ Ｐゴシック" charset="0"/>
                <a:cs typeface="Arial" charset="0"/>
              </a:rPr>
              <a:t>virtual machine monitor (VMM)</a:t>
            </a:r>
            <a:r>
              <a:rPr lang="en-US" sz="2000" b="0" dirty="0">
                <a:latin typeface="Arial" charset="0"/>
                <a:ea typeface="ＭＳ Ｐゴシック" charset="0"/>
                <a:cs typeface="Arial" charset="0"/>
              </a:rPr>
              <a:t>.</a:t>
            </a:r>
          </a:p>
          <a:p>
            <a:r>
              <a:rPr lang="en-US" sz="2400" b="0" dirty="0">
                <a:latin typeface="Arial" charset="0"/>
                <a:ea typeface="ＭＳ Ｐゴシック" charset="0"/>
                <a:cs typeface="Arial" charset="0"/>
              </a:rPr>
              <a:t>Kernel and processes run in a </a:t>
            </a:r>
            <a:r>
              <a:rPr lang="en-US" sz="2400" dirty="0">
                <a:solidFill>
                  <a:srgbClr val="651222"/>
                </a:solidFill>
                <a:latin typeface="Arial" charset="0"/>
                <a:ea typeface="ＭＳ Ｐゴシック" charset="0"/>
                <a:cs typeface="Arial" charset="0"/>
              </a:rPr>
              <a:t>virtual machine (VM)</a:t>
            </a:r>
            <a:r>
              <a:rPr lang="en-US" sz="2400" b="0" dirty="0">
                <a:latin typeface="Arial" charset="0"/>
                <a:ea typeface="ＭＳ Ｐゴシック" charset="0"/>
                <a:cs typeface="Arial" charset="0"/>
              </a:rPr>
              <a:t>.</a:t>
            </a:r>
          </a:p>
          <a:p>
            <a:pPr lvl="1"/>
            <a:r>
              <a:rPr lang="en-US" sz="2000" b="0" dirty="0">
                <a:latin typeface="Arial" charset="0"/>
                <a:ea typeface="ＭＳ Ｐゴシック" charset="0"/>
                <a:cs typeface="Arial" charset="0"/>
              </a:rPr>
              <a:t>The VM “looks the same” to the OS as a physical machine.</a:t>
            </a:r>
          </a:p>
          <a:p>
            <a:pPr lvl="1"/>
            <a:r>
              <a:rPr lang="en-US" sz="2000" b="0" dirty="0">
                <a:latin typeface="Arial" charset="0"/>
                <a:ea typeface="ＭＳ Ｐゴシック" charset="0"/>
                <a:cs typeface="Arial" charset="0"/>
              </a:rPr>
              <a:t>The VM is a sandboxed/isolated context for an entire OS.</a:t>
            </a:r>
          </a:p>
          <a:p>
            <a:r>
              <a:rPr lang="en-US" sz="2400" b="0" dirty="0" smtClean="0">
                <a:latin typeface="Arial" charset="0"/>
                <a:ea typeface="ＭＳ Ｐゴシック" charset="0"/>
                <a:cs typeface="Arial" charset="0"/>
              </a:rPr>
              <a:t>Can run </a:t>
            </a:r>
            <a:r>
              <a:rPr lang="en-US" sz="2400" b="0" dirty="0">
                <a:latin typeface="Arial" charset="0"/>
                <a:ea typeface="ＭＳ Ｐゴシック" charset="0"/>
                <a:cs typeface="Arial" charset="0"/>
              </a:rPr>
              <a:t>multiple </a:t>
            </a:r>
            <a:r>
              <a:rPr lang="en-US" sz="2400" b="0" dirty="0" smtClean="0">
                <a:latin typeface="Arial" charset="0"/>
                <a:ea typeface="ＭＳ Ｐゴシック" charset="0"/>
                <a:cs typeface="Arial" charset="0"/>
              </a:rPr>
              <a:t>VM </a:t>
            </a:r>
            <a:r>
              <a:rPr lang="en-US" sz="2400" dirty="0" smtClean="0">
                <a:solidFill>
                  <a:schemeClr val="accent2"/>
                </a:solidFill>
                <a:latin typeface="Arial" charset="0"/>
                <a:ea typeface="ＭＳ Ｐゴシック" charset="0"/>
                <a:cs typeface="Arial" charset="0"/>
              </a:rPr>
              <a:t>instances</a:t>
            </a:r>
            <a:r>
              <a:rPr lang="en-US" sz="2400" b="0" dirty="0" smtClean="0">
                <a:latin typeface="Arial" charset="0"/>
                <a:ea typeface="ＭＳ Ｐゴシック" charset="0"/>
                <a:cs typeface="Arial" charset="0"/>
              </a:rPr>
              <a:t> </a:t>
            </a:r>
            <a:r>
              <a:rPr lang="en-US" sz="2400" b="0" dirty="0">
                <a:latin typeface="Arial" charset="0"/>
                <a:ea typeface="ＭＳ Ｐゴシック" charset="0"/>
                <a:cs typeface="Arial" charset="0"/>
              </a:rPr>
              <a:t>on a shared computer.</a:t>
            </a:r>
          </a:p>
        </p:txBody>
      </p:sp>
      <p:sp>
        <p:nvSpPr>
          <p:cNvPr id="4" name="Rectangle 3"/>
          <p:cNvSpPr/>
          <p:nvPr/>
        </p:nvSpPr>
        <p:spPr bwMode="auto">
          <a:xfrm>
            <a:off x="6035675" y="4724400"/>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fontAlgn="base">
              <a:spcBef>
                <a:spcPct val="0"/>
              </a:spcBef>
              <a:spcAft>
                <a:spcPct val="0"/>
              </a:spcAft>
              <a:buClr>
                <a:srgbClr val="000000"/>
              </a:buClr>
              <a:buSzPct val="100000"/>
              <a:buFont typeface="Times New Roman" pitchFamily="16" charset="0"/>
              <a:buNone/>
              <a:defRPr/>
            </a:pPr>
            <a:endParaRPr lang="en-US">
              <a:solidFill>
                <a:prstClr val="white"/>
              </a:solidFill>
              <a:latin typeface="Arial" charset="0"/>
              <a:ea typeface="ＭＳ Ｐゴシック" charset="0"/>
              <a:cs typeface="Arial" charset="0"/>
            </a:endParaRPr>
          </a:p>
        </p:txBody>
      </p:sp>
      <p:sp>
        <p:nvSpPr>
          <p:cNvPr id="51205" name="AutoShape 10"/>
          <p:cNvSpPr>
            <a:spLocks noChangeArrowheads="1"/>
          </p:cNvSpPr>
          <p:nvPr/>
        </p:nvSpPr>
        <p:spPr bwMode="auto">
          <a:xfrm>
            <a:off x="6035675" y="5410200"/>
            <a:ext cx="1660525"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mtClean="0">
              <a:solidFill>
                <a:prstClr val="white"/>
              </a:solidFill>
              <a:latin typeface="Arial" charset="0"/>
              <a:ea typeface="ＭＳ Ｐゴシック" charset="0"/>
              <a:cs typeface="ＭＳ Ｐゴシック" charset="0"/>
            </a:endParaRPr>
          </a:p>
        </p:txBody>
      </p:sp>
      <p:sp>
        <p:nvSpPr>
          <p:cNvPr id="6" name="Rectangle 5"/>
          <p:cNvSpPr/>
          <p:nvPr/>
        </p:nvSpPr>
        <p:spPr bwMode="auto">
          <a:xfrm>
            <a:off x="6645275" y="4724400"/>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fontAlgn="base">
              <a:spcBef>
                <a:spcPct val="0"/>
              </a:spcBef>
              <a:spcAft>
                <a:spcPct val="0"/>
              </a:spcAft>
              <a:buClr>
                <a:srgbClr val="000000"/>
              </a:buClr>
              <a:buSzPct val="100000"/>
              <a:buFont typeface="Times New Roman" pitchFamily="16" charset="0"/>
              <a:buNone/>
              <a:defRPr/>
            </a:pPr>
            <a:endParaRPr lang="en-US">
              <a:solidFill>
                <a:prstClr val="white"/>
              </a:solidFill>
              <a:latin typeface="Arial" charset="0"/>
              <a:ea typeface="ＭＳ Ｐゴシック" charset="0"/>
              <a:cs typeface="Arial" charset="0"/>
            </a:endParaRPr>
          </a:p>
        </p:txBody>
      </p:sp>
      <p:sp>
        <p:nvSpPr>
          <p:cNvPr id="7" name="Rectangle 6"/>
          <p:cNvSpPr/>
          <p:nvPr/>
        </p:nvSpPr>
        <p:spPr bwMode="auto">
          <a:xfrm>
            <a:off x="7254875" y="4724400"/>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fontAlgn="base">
              <a:spcBef>
                <a:spcPct val="0"/>
              </a:spcBef>
              <a:spcAft>
                <a:spcPct val="0"/>
              </a:spcAft>
              <a:buClr>
                <a:srgbClr val="000000"/>
              </a:buClr>
              <a:buSzPct val="100000"/>
              <a:buFont typeface="Times New Roman" pitchFamily="16" charset="0"/>
              <a:buNone/>
              <a:defRPr/>
            </a:pPr>
            <a:endParaRPr lang="en-US">
              <a:solidFill>
                <a:prstClr val="white"/>
              </a:solidFill>
              <a:latin typeface="Arial" charset="0"/>
              <a:ea typeface="ＭＳ Ｐゴシック" charset="0"/>
              <a:cs typeface="Arial" charset="0"/>
            </a:endParaRPr>
          </a:p>
        </p:txBody>
      </p:sp>
      <p:sp>
        <p:nvSpPr>
          <p:cNvPr id="51208" name="AutoShape 10"/>
          <p:cNvSpPr>
            <a:spLocks noChangeArrowheads="1"/>
          </p:cNvSpPr>
          <p:nvPr/>
        </p:nvSpPr>
        <p:spPr bwMode="auto">
          <a:xfrm>
            <a:off x="1219200" y="6121400"/>
            <a:ext cx="6705600"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mtClean="0">
              <a:solidFill>
                <a:prstClr val="white"/>
              </a:solidFill>
              <a:latin typeface="Arial" charset="0"/>
              <a:ea typeface="ＭＳ Ｐゴシック" charset="0"/>
              <a:cs typeface="ＭＳ Ｐゴシック" charset="0"/>
            </a:endParaRPr>
          </a:p>
        </p:txBody>
      </p:sp>
      <p:sp>
        <p:nvSpPr>
          <p:cNvPr id="10" name="Rectangle 9"/>
          <p:cNvSpPr/>
          <p:nvPr/>
        </p:nvSpPr>
        <p:spPr bwMode="auto">
          <a:xfrm>
            <a:off x="3505200" y="4572000"/>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fontAlgn="base">
              <a:spcBef>
                <a:spcPct val="0"/>
              </a:spcBef>
              <a:spcAft>
                <a:spcPct val="0"/>
              </a:spcAft>
              <a:buClr>
                <a:srgbClr val="000000"/>
              </a:buClr>
              <a:buSzPct val="100000"/>
              <a:buFont typeface="Times New Roman" pitchFamily="16" charset="0"/>
              <a:buNone/>
              <a:defRPr/>
            </a:pPr>
            <a:endParaRPr lang="en-US">
              <a:solidFill>
                <a:prstClr val="white"/>
              </a:solidFill>
              <a:latin typeface="Arial" charset="0"/>
              <a:ea typeface="ＭＳ Ｐゴシック" charset="0"/>
              <a:cs typeface="Arial" charset="0"/>
            </a:endParaRPr>
          </a:p>
        </p:txBody>
      </p:sp>
      <p:sp>
        <p:nvSpPr>
          <p:cNvPr id="11" name="Rectangle 10"/>
          <p:cNvSpPr/>
          <p:nvPr/>
        </p:nvSpPr>
        <p:spPr bwMode="auto">
          <a:xfrm>
            <a:off x="37258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fontAlgn="base">
              <a:spcBef>
                <a:spcPct val="0"/>
              </a:spcBef>
              <a:spcAft>
                <a:spcPct val="0"/>
              </a:spcAft>
              <a:buClr>
                <a:srgbClr val="000000"/>
              </a:buClr>
              <a:buSzPct val="100000"/>
              <a:buFont typeface="Times New Roman" pitchFamily="16" charset="0"/>
              <a:buNone/>
              <a:defRPr/>
            </a:pPr>
            <a:endParaRPr lang="en-US">
              <a:solidFill>
                <a:prstClr val="white"/>
              </a:solidFill>
              <a:latin typeface="Arial" charset="0"/>
              <a:ea typeface="ＭＳ Ｐゴシック" charset="0"/>
              <a:cs typeface="Arial" charset="0"/>
            </a:endParaRPr>
          </a:p>
        </p:txBody>
      </p:sp>
      <p:sp>
        <p:nvSpPr>
          <p:cNvPr id="51211" name="AutoShape 10"/>
          <p:cNvSpPr>
            <a:spLocks noChangeArrowheads="1"/>
          </p:cNvSpPr>
          <p:nvPr/>
        </p:nvSpPr>
        <p:spPr bwMode="auto">
          <a:xfrm>
            <a:off x="3725863" y="5407025"/>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mtClean="0">
              <a:solidFill>
                <a:prstClr val="white"/>
              </a:solidFill>
              <a:latin typeface="Arial" charset="0"/>
              <a:ea typeface="ＭＳ Ｐゴシック" charset="0"/>
              <a:cs typeface="ＭＳ Ｐゴシック" charset="0"/>
            </a:endParaRPr>
          </a:p>
        </p:txBody>
      </p:sp>
      <p:sp>
        <p:nvSpPr>
          <p:cNvPr id="13" name="Rectangle 12"/>
          <p:cNvSpPr/>
          <p:nvPr/>
        </p:nvSpPr>
        <p:spPr bwMode="auto">
          <a:xfrm>
            <a:off x="43354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fontAlgn="base">
              <a:spcBef>
                <a:spcPct val="0"/>
              </a:spcBef>
              <a:spcAft>
                <a:spcPct val="0"/>
              </a:spcAft>
              <a:buClr>
                <a:srgbClr val="000000"/>
              </a:buClr>
              <a:buSzPct val="100000"/>
              <a:buFont typeface="Times New Roman" pitchFamily="16" charset="0"/>
              <a:buNone/>
              <a:defRPr/>
            </a:pPr>
            <a:endParaRPr lang="en-US">
              <a:solidFill>
                <a:prstClr val="white"/>
              </a:solidFill>
              <a:latin typeface="Arial" charset="0"/>
              <a:ea typeface="ＭＳ Ｐゴシック" charset="0"/>
              <a:cs typeface="Arial" charset="0"/>
            </a:endParaRPr>
          </a:p>
        </p:txBody>
      </p:sp>
      <p:sp>
        <p:nvSpPr>
          <p:cNvPr id="14" name="Rectangle 13"/>
          <p:cNvSpPr/>
          <p:nvPr/>
        </p:nvSpPr>
        <p:spPr bwMode="auto">
          <a:xfrm>
            <a:off x="49450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fontAlgn="base">
              <a:spcBef>
                <a:spcPct val="0"/>
              </a:spcBef>
              <a:spcAft>
                <a:spcPct val="0"/>
              </a:spcAft>
              <a:buClr>
                <a:srgbClr val="000000"/>
              </a:buClr>
              <a:buSzPct val="100000"/>
              <a:buFont typeface="Times New Roman" pitchFamily="16" charset="0"/>
              <a:buNone/>
              <a:defRPr/>
            </a:pPr>
            <a:endParaRPr lang="en-US">
              <a:solidFill>
                <a:prstClr val="white"/>
              </a:solidFill>
              <a:latin typeface="Arial" charset="0"/>
              <a:ea typeface="ＭＳ Ｐゴシック" charset="0"/>
              <a:cs typeface="Arial" charset="0"/>
            </a:endParaRPr>
          </a:p>
        </p:txBody>
      </p:sp>
      <p:sp>
        <p:nvSpPr>
          <p:cNvPr id="15" name="Rectangle 14"/>
          <p:cNvSpPr/>
          <p:nvPr/>
        </p:nvSpPr>
        <p:spPr bwMode="auto">
          <a:xfrm>
            <a:off x="1219200" y="4572000"/>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fontAlgn="base">
              <a:spcBef>
                <a:spcPct val="0"/>
              </a:spcBef>
              <a:spcAft>
                <a:spcPct val="0"/>
              </a:spcAft>
              <a:buClr>
                <a:srgbClr val="000000"/>
              </a:buClr>
              <a:buSzPct val="100000"/>
              <a:buFont typeface="Times New Roman" pitchFamily="16" charset="0"/>
              <a:buNone/>
              <a:defRPr/>
            </a:pPr>
            <a:endParaRPr lang="en-US">
              <a:solidFill>
                <a:prstClr val="white"/>
              </a:solidFill>
              <a:latin typeface="Arial" charset="0"/>
              <a:ea typeface="ＭＳ Ｐゴシック" charset="0"/>
              <a:cs typeface="Arial" charset="0"/>
            </a:endParaRPr>
          </a:p>
        </p:txBody>
      </p:sp>
      <p:sp>
        <p:nvSpPr>
          <p:cNvPr id="16" name="Rectangle 15"/>
          <p:cNvSpPr/>
          <p:nvPr/>
        </p:nvSpPr>
        <p:spPr bwMode="auto">
          <a:xfrm>
            <a:off x="14398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fontAlgn="base">
              <a:spcBef>
                <a:spcPct val="0"/>
              </a:spcBef>
              <a:spcAft>
                <a:spcPct val="0"/>
              </a:spcAft>
              <a:buClr>
                <a:srgbClr val="000000"/>
              </a:buClr>
              <a:buSzPct val="100000"/>
              <a:buFont typeface="Times New Roman" pitchFamily="16" charset="0"/>
              <a:buNone/>
              <a:defRPr/>
            </a:pPr>
            <a:endParaRPr lang="en-US">
              <a:solidFill>
                <a:prstClr val="white"/>
              </a:solidFill>
              <a:latin typeface="Arial" charset="0"/>
              <a:ea typeface="ＭＳ Ｐゴシック" charset="0"/>
              <a:cs typeface="Arial" charset="0"/>
            </a:endParaRPr>
          </a:p>
        </p:txBody>
      </p:sp>
      <p:sp>
        <p:nvSpPr>
          <p:cNvPr id="51216" name="AutoShape 10"/>
          <p:cNvSpPr>
            <a:spLocks noChangeArrowheads="1"/>
          </p:cNvSpPr>
          <p:nvPr/>
        </p:nvSpPr>
        <p:spPr bwMode="auto">
          <a:xfrm>
            <a:off x="1439863" y="5407025"/>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fontAlgn="base">
              <a:spcBef>
                <a:spcPct val="0"/>
              </a:spcBef>
              <a:spcAft>
                <a:spcPct val="0"/>
              </a:spcAft>
              <a:buClr>
                <a:srgbClr val="000000"/>
              </a:buClr>
              <a:buSzPct val="100000"/>
              <a:buFont typeface="Times New Roman" charset="0"/>
              <a:buNone/>
            </a:pPr>
            <a:endParaRPr lang="en-US" smtClean="0">
              <a:solidFill>
                <a:prstClr val="white"/>
              </a:solidFill>
              <a:latin typeface="Arial" charset="0"/>
              <a:ea typeface="ＭＳ Ｐゴシック" charset="0"/>
              <a:cs typeface="ＭＳ Ｐゴシック" charset="0"/>
            </a:endParaRPr>
          </a:p>
        </p:txBody>
      </p:sp>
      <p:sp>
        <p:nvSpPr>
          <p:cNvPr id="18" name="Rectangle 17"/>
          <p:cNvSpPr/>
          <p:nvPr/>
        </p:nvSpPr>
        <p:spPr bwMode="auto">
          <a:xfrm>
            <a:off x="20494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fontAlgn="base">
              <a:spcBef>
                <a:spcPct val="0"/>
              </a:spcBef>
              <a:spcAft>
                <a:spcPct val="0"/>
              </a:spcAft>
              <a:buClr>
                <a:srgbClr val="000000"/>
              </a:buClr>
              <a:buSzPct val="100000"/>
              <a:buFont typeface="Times New Roman" pitchFamily="16" charset="0"/>
              <a:buNone/>
              <a:defRPr/>
            </a:pPr>
            <a:endParaRPr lang="en-US">
              <a:solidFill>
                <a:prstClr val="white"/>
              </a:solidFill>
              <a:latin typeface="Arial" charset="0"/>
              <a:ea typeface="ＭＳ Ｐゴシック" charset="0"/>
              <a:cs typeface="Arial" charset="0"/>
            </a:endParaRPr>
          </a:p>
        </p:txBody>
      </p:sp>
      <p:sp>
        <p:nvSpPr>
          <p:cNvPr id="19" name="Rectangle 18"/>
          <p:cNvSpPr/>
          <p:nvPr/>
        </p:nvSpPr>
        <p:spPr bwMode="auto">
          <a:xfrm>
            <a:off x="2659063" y="4721225"/>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fontAlgn="base">
              <a:spcBef>
                <a:spcPct val="0"/>
              </a:spcBef>
              <a:spcAft>
                <a:spcPct val="0"/>
              </a:spcAft>
              <a:buClr>
                <a:srgbClr val="000000"/>
              </a:buClr>
              <a:buSzPct val="100000"/>
              <a:buFont typeface="Times New Roman" pitchFamily="16" charset="0"/>
              <a:buNone/>
              <a:defRPr/>
            </a:pPr>
            <a:endParaRPr lang="en-US">
              <a:solidFill>
                <a:prstClr val="white"/>
              </a:solidFill>
              <a:latin typeface="Arial" charset="0"/>
              <a:ea typeface="ＭＳ Ｐゴシック" charset="0"/>
              <a:cs typeface="Arial" charset="0"/>
            </a:endParaRPr>
          </a:p>
        </p:txBody>
      </p:sp>
      <p:sp>
        <p:nvSpPr>
          <p:cNvPr id="20" name="Text Box 18"/>
          <p:cNvSpPr txBox="1">
            <a:spLocks noChangeArrowheads="1"/>
          </p:cNvSpPr>
          <p:nvPr/>
        </p:nvSpPr>
        <p:spPr bwMode="auto">
          <a:xfrm>
            <a:off x="3733800" y="6096000"/>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fontAlgn="base">
              <a:spcBef>
                <a:spcPct val="0"/>
              </a:spcBef>
              <a:spcAft>
                <a:spcPct val="0"/>
              </a:spcAft>
            </a:pPr>
            <a:r>
              <a:rPr lang="en-US" b="1" dirty="0" smtClean="0">
                <a:solidFill>
                  <a:srgbClr val="00264D"/>
                </a:solidFill>
              </a:rPr>
              <a:t>hypervisor</a:t>
            </a:r>
          </a:p>
        </p:txBody>
      </p:sp>
    </p:spTree>
    <p:extLst>
      <p:ext uri="{BB962C8B-B14F-4D97-AF65-F5344CB8AC3E}">
        <p14:creationId xmlns:p14="http://schemas.microsoft.com/office/powerpoint/2010/main" val="1095408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endParaRPr lang="en-US" dirty="0"/>
          </a:p>
        </p:txBody>
      </p:sp>
      <p:sp>
        <p:nvSpPr>
          <p:cNvPr id="3" name="Content Placeholder 2"/>
          <p:cNvSpPr>
            <a:spLocks noGrp="1"/>
          </p:cNvSpPr>
          <p:nvPr>
            <p:ph idx="1"/>
          </p:nvPr>
        </p:nvSpPr>
        <p:spPr>
          <a:xfrm>
            <a:off x="439444" y="2534575"/>
            <a:ext cx="8229600" cy="1344967"/>
          </a:xfrm>
        </p:spPr>
        <p:txBody>
          <a:bodyPr/>
          <a:lstStyle/>
          <a:p>
            <a:pPr marL="0" indent="0" algn="ctr">
              <a:buNone/>
            </a:pPr>
            <a:r>
              <a:rPr lang="en-US" sz="6600" dirty="0" smtClean="0"/>
              <a:t>BACKGROUND</a:t>
            </a:r>
            <a:endParaRPr lang="en-US" sz="6600" dirty="0" smtClean="0"/>
          </a:p>
          <a:p>
            <a:endParaRPr lang="en-US" dirty="0" smtClean="0"/>
          </a:p>
          <a:p>
            <a:endParaRPr lang="en-US" dirty="0" smtClean="0">
              <a:solidFill>
                <a:schemeClr val="tx2">
                  <a:lumMod val="75000"/>
                </a:schemeClr>
              </a:solidFill>
            </a:endParaRPr>
          </a:p>
        </p:txBody>
      </p:sp>
    </p:spTree>
    <p:extLst>
      <p:ext uri="{BB962C8B-B14F-4D97-AF65-F5344CB8AC3E}">
        <p14:creationId xmlns:p14="http://schemas.microsoft.com/office/powerpoint/2010/main" val="3119090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182688"/>
            <a:ext cx="4840288"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bwMode="auto">
          <a:xfrm>
            <a:off x="4899025" y="2762250"/>
            <a:ext cx="2111375" cy="1395413"/>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4" name="Rectangle 23"/>
          <p:cNvSpPr/>
          <p:nvPr/>
        </p:nvSpPr>
        <p:spPr bwMode="auto">
          <a:xfrm>
            <a:off x="5121275" y="2913063"/>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228" name="AutoShape 10"/>
          <p:cNvSpPr>
            <a:spLocks noChangeArrowheads="1"/>
          </p:cNvSpPr>
          <p:nvPr/>
        </p:nvSpPr>
        <p:spPr bwMode="auto">
          <a:xfrm>
            <a:off x="5121275" y="3598863"/>
            <a:ext cx="1660525"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26" name="Rectangle 25"/>
          <p:cNvSpPr/>
          <p:nvPr/>
        </p:nvSpPr>
        <p:spPr bwMode="auto">
          <a:xfrm>
            <a:off x="5730875" y="2913063"/>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27" name="Rectangle 26"/>
          <p:cNvSpPr/>
          <p:nvPr/>
        </p:nvSpPr>
        <p:spPr bwMode="auto">
          <a:xfrm>
            <a:off x="6340475" y="2913063"/>
            <a:ext cx="441325"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231" name="AutoShape 10"/>
          <p:cNvSpPr>
            <a:spLocks noChangeArrowheads="1"/>
          </p:cNvSpPr>
          <p:nvPr/>
        </p:nvSpPr>
        <p:spPr bwMode="auto">
          <a:xfrm>
            <a:off x="304800" y="4310063"/>
            <a:ext cx="6705600"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29" name="Rectangle 28"/>
          <p:cNvSpPr/>
          <p:nvPr/>
        </p:nvSpPr>
        <p:spPr bwMode="auto">
          <a:xfrm>
            <a:off x="2590800" y="2760663"/>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0" name="Rectangle 29"/>
          <p:cNvSpPr/>
          <p:nvPr/>
        </p:nvSpPr>
        <p:spPr bwMode="auto">
          <a:xfrm>
            <a:off x="28114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234" name="AutoShape 10"/>
          <p:cNvSpPr>
            <a:spLocks noChangeArrowheads="1"/>
          </p:cNvSpPr>
          <p:nvPr/>
        </p:nvSpPr>
        <p:spPr bwMode="auto">
          <a:xfrm>
            <a:off x="2811463" y="3595688"/>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32" name="Rectangle 31"/>
          <p:cNvSpPr/>
          <p:nvPr/>
        </p:nvSpPr>
        <p:spPr bwMode="auto">
          <a:xfrm>
            <a:off x="34210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3" name="Rectangle 32"/>
          <p:cNvSpPr/>
          <p:nvPr/>
        </p:nvSpPr>
        <p:spPr bwMode="auto">
          <a:xfrm>
            <a:off x="40306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4" name="Rectangle 33"/>
          <p:cNvSpPr/>
          <p:nvPr/>
        </p:nvSpPr>
        <p:spPr bwMode="auto">
          <a:xfrm>
            <a:off x="304800" y="2760663"/>
            <a:ext cx="2111375" cy="1393825"/>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5" name="Rectangle 34"/>
          <p:cNvSpPr/>
          <p:nvPr/>
        </p:nvSpPr>
        <p:spPr bwMode="auto">
          <a:xfrm>
            <a:off x="5254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52239" name="AutoShape 10"/>
          <p:cNvSpPr>
            <a:spLocks noChangeArrowheads="1"/>
          </p:cNvSpPr>
          <p:nvPr/>
        </p:nvSpPr>
        <p:spPr bwMode="auto">
          <a:xfrm>
            <a:off x="525463" y="3595688"/>
            <a:ext cx="1662112" cy="431800"/>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800" smtClean="0">
              <a:solidFill>
                <a:prstClr val="white"/>
              </a:solidFill>
            </a:endParaRPr>
          </a:p>
        </p:txBody>
      </p:sp>
      <p:sp>
        <p:nvSpPr>
          <p:cNvPr id="37" name="Rectangle 36"/>
          <p:cNvSpPr/>
          <p:nvPr/>
        </p:nvSpPr>
        <p:spPr bwMode="auto">
          <a:xfrm>
            <a:off x="11350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sp>
        <p:nvSpPr>
          <p:cNvPr id="38" name="Rectangle 37"/>
          <p:cNvSpPr/>
          <p:nvPr/>
        </p:nvSpPr>
        <p:spPr bwMode="auto">
          <a:xfrm>
            <a:off x="1744663" y="2909888"/>
            <a:ext cx="442912" cy="6096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prstClr val="white"/>
              </a:solidFill>
              <a:cs typeface="Arial" charset="0"/>
            </a:endParaRPr>
          </a:p>
        </p:txBody>
      </p:sp>
      <p:cxnSp>
        <p:nvCxnSpPr>
          <p:cNvPr id="52242" name="Straight Connector 4"/>
          <p:cNvCxnSpPr>
            <a:cxnSpLocks noChangeShapeType="1"/>
          </p:cNvCxnSpPr>
          <p:nvPr/>
        </p:nvCxnSpPr>
        <p:spPr bwMode="auto">
          <a:xfrm>
            <a:off x="304800" y="4208463"/>
            <a:ext cx="86852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52243" name="Text Box 93"/>
          <p:cNvSpPr txBox="1">
            <a:spLocks noChangeArrowheads="1"/>
          </p:cNvSpPr>
          <p:nvPr/>
        </p:nvSpPr>
        <p:spPr bwMode="auto">
          <a:xfrm>
            <a:off x="7162800" y="2455863"/>
            <a:ext cx="16938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guest or tenant</a:t>
            </a:r>
          </a:p>
          <a:p>
            <a:pPr algn="ctr" defTabSz="914400" eaLnBrk="1" hangingPunct="1"/>
            <a:r>
              <a:rPr lang="en-US" b="1" smtClean="0">
                <a:solidFill>
                  <a:srgbClr val="000000"/>
                </a:solidFill>
              </a:rPr>
              <a:t>VM contexts</a:t>
            </a:r>
          </a:p>
        </p:txBody>
      </p:sp>
      <p:sp>
        <p:nvSpPr>
          <p:cNvPr id="52244" name="Text Box 93"/>
          <p:cNvSpPr txBox="1">
            <a:spLocks noChangeArrowheads="1"/>
          </p:cNvSpPr>
          <p:nvPr/>
        </p:nvSpPr>
        <p:spPr bwMode="auto">
          <a:xfrm>
            <a:off x="7162800" y="4352925"/>
            <a:ext cx="16938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host</a:t>
            </a:r>
          </a:p>
        </p:txBody>
      </p:sp>
      <p:sp>
        <p:nvSpPr>
          <p:cNvPr id="52245" name="Text Box 93"/>
          <p:cNvSpPr txBox="1">
            <a:spLocks noChangeArrowheads="1"/>
          </p:cNvSpPr>
          <p:nvPr/>
        </p:nvSpPr>
        <p:spPr bwMode="auto">
          <a:xfrm>
            <a:off x="2355850" y="4310063"/>
            <a:ext cx="2749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hypervisor/VMM</a:t>
            </a:r>
          </a:p>
        </p:txBody>
      </p:sp>
      <p:sp>
        <p:nvSpPr>
          <p:cNvPr id="52246" name="Text Box 93"/>
          <p:cNvSpPr txBox="1">
            <a:spLocks noChangeArrowheads="1"/>
          </p:cNvSpPr>
          <p:nvPr/>
        </p:nvSpPr>
        <p:spPr bwMode="auto">
          <a:xfrm>
            <a:off x="341313" y="2286000"/>
            <a:ext cx="2014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guest VM1</a:t>
            </a:r>
          </a:p>
        </p:txBody>
      </p:sp>
      <p:sp>
        <p:nvSpPr>
          <p:cNvPr id="52247" name="Text Box 93"/>
          <p:cNvSpPr txBox="1">
            <a:spLocks noChangeArrowheads="1"/>
          </p:cNvSpPr>
          <p:nvPr/>
        </p:nvSpPr>
        <p:spPr bwMode="auto">
          <a:xfrm>
            <a:off x="2646363" y="2286000"/>
            <a:ext cx="2016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guest VM2</a:t>
            </a:r>
          </a:p>
        </p:txBody>
      </p:sp>
      <p:sp>
        <p:nvSpPr>
          <p:cNvPr id="52248" name="Text Box 93"/>
          <p:cNvSpPr txBox="1">
            <a:spLocks noChangeArrowheads="1"/>
          </p:cNvSpPr>
          <p:nvPr/>
        </p:nvSpPr>
        <p:spPr bwMode="auto">
          <a:xfrm>
            <a:off x="4953000" y="2286000"/>
            <a:ext cx="20145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0000"/>
                </a:solidFill>
              </a:rPr>
              <a:t>guest VM3</a:t>
            </a:r>
          </a:p>
        </p:txBody>
      </p:sp>
      <p:sp>
        <p:nvSpPr>
          <p:cNvPr id="52249" name="Text Box 93"/>
          <p:cNvSpPr txBox="1">
            <a:spLocks noChangeArrowheads="1"/>
          </p:cNvSpPr>
          <p:nvPr/>
        </p:nvSpPr>
        <p:spPr bwMode="auto">
          <a:xfrm>
            <a:off x="493713" y="3598863"/>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OS kernel 1</a:t>
            </a:r>
            <a:endParaRPr lang="en-US" b="1" smtClean="0">
              <a:solidFill>
                <a:srgbClr val="000000"/>
              </a:solidFill>
            </a:endParaRPr>
          </a:p>
        </p:txBody>
      </p:sp>
      <p:sp>
        <p:nvSpPr>
          <p:cNvPr id="52250" name="Text Box 93"/>
          <p:cNvSpPr txBox="1">
            <a:spLocks noChangeArrowheads="1"/>
          </p:cNvSpPr>
          <p:nvPr/>
        </p:nvSpPr>
        <p:spPr bwMode="auto">
          <a:xfrm>
            <a:off x="2801938" y="3598863"/>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OS kernel 2</a:t>
            </a:r>
            <a:endParaRPr lang="en-US" b="1" smtClean="0">
              <a:solidFill>
                <a:srgbClr val="000000"/>
              </a:solidFill>
            </a:endParaRPr>
          </a:p>
        </p:txBody>
      </p:sp>
      <p:sp>
        <p:nvSpPr>
          <p:cNvPr id="52251" name="Text Box 93"/>
          <p:cNvSpPr txBox="1">
            <a:spLocks noChangeArrowheads="1"/>
          </p:cNvSpPr>
          <p:nvPr/>
        </p:nvSpPr>
        <p:spPr bwMode="auto">
          <a:xfrm>
            <a:off x="5087938" y="3598863"/>
            <a:ext cx="1693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smtClean="0">
                <a:solidFill>
                  <a:srgbClr val="000000"/>
                </a:solidFill>
              </a:rPr>
              <a:t>OS kernel 3</a:t>
            </a:r>
            <a:endParaRPr lang="en-US" b="1" smtClean="0">
              <a:solidFill>
                <a:srgbClr val="000000"/>
              </a:solidFill>
            </a:endParaRPr>
          </a:p>
        </p:txBody>
      </p:sp>
      <p:sp>
        <p:nvSpPr>
          <p:cNvPr id="52252" name="Text Box 93"/>
          <p:cNvSpPr txBox="1">
            <a:spLocks noChangeArrowheads="1"/>
          </p:cNvSpPr>
          <p:nvPr/>
        </p:nvSpPr>
        <p:spPr bwMode="auto">
          <a:xfrm>
            <a:off x="417513" y="2951163"/>
            <a:ext cx="6715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600" b="1" smtClean="0">
                <a:solidFill>
                  <a:srgbClr val="000000"/>
                </a:solidFill>
              </a:rPr>
              <a:t>P1A</a:t>
            </a:r>
            <a:endParaRPr lang="en-US" b="1" smtClean="0">
              <a:solidFill>
                <a:srgbClr val="000000"/>
              </a:solidFill>
            </a:endParaRPr>
          </a:p>
        </p:txBody>
      </p:sp>
      <p:sp>
        <p:nvSpPr>
          <p:cNvPr id="52253" name="Text Box 93"/>
          <p:cNvSpPr txBox="1">
            <a:spLocks noChangeArrowheads="1"/>
          </p:cNvSpPr>
          <p:nvPr/>
        </p:nvSpPr>
        <p:spPr bwMode="auto">
          <a:xfrm>
            <a:off x="3290888" y="2951163"/>
            <a:ext cx="6715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600" b="1" smtClean="0">
                <a:solidFill>
                  <a:srgbClr val="000000"/>
                </a:solidFill>
              </a:rPr>
              <a:t>P2B</a:t>
            </a:r>
            <a:endParaRPr lang="en-US" b="1" smtClean="0">
              <a:solidFill>
                <a:srgbClr val="000000"/>
              </a:solidFill>
            </a:endParaRPr>
          </a:p>
        </p:txBody>
      </p:sp>
      <p:sp>
        <p:nvSpPr>
          <p:cNvPr id="52254" name="Text Box 93"/>
          <p:cNvSpPr txBox="1">
            <a:spLocks noChangeArrowheads="1"/>
          </p:cNvSpPr>
          <p:nvPr/>
        </p:nvSpPr>
        <p:spPr bwMode="auto">
          <a:xfrm>
            <a:off x="6218238" y="2951163"/>
            <a:ext cx="6715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600" b="1" smtClean="0">
                <a:solidFill>
                  <a:srgbClr val="000000"/>
                </a:solidFill>
              </a:rPr>
              <a:t>P3C</a:t>
            </a:r>
            <a:endParaRPr lang="en-US" b="1" smtClean="0">
              <a:solidFill>
                <a:srgbClr val="000000"/>
              </a:solidFill>
            </a:endParaRPr>
          </a:p>
        </p:txBody>
      </p:sp>
      <p:pic>
        <p:nvPicPr>
          <p:cNvPr id="5225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13" y="5410200"/>
            <a:ext cx="2949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5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3050" y="15875"/>
            <a:ext cx="2233613"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5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4325" y="838200"/>
            <a:ext cx="18923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5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5202238"/>
            <a:ext cx="15795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5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5470525"/>
            <a:ext cx="21621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004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Image/Template/Virtual Appliance</a:t>
            </a:r>
            <a:endParaRPr lang="en-US" sz="3600" dirty="0"/>
          </a:p>
        </p:txBody>
      </p:sp>
      <p:sp>
        <p:nvSpPr>
          <p:cNvPr id="4" name="Content Placeholder 3"/>
          <p:cNvSpPr>
            <a:spLocks noGrp="1"/>
          </p:cNvSpPr>
          <p:nvPr>
            <p:ph idx="1"/>
          </p:nvPr>
        </p:nvSpPr>
        <p:spPr/>
        <p:txBody>
          <a:bodyPr/>
          <a:lstStyle/>
          <a:p>
            <a:r>
              <a:rPr lang="en-US" sz="2400" b="0" dirty="0" smtClean="0"/>
              <a:t>A </a:t>
            </a:r>
            <a:r>
              <a:rPr lang="en-US" sz="2400" dirty="0" smtClean="0">
                <a:solidFill>
                  <a:srgbClr val="800000"/>
                </a:solidFill>
              </a:rPr>
              <a:t>virtual appliance </a:t>
            </a:r>
            <a:r>
              <a:rPr lang="en-US" sz="2400" b="0" dirty="0" smtClean="0"/>
              <a:t>is a program for a virtual machine.</a:t>
            </a:r>
          </a:p>
          <a:p>
            <a:pPr lvl="1"/>
            <a:r>
              <a:rPr lang="en-US" sz="2000" b="0" dirty="0" smtClean="0"/>
              <a:t>Sometimes called a </a:t>
            </a:r>
            <a:r>
              <a:rPr lang="en-US" sz="2000" dirty="0" smtClean="0">
                <a:solidFill>
                  <a:srgbClr val="800000"/>
                </a:solidFill>
              </a:rPr>
              <a:t>VM image </a:t>
            </a:r>
            <a:r>
              <a:rPr lang="en-US" sz="2000" b="0" dirty="0" smtClean="0"/>
              <a:t>or </a:t>
            </a:r>
            <a:r>
              <a:rPr lang="en-US" sz="2000" dirty="0" smtClean="0">
                <a:solidFill>
                  <a:srgbClr val="800000"/>
                </a:solidFill>
              </a:rPr>
              <a:t>template</a:t>
            </a:r>
          </a:p>
          <a:p>
            <a:r>
              <a:rPr lang="en-US" sz="2400" b="0" dirty="0" smtClean="0"/>
              <a:t>The image has everything needed to run a virtual server:</a:t>
            </a:r>
          </a:p>
          <a:p>
            <a:pPr lvl="1"/>
            <a:r>
              <a:rPr lang="en-US" sz="2000" b="0" dirty="0" smtClean="0"/>
              <a:t>OS kernel program</a:t>
            </a:r>
          </a:p>
          <a:p>
            <a:pPr lvl="1"/>
            <a:r>
              <a:rPr lang="en-US" sz="2000" b="0" dirty="0" smtClean="0"/>
              <a:t>file system</a:t>
            </a:r>
          </a:p>
          <a:p>
            <a:pPr lvl="1"/>
            <a:r>
              <a:rPr lang="en-US" sz="2000" b="0" dirty="0" smtClean="0"/>
              <a:t>application programs</a:t>
            </a:r>
          </a:p>
          <a:p>
            <a:r>
              <a:rPr lang="en-US" sz="2400" b="0" dirty="0" smtClean="0"/>
              <a:t>The image can be instantiated as a VM on a cloud.</a:t>
            </a:r>
          </a:p>
          <a:p>
            <a:pPr lvl="1"/>
            <a:r>
              <a:rPr lang="en-US" sz="2000" b="0" dirty="0" smtClean="0"/>
              <a:t>Not unlike running a program to instantiate it as a process</a:t>
            </a:r>
          </a:p>
        </p:txBody>
      </p:sp>
    </p:spTree>
    <p:extLst>
      <p:ext uri="{BB962C8B-B14F-4D97-AF65-F5344CB8AC3E}">
        <p14:creationId xmlns:p14="http://schemas.microsoft.com/office/powerpoint/2010/main" val="1419408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a:t>
            </a:r>
            <a:endParaRPr lang="en-US" dirty="0"/>
          </a:p>
        </p:txBody>
      </p:sp>
      <p:sp>
        <p:nvSpPr>
          <p:cNvPr id="3" name="Content Placeholder 2"/>
          <p:cNvSpPr>
            <a:spLocks noGrp="1"/>
          </p:cNvSpPr>
          <p:nvPr>
            <p:ph idx="1"/>
          </p:nvPr>
        </p:nvSpPr>
        <p:spPr/>
        <p:txBody>
          <a:bodyPr/>
          <a:lstStyle/>
          <a:p>
            <a:r>
              <a:rPr lang="en-US" sz="2400" b="0" dirty="0"/>
              <a:t>Note: lightweight container technologies offer a similar abstraction, but the VMs share a common kernel.</a:t>
            </a:r>
          </a:p>
          <a:p>
            <a:pPr lvl="1"/>
            <a:r>
              <a:rPr lang="en-US" sz="2000" b="0" dirty="0"/>
              <a:t>E.g., </a:t>
            </a:r>
            <a:r>
              <a:rPr lang="en-US" sz="2000" b="0" dirty="0" err="1"/>
              <a:t>Docker</a:t>
            </a:r>
            <a:endParaRPr lang="en-US" sz="2000" b="0" dirty="0"/>
          </a:p>
          <a:p>
            <a:pPr marL="0" indent="0">
              <a:buNone/>
            </a:pPr>
            <a:endParaRPr lang="en-US" dirty="0"/>
          </a:p>
        </p:txBody>
      </p:sp>
      <p:pic>
        <p:nvPicPr>
          <p:cNvPr id="4" name="Content Placeholder 3"/>
          <p:cNvPicPr>
            <a:picLocks noChangeAspect="1"/>
          </p:cNvPicPr>
          <p:nvPr/>
        </p:nvPicPr>
        <p:blipFill>
          <a:blip r:embed="rId2"/>
          <a:srcRect t="5573" b="5573"/>
          <a:stretch>
            <a:fillRect/>
          </a:stretch>
        </p:blipFill>
        <p:spPr bwMode="auto">
          <a:xfrm>
            <a:off x="1450975" y="3127022"/>
            <a:ext cx="6397625" cy="319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3970493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a:xfrm>
            <a:off x="6553200" y="6245225"/>
            <a:ext cx="2133600" cy="476250"/>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CD95CB9-FECC-F14A-9B13-4A1D910701C2}" type="slidenum">
              <a:rPr lang="en-US">
                <a:solidFill>
                  <a:srgbClr val="000000"/>
                </a:solidFill>
              </a:rPr>
              <a:pPr eaLnBrk="1" hangingPunct="1"/>
              <a:t>33</a:t>
            </a:fld>
            <a:endParaRPr lang="en-US">
              <a:solidFill>
                <a:srgbClr val="000000"/>
              </a:solidFill>
            </a:endParaRPr>
          </a:p>
        </p:txBody>
      </p:sp>
      <p:sp>
        <p:nvSpPr>
          <p:cNvPr id="17411" name="Rectangle 2"/>
          <p:cNvSpPr>
            <a:spLocks noGrp="1" noChangeArrowheads="1"/>
          </p:cNvSpPr>
          <p:nvPr>
            <p:ph type="body" idx="1"/>
          </p:nvPr>
        </p:nvSpPr>
        <p:spPr>
          <a:xfrm>
            <a:off x="384175" y="1143000"/>
            <a:ext cx="8388350" cy="5105400"/>
          </a:xfrm>
        </p:spPr>
        <p:txBody>
          <a:bodyPr/>
          <a:lstStyle/>
          <a:p>
            <a:pPr eaLnBrk="1" hangingPunct="1"/>
            <a:r>
              <a:rPr lang="en-US">
                <a:latin typeface="Arial" charset="0"/>
              </a:rPr>
              <a:t>Partition world into two parts:</a:t>
            </a:r>
          </a:p>
          <a:p>
            <a:pPr lvl="1" eaLnBrk="1" hangingPunct="1"/>
            <a:r>
              <a:rPr lang="en-US">
                <a:solidFill>
                  <a:srgbClr val="00FF00"/>
                </a:solidFill>
                <a:latin typeface="Arial" charset="0"/>
              </a:rPr>
              <a:t>Green	Safer/accountable </a:t>
            </a:r>
          </a:p>
          <a:p>
            <a:pPr lvl="1" eaLnBrk="1" hangingPunct="1"/>
            <a:r>
              <a:rPr lang="en-US">
                <a:solidFill>
                  <a:srgbClr val="FF0000"/>
                </a:solidFill>
                <a:latin typeface="Arial" charset="0"/>
              </a:rPr>
              <a:t>Red	Less safe/unaccountable</a:t>
            </a:r>
            <a:endParaRPr lang="en-US">
              <a:latin typeface="Arial" charset="0"/>
            </a:endParaRPr>
          </a:p>
          <a:p>
            <a:pPr eaLnBrk="1" hangingPunct="1"/>
            <a:r>
              <a:rPr lang="en-US">
                <a:latin typeface="Arial" charset="0"/>
              </a:rPr>
              <a:t>Two aspects, mostly orthogonal</a:t>
            </a:r>
          </a:p>
          <a:p>
            <a:pPr lvl="1" eaLnBrk="1" hangingPunct="1"/>
            <a:r>
              <a:rPr lang="en-US">
                <a:latin typeface="Arial" charset="0"/>
              </a:rPr>
              <a:t>User Experience</a:t>
            </a:r>
          </a:p>
          <a:p>
            <a:pPr lvl="1" eaLnBrk="1" hangingPunct="1"/>
            <a:r>
              <a:rPr lang="en-US">
                <a:latin typeface="Arial" charset="0"/>
              </a:rPr>
              <a:t>Isolation mechanism</a:t>
            </a:r>
          </a:p>
          <a:p>
            <a:pPr lvl="2" eaLnBrk="1" hangingPunct="1"/>
            <a:r>
              <a:rPr lang="en-US">
                <a:latin typeface="Arial" charset="0"/>
              </a:rPr>
              <a:t>Separate hardware with air gap</a:t>
            </a:r>
          </a:p>
          <a:p>
            <a:pPr lvl="2" eaLnBrk="1" hangingPunct="1"/>
            <a:r>
              <a:rPr lang="en-US">
                <a:latin typeface="Arial" charset="0"/>
              </a:rPr>
              <a:t>VM</a:t>
            </a:r>
          </a:p>
          <a:p>
            <a:pPr lvl="2" eaLnBrk="1" hangingPunct="1"/>
            <a:r>
              <a:rPr lang="en-US">
                <a:latin typeface="Arial" charset="0"/>
              </a:rPr>
              <a:t>Process isolation</a:t>
            </a:r>
          </a:p>
        </p:txBody>
      </p:sp>
      <p:sp>
        <p:nvSpPr>
          <p:cNvPr id="17412" name="Text Box 3"/>
          <p:cNvSpPr txBox="1">
            <a:spLocks noChangeArrowheads="1"/>
          </p:cNvSpPr>
          <p:nvPr/>
        </p:nvSpPr>
        <p:spPr bwMode="auto">
          <a:xfrm>
            <a:off x="228600" y="2286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50000"/>
              </a:spcBef>
              <a:spcAft>
                <a:spcPct val="0"/>
              </a:spcAft>
            </a:pPr>
            <a:r>
              <a:rPr lang="en-US" sz="4400" smtClean="0">
                <a:solidFill>
                  <a:srgbClr val="000000"/>
                </a:solidFill>
              </a:rPr>
              <a:t>Accountability vs. Freedom</a:t>
            </a:r>
          </a:p>
        </p:txBody>
      </p:sp>
    </p:spTree>
    <p:extLst>
      <p:ext uri="{BB962C8B-B14F-4D97-AF65-F5344CB8AC3E}">
        <p14:creationId xmlns:p14="http://schemas.microsoft.com/office/powerpoint/2010/main" val="405015197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4294967295"/>
          </p:nvPr>
        </p:nvSpPr>
        <p:spPr>
          <a:xfrm>
            <a:off x="6553200" y="6245225"/>
            <a:ext cx="2133600" cy="476250"/>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9950A3-92D6-F148-AC99-30987DCF5124}" type="slidenum">
              <a:rPr lang="en-US">
                <a:solidFill>
                  <a:srgbClr val="000000"/>
                </a:solidFill>
              </a:rPr>
              <a:pPr eaLnBrk="1" hangingPunct="1"/>
              <a:t>34</a:t>
            </a:fld>
            <a:endParaRPr lang="en-US">
              <a:solidFill>
                <a:srgbClr val="000000"/>
              </a:solidFill>
            </a:endParaRPr>
          </a:p>
        </p:txBody>
      </p:sp>
      <p:sp>
        <p:nvSpPr>
          <p:cNvPr id="18435" name="Rectangle 2"/>
          <p:cNvSpPr>
            <a:spLocks noGrp="1" noChangeArrowheads="1"/>
          </p:cNvSpPr>
          <p:nvPr>
            <p:ph type="title"/>
          </p:nvPr>
        </p:nvSpPr>
        <p:spPr>
          <a:xfrm>
            <a:off x="457200" y="274638"/>
            <a:ext cx="8229600" cy="715962"/>
          </a:xfrm>
        </p:spPr>
        <p:txBody>
          <a:bodyPr/>
          <a:lstStyle/>
          <a:p>
            <a:pPr eaLnBrk="1" hangingPunct="1"/>
            <a:r>
              <a:rPr lang="en-US">
                <a:latin typeface="Arial" charset="0"/>
              </a:rPr>
              <a:t>Without</a:t>
            </a:r>
            <a:r>
              <a:rPr lang="en-US" sz="4000">
                <a:latin typeface="Arial" charset="0"/>
              </a:rPr>
              <a:t> R|G: Today</a:t>
            </a:r>
          </a:p>
        </p:txBody>
      </p:sp>
      <p:sp>
        <p:nvSpPr>
          <p:cNvPr id="18436" name="Oval 3"/>
          <p:cNvSpPr>
            <a:spLocks noChangeArrowheads="1"/>
          </p:cNvSpPr>
          <p:nvPr/>
        </p:nvSpPr>
        <p:spPr bwMode="auto">
          <a:xfrm>
            <a:off x="990600" y="1187450"/>
            <a:ext cx="1828800" cy="1143000"/>
          </a:xfrm>
          <a:prstGeom prst="ellipse">
            <a:avLst/>
          </a:prstGeom>
          <a:solidFill>
            <a:srgbClr val="FDB1B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mtClean="0">
              <a:solidFill>
                <a:srgbClr val="000000"/>
              </a:solidFill>
              <a:latin typeface="Arial" charset="0"/>
              <a:ea typeface="ＭＳ Ｐゴシック" charset="0"/>
            </a:endParaRPr>
          </a:p>
          <a:p>
            <a:pPr algn="ctr" defTabSz="914400" fontAlgn="base">
              <a:spcBef>
                <a:spcPct val="0"/>
              </a:spcBef>
              <a:spcAft>
                <a:spcPct val="0"/>
              </a:spcAft>
            </a:pPr>
            <a:endParaRPr lang="en-US" smtClean="0">
              <a:solidFill>
                <a:srgbClr val="000000"/>
              </a:solidFill>
              <a:latin typeface="Arial" charset="0"/>
              <a:ea typeface="ＭＳ Ｐゴシック" charset="0"/>
            </a:endParaRPr>
          </a:p>
          <a:p>
            <a:pPr algn="ct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8437" name="Oval 4"/>
          <p:cNvSpPr>
            <a:spLocks noChangeArrowheads="1"/>
          </p:cNvSpPr>
          <p:nvPr/>
        </p:nvSpPr>
        <p:spPr bwMode="auto">
          <a:xfrm>
            <a:off x="6629400" y="1263650"/>
            <a:ext cx="1828800" cy="1066800"/>
          </a:xfrm>
          <a:prstGeom prst="ellipse">
            <a:avLst/>
          </a:prstGeom>
          <a:solidFill>
            <a:srgbClr val="BAFCC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8438" name="Line 5"/>
          <p:cNvSpPr>
            <a:spLocks noChangeShapeType="1"/>
          </p:cNvSpPr>
          <p:nvPr/>
        </p:nvSpPr>
        <p:spPr bwMode="auto">
          <a:xfrm>
            <a:off x="2667000" y="2101850"/>
            <a:ext cx="1143000" cy="1143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8439" name="Text Box 6"/>
          <p:cNvSpPr txBox="1">
            <a:spLocks noChangeArrowheads="1"/>
          </p:cNvSpPr>
          <p:nvPr/>
        </p:nvSpPr>
        <p:spPr bwMode="auto">
          <a:xfrm>
            <a:off x="457200" y="271145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400" smtClean="0">
                <a:solidFill>
                  <a:srgbClr val="000000"/>
                </a:solidFill>
              </a:rPr>
              <a:t>N attacks/yr</a:t>
            </a:r>
          </a:p>
        </p:txBody>
      </p:sp>
      <p:grpSp>
        <p:nvGrpSpPr>
          <p:cNvPr id="18440" name="Group 7"/>
          <p:cNvGrpSpPr>
            <a:grpSpLocks/>
          </p:cNvGrpSpPr>
          <p:nvPr/>
        </p:nvGrpSpPr>
        <p:grpSpPr bwMode="auto">
          <a:xfrm>
            <a:off x="2019300" y="3244850"/>
            <a:ext cx="5410200" cy="2362200"/>
            <a:chOff x="1176" y="2160"/>
            <a:chExt cx="3408" cy="1488"/>
          </a:xfrm>
        </p:grpSpPr>
        <p:sp>
          <p:nvSpPr>
            <p:cNvPr id="18450" name="Rectangle 8"/>
            <p:cNvSpPr>
              <a:spLocks noChangeArrowheads="1"/>
            </p:cNvSpPr>
            <p:nvPr/>
          </p:nvSpPr>
          <p:spPr bwMode="auto">
            <a:xfrm>
              <a:off x="1176" y="2160"/>
              <a:ext cx="3408" cy="1488"/>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8451" name="Rectangle 9"/>
            <p:cNvSpPr>
              <a:spLocks noChangeArrowheads="1"/>
            </p:cNvSpPr>
            <p:nvPr/>
          </p:nvSpPr>
          <p:spPr bwMode="auto">
            <a:xfrm>
              <a:off x="1744" y="2592"/>
              <a:ext cx="994" cy="7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en-US" smtClean="0">
                  <a:solidFill>
                    <a:srgbClr val="000000"/>
                  </a:solidFill>
                  <a:latin typeface="Arial" charset="0"/>
                  <a:ea typeface="ＭＳ Ｐゴシック" charset="0"/>
                </a:rPr>
                <a:t>Less</a:t>
              </a:r>
            </a:p>
            <a:p>
              <a:pPr algn="ctr" defTabSz="914400" fontAlgn="base">
                <a:spcBef>
                  <a:spcPct val="0"/>
                </a:spcBef>
                <a:spcAft>
                  <a:spcPct val="0"/>
                </a:spcAft>
              </a:pPr>
              <a:r>
                <a:rPr lang="en-US" smtClean="0">
                  <a:solidFill>
                    <a:srgbClr val="000000"/>
                  </a:solidFill>
                  <a:latin typeface="Arial" charset="0"/>
                  <a:ea typeface="ＭＳ Ｐゴシック" charset="0"/>
                </a:rPr>
                <a:t>valuable</a:t>
              </a:r>
            </a:p>
            <a:p>
              <a:pPr algn="ctr" defTabSz="914400" fontAlgn="base">
                <a:spcBef>
                  <a:spcPct val="0"/>
                </a:spcBef>
                <a:spcAft>
                  <a:spcPct val="0"/>
                </a:spcAft>
              </a:pPr>
              <a:r>
                <a:rPr lang="en-US" smtClean="0">
                  <a:solidFill>
                    <a:srgbClr val="000000"/>
                  </a:solidFill>
                  <a:latin typeface="Arial" charset="0"/>
                  <a:ea typeface="ＭＳ Ｐゴシック" charset="0"/>
                </a:rPr>
                <a:t> assets</a:t>
              </a:r>
            </a:p>
          </p:txBody>
        </p:sp>
        <p:sp>
          <p:nvSpPr>
            <p:cNvPr id="18452" name="Rectangle 10"/>
            <p:cNvSpPr>
              <a:spLocks noChangeArrowheads="1"/>
            </p:cNvSpPr>
            <p:nvPr/>
          </p:nvSpPr>
          <p:spPr bwMode="auto">
            <a:xfrm>
              <a:off x="3235" y="2592"/>
              <a:ext cx="994" cy="7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8453" name="Rectangle 11"/>
            <p:cNvSpPr>
              <a:spLocks noChangeArrowheads="1"/>
            </p:cNvSpPr>
            <p:nvPr/>
          </p:nvSpPr>
          <p:spPr bwMode="auto">
            <a:xfrm>
              <a:off x="3235" y="2592"/>
              <a:ext cx="994" cy="72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en-US" smtClean="0">
                  <a:solidFill>
                    <a:srgbClr val="000000"/>
                  </a:solidFill>
                  <a:latin typeface="Arial" charset="0"/>
                  <a:ea typeface="ＭＳ Ｐゴシック" charset="0"/>
                </a:rPr>
                <a:t>More</a:t>
              </a:r>
            </a:p>
            <a:p>
              <a:pPr algn="ctr" defTabSz="914400" fontAlgn="base">
                <a:spcBef>
                  <a:spcPct val="0"/>
                </a:spcBef>
                <a:spcAft>
                  <a:spcPct val="0"/>
                </a:spcAft>
              </a:pPr>
              <a:r>
                <a:rPr lang="en-US" smtClean="0">
                  <a:solidFill>
                    <a:srgbClr val="000000"/>
                  </a:solidFill>
                  <a:latin typeface="Arial" charset="0"/>
                  <a:ea typeface="ＭＳ Ｐゴシック" charset="0"/>
                </a:rPr>
                <a:t>valuable</a:t>
              </a:r>
            </a:p>
            <a:p>
              <a:pPr algn="ctr" defTabSz="914400" fontAlgn="base">
                <a:spcBef>
                  <a:spcPct val="0"/>
                </a:spcBef>
                <a:spcAft>
                  <a:spcPct val="0"/>
                </a:spcAft>
              </a:pPr>
              <a:r>
                <a:rPr lang="en-US" smtClean="0">
                  <a:solidFill>
                    <a:srgbClr val="000000"/>
                  </a:solidFill>
                  <a:latin typeface="Arial" charset="0"/>
                  <a:ea typeface="ＭＳ Ｐゴシック" charset="0"/>
                </a:rPr>
                <a:t> assets</a:t>
              </a:r>
            </a:p>
          </p:txBody>
        </p:sp>
        <p:sp>
          <p:nvSpPr>
            <p:cNvPr id="18454" name="Text Box 12"/>
            <p:cNvSpPr txBox="1">
              <a:spLocks noChangeArrowheads="1"/>
            </p:cNvSpPr>
            <p:nvPr/>
          </p:nvSpPr>
          <p:spPr bwMode="auto">
            <a:xfrm>
              <a:off x="2390" y="2304"/>
              <a:ext cx="97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mtClean="0">
                  <a:solidFill>
                    <a:srgbClr val="000000"/>
                  </a:solidFill>
                </a:rPr>
                <a:t>My Computer</a:t>
              </a:r>
            </a:p>
          </p:txBody>
        </p:sp>
      </p:grpSp>
      <p:sp>
        <p:nvSpPr>
          <p:cNvPr id="18441" name="Line 13"/>
          <p:cNvSpPr>
            <a:spLocks noChangeShapeType="1"/>
          </p:cNvSpPr>
          <p:nvPr/>
        </p:nvSpPr>
        <p:spPr bwMode="auto">
          <a:xfrm flipH="1">
            <a:off x="5638800" y="2101850"/>
            <a:ext cx="1143000" cy="114300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8442" name="Text Box 14"/>
          <p:cNvSpPr txBox="1">
            <a:spLocks noChangeArrowheads="1"/>
          </p:cNvSpPr>
          <p:nvPr/>
        </p:nvSpPr>
        <p:spPr bwMode="auto">
          <a:xfrm>
            <a:off x="6477000" y="263525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400" smtClean="0">
                <a:solidFill>
                  <a:srgbClr val="000000"/>
                </a:solidFill>
              </a:rPr>
              <a:t>m attacks/yr</a:t>
            </a:r>
          </a:p>
        </p:txBody>
      </p:sp>
      <p:sp>
        <p:nvSpPr>
          <p:cNvPr id="18443" name="Text Box 15"/>
          <p:cNvSpPr txBox="1">
            <a:spLocks noChangeArrowheads="1"/>
          </p:cNvSpPr>
          <p:nvPr/>
        </p:nvSpPr>
        <p:spPr bwMode="auto">
          <a:xfrm>
            <a:off x="2057400" y="5683250"/>
            <a:ext cx="533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mtClean="0">
                <a:solidFill>
                  <a:srgbClr val="000000"/>
                </a:solidFill>
              </a:rPr>
              <a:t>Total: N+m attacks/yr on all assets</a:t>
            </a:r>
          </a:p>
        </p:txBody>
      </p:sp>
      <p:sp>
        <p:nvSpPr>
          <p:cNvPr id="18444" name="Text Box 16"/>
          <p:cNvSpPr txBox="1">
            <a:spLocks noChangeArrowheads="1"/>
          </p:cNvSpPr>
          <p:nvPr/>
        </p:nvSpPr>
        <p:spPr bwMode="auto">
          <a:xfrm>
            <a:off x="4213225" y="2406650"/>
            <a:ext cx="1501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400" b="1" smtClean="0">
                <a:solidFill>
                  <a:srgbClr val="000000"/>
                </a:solidFill>
              </a:rPr>
              <a:t>(N &gt;&gt; m)</a:t>
            </a:r>
          </a:p>
        </p:txBody>
      </p:sp>
      <p:sp>
        <p:nvSpPr>
          <p:cNvPr id="18445" name="Line 17"/>
          <p:cNvSpPr>
            <a:spLocks noChangeShapeType="1"/>
          </p:cNvSpPr>
          <p:nvPr/>
        </p:nvSpPr>
        <p:spPr bwMode="auto">
          <a:xfrm>
            <a:off x="2362200" y="2254250"/>
            <a:ext cx="990600" cy="990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8446" name="Line 18"/>
          <p:cNvSpPr>
            <a:spLocks noChangeShapeType="1"/>
          </p:cNvSpPr>
          <p:nvPr/>
        </p:nvSpPr>
        <p:spPr bwMode="auto">
          <a:xfrm>
            <a:off x="1981200" y="2330450"/>
            <a:ext cx="990600" cy="990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8447" name="Text Box 19"/>
          <p:cNvSpPr txBox="1">
            <a:spLocks noChangeArrowheads="1"/>
          </p:cNvSpPr>
          <p:nvPr/>
        </p:nvSpPr>
        <p:spPr bwMode="auto">
          <a:xfrm>
            <a:off x="1179513" y="1447800"/>
            <a:ext cx="15636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400" smtClean="0">
                <a:solidFill>
                  <a:srgbClr val="000000"/>
                </a:solidFill>
              </a:rPr>
              <a:t>Less trustworthy</a:t>
            </a:r>
          </a:p>
          <a:p>
            <a:pPr algn="ctr" defTabSz="914400" eaLnBrk="1" fontAlgn="base" hangingPunct="1">
              <a:spcBef>
                <a:spcPct val="0"/>
              </a:spcBef>
              <a:spcAft>
                <a:spcPct val="0"/>
              </a:spcAft>
            </a:pPr>
            <a:r>
              <a:rPr lang="en-US" sz="1400" smtClean="0">
                <a:solidFill>
                  <a:srgbClr val="000000"/>
                </a:solidFill>
              </a:rPr>
              <a:t>Less accountable</a:t>
            </a:r>
          </a:p>
          <a:p>
            <a:pPr algn="ctr" defTabSz="914400" eaLnBrk="1" fontAlgn="base" hangingPunct="1">
              <a:spcBef>
                <a:spcPct val="0"/>
              </a:spcBef>
              <a:spcAft>
                <a:spcPct val="0"/>
              </a:spcAft>
            </a:pPr>
            <a:r>
              <a:rPr lang="en-US" sz="1400" smtClean="0">
                <a:solidFill>
                  <a:srgbClr val="333399"/>
                </a:solidFill>
              </a:rPr>
              <a:t>entities</a:t>
            </a:r>
          </a:p>
        </p:txBody>
      </p:sp>
      <p:sp>
        <p:nvSpPr>
          <p:cNvPr id="18448" name="Text Box 20"/>
          <p:cNvSpPr txBox="1">
            <a:spLocks noChangeArrowheads="1"/>
          </p:cNvSpPr>
          <p:nvPr/>
        </p:nvSpPr>
        <p:spPr bwMode="auto">
          <a:xfrm>
            <a:off x="6781800" y="1416050"/>
            <a:ext cx="15922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400" smtClean="0">
                <a:solidFill>
                  <a:srgbClr val="000000"/>
                </a:solidFill>
              </a:rPr>
              <a:t>More trustworthy</a:t>
            </a:r>
          </a:p>
          <a:p>
            <a:pPr algn="ctr" defTabSz="914400" eaLnBrk="1" fontAlgn="base" hangingPunct="1">
              <a:spcBef>
                <a:spcPct val="0"/>
              </a:spcBef>
              <a:spcAft>
                <a:spcPct val="0"/>
              </a:spcAft>
            </a:pPr>
            <a:r>
              <a:rPr lang="en-US" sz="1400" smtClean="0">
                <a:solidFill>
                  <a:srgbClr val="000000"/>
                </a:solidFill>
              </a:rPr>
              <a:t>More accountable</a:t>
            </a:r>
          </a:p>
          <a:p>
            <a:pPr algn="ctr" defTabSz="914400" eaLnBrk="1" fontAlgn="base" hangingPunct="1">
              <a:spcBef>
                <a:spcPct val="0"/>
              </a:spcBef>
              <a:spcAft>
                <a:spcPct val="0"/>
              </a:spcAft>
            </a:pPr>
            <a:r>
              <a:rPr lang="en-US" sz="1400" smtClean="0">
                <a:solidFill>
                  <a:srgbClr val="333399"/>
                </a:solidFill>
              </a:rPr>
              <a:t>entities</a:t>
            </a:r>
          </a:p>
        </p:txBody>
      </p:sp>
      <p:sp>
        <p:nvSpPr>
          <p:cNvPr id="18449" name="Rectangle 21"/>
          <p:cNvSpPr>
            <a:spLocks noChangeArrowheads="1"/>
          </p:cNvSpPr>
          <p:nvPr/>
        </p:nvSpPr>
        <p:spPr bwMode="auto">
          <a:xfrm>
            <a:off x="152400" y="5334000"/>
            <a:ext cx="1600200" cy="1219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r>
              <a:rPr lang="en-US" b="1" smtClean="0">
                <a:solidFill>
                  <a:srgbClr val="333399"/>
                </a:solidFill>
                <a:latin typeface="Arial" charset="0"/>
                <a:ea typeface="ＭＳ Ｐゴシック" charset="0"/>
              </a:rPr>
              <a:t>Entities</a:t>
            </a:r>
          </a:p>
          <a:p>
            <a:pPr defTabSz="914400" fontAlgn="base">
              <a:spcBef>
                <a:spcPct val="0"/>
              </a:spcBef>
              <a:spcAft>
                <a:spcPct val="0"/>
              </a:spcAft>
            </a:pPr>
            <a:r>
              <a:rPr lang="en-US" sz="1600" smtClean="0">
                <a:solidFill>
                  <a:srgbClr val="000000"/>
                </a:solidFill>
                <a:latin typeface="Arial" charset="0"/>
                <a:ea typeface="ＭＳ Ｐゴシック" charset="0"/>
              </a:rPr>
              <a:t>- Programs</a:t>
            </a:r>
          </a:p>
          <a:p>
            <a:pPr defTabSz="914400" fontAlgn="base">
              <a:spcBef>
                <a:spcPct val="0"/>
              </a:spcBef>
              <a:spcAft>
                <a:spcPct val="0"/>
              </a:spcAft>
            </a:pPr>
            <a:r>
              <a:rPr lang="en-US" sz="1600" smtClean="0">
                <a:solidFill>
                  <a:srgbClr val="000000"/>
                </a:solidFill>
                <a:latin typeface="Arial" charset="0"/>
                <a:ea typeface="ＭＳ Ｐゴシック" charset="0"/>
              </a:rPr>
              <a:t>- Network hosts</a:t>
            </a:r>
          </a:p>
          <a:p>
            <a:pPr defTabSz="914400" fontAlgn="base">
              <a:spcBef>
                <a:spcPct val="0"/>
              </a:spcBef>
              <a:spcAft>
                <a:spcPct val="0"/>
              </a:spcAft>
            </a:pPr>
            <a:r>
              <a:rPr lang="en-US" sz="1600" smtClean="0">
                <a:solidFill>
                  <a:srgbClr val="000000"/>
                </a:solidFill>
                <a:latin typeface="Arial" charset="0"/>
                <a:ea typeface="ＭＳ Ｐゴシック" charset="0"/>
              </a:rPr>
              <a:t>- Administrators</a:t>
            </a:r>
          </a:p>
        </p:txBody>
      </p:sp>
    </p:spTree>
    <p:extLst>
      <p:ext uri="{BB962C8B-B14F-4D97-AF65-F5344CB8AC3E}">
        <p14:creationId xmlns:p14="http://schemas.microsoft.com/office/powerpoint/2010/main" val="539756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4294967295"/>
          </p:nvPr>
        </p:nvSpPr>
        <p:spPr>
          <a:xfrm>
            <a:off x="6553200" y="6245225"/>
            <a:ext cx="2133600" cy="476250"/>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98E1F61-4785-4147-AF00-984B186F1250}" type="slidenum">
              <a:rPr lang="en-US">
                <a:solidFill>
                  <a:srgbClr val="000000"/>
                </a:solidFill>
              </a:rPr>
              <a:pPr eaLnBrk="1" hangingPunct="1"/>
              <a:t>35</a:t>
            </a:fld>
            <a:endParaRPr lang="en-US">
              <a:solidFill>
                <a:srgbClr val="000000"/>
              </a:solidFill>
            </a:endParaRPr>
          </a:p>
        </p:txBody>
      </p:sp>
      <p:sp>
        <p:nvSpPr>
          <p:cNvPr id="19459" name="Rectangle 2"/>
          <p:cNvSpPr>
            <a:spLocks noChangeArrowheads="1"/>
          </p:cNvSpPr>
          <p:nvPr/>
        </p:nvSpPr>
        <p:spPr bwMode="auto">
          <a:xfrm>
            <a:off x="1905000" y="2971800"/>
            <a:ext cx="6172200" cy="2667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9460" name="Rectangle 3"/>
          <p:cNvSpPr>
            <a:spLocks noGrp="1" noChangeArrowheads="1"/>
          </p:cNvSpPr>
          <p:nvPr>
            <p:ph type="title"/>
          </p:nvPr>
        </p:nvSpPr>
        <p:spPr>
          <a:xfrm>
            <a:off x="457200" y="274638"/>
            <a:ext cx="8229600" cy="792162"/>
          </a:xfrm>
        </p:spPr>
        <p:txBody>
          <a:bodyPr/>
          <a:lstStyle/>
          <a:p>
            <a:pPr eaLnBrk="1" hangingPunct="1"/>
            <a:r>
              <a:rPr lang="en-US">
                <a:latin typeface="Arial" charset="0"/>
              </a:rPr>
              <a:t>With R|G</a:t>
            </a:r>
          </a:p>
        </p:txBody>
      </p:sp>
      <p:sp>
        <p:nvSpPr>
          <p:cNvPr id="19461" name="Oval 4"/>
          <p:cNvSpPr>
            <a:spLocks noChangeArrowheads="1"/>
          </p:cNvSpPr>
          <p:nvPr/>
        </p:nvSpPr>
        <p:spPr bwMode="auto">
          <a:xfrm>
            <a:off x="6934200" y="1143000"/>
            <a:ext cx="1828800" cy="1066800"/>
          </a:xfrm>
          <a:prstGeom prst="ellipse">
            <a:avLst/>
          </a:prstGeom>
          <a:solidFill>
            <a:srgbClr val="BAFCC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9462" name="Rectangle 5"/>
          <p:cNvSpPr>
            <a:spLocks noChangeArrowheads="1"/>
          </p:cNvSpPr>
          <p:nvPr/>
        </p:nvSpPr>
        <p:spPr bwMode="auto">
          <a:xfrm>
            <a:off x="2324100" y="3124200"/>
            <a:ext cx="2552700" cy="2362200"/>
          </a:xfrm>
          <a:prstGeom prst="rect">
            <a:avLst/>
          </a:prstGeom>
          <a:solidFill>
            <a:srgbClr val="FF330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9463" name="Rectangle 6"/>
          <p:cNvSpPr>
            <a:spLocks noChangeArrowheads="1"/>
          </p:cNvSpPr>
          <p:nvPr/>
        </p:nvSpPr>
        <p:spPr bwMode="auto">
          <a:xfrm>
            <a:off x="2743200" y="3810000"/>
            <a:ext cx="1577975" cy="11430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en-US" smtClean="0">
                <a:solidFill>
                  <a:srgbClr val="000000"/>
                </a:solidFill>
                <a:latin typeface="Arial" charset="0"/>
                <a:ea typeface="ＭＳ Ｐゴシック" charset="0"/>
              </a:rPr>
              <a:t>Less</a:t>
            </a:r>
          </a:p>
          <a:p>
            <a:pPr algn="ctr" defTabSz="914400" fontAlgn="base">
              <a:spcBef>
                <a:spcPct val="0"/>
              </a:spcBef>
              <a:spcAft>
                <a:spcPct val="0"/>
              </a:spcAft>
            </a:pPr>
            <a:r>
              <a:rPr lang="en-US" smtClean="0">
                <a:solidFill>
                  <a:srgbClr val="000000"/>
                </a:solidFill>
                <a:latin typeface="Arial" charset="0"/>
                <a:ea typeface="ＭＳ Ｐゴシック" charset="0"/>
              </a:rPr>
              <a:t>valuable</a:t>
            </a:r>
          </a:p>
          <a:p>
            <a:pPr algn="ctr" defTabSz="914400" fontAlgn="base">
              <a:spcBef>
                <a:spcPct val="0"/>
              </a:spcBef>
              <a:spcAft>
                <a:spcPct val="0"/>
              </a:spcAft>
            </a:pPr>
            <a:r>
              <a:rPr lang="en-US" smtClean="0">
                <a:solidFill>
                  <a:srgbClr val="000000"/>
                </a:solidFill>
                <a:latin typeface="Arial" charset="0"/>
                <a:ea typeface="ＭＳ Ｐゴシック" charset="0"/>
              </a:rPr>
              <a:t> assets</a:t>
            </a:r>
          </a:p>
        </p:txBody>
      </p:sp>
      <p:sp>
        <p:nvSpPr>
          <p:cNvPr id="19464" name="Text Box 7"/>
          <p:cNvSpPr txBox="1">
            <a:spLocks noChangeArrowheads="1"/>
          </p:cNvSpPr>
          <p:nvPr/>
        </p:nvSpPr>
        <p:spPr bwMode="auto">
          <a:xfrm>
            <a:off x="2438400" y="3352800"/>
            <a:ext cx="216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mtClean="0">
                <a:solidFill>
                  <a:srgbClr val="000000"/>
                </a:solidFill>
              </a:rPr>
              <a:t>  My Red Computer</a:t>
            </a:r>
          </a:p>
        </p:txBody>
      </p:sp>
      <p:sp>
        <p:nvSpPr>
          <p:cNvPr id="19465" name="Line 8"/>
          <p:cNvSpPr>
            <a:spLocks noChangeShapeType="1"/>
          </p:cNvSpPr>
          <p:nvPr/>
        </p:nvSpPr>
        <p:spPr bwMode="auto">
          <a:xfrm flipH="1">
            <a:off x="5943600" y="1981200"/>
            <a:ext cx="1143000" cy="1143000"/>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9466" name="Text Box 9"/>
          <p:cNvSpPr txBox="1">
            <a:spLocks noChangeArrowheads="1"/>
          </p:cNvSpPr>
          <p:nvPr/>
        </p:nvSpPr>
        <p:spPr bwMode="auto">
          <a:xfrm>
            <a:off x="2444750" y="5638800"/>
            <a:ext cx="2241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mtClean="0">
                <a:solidFill>
                  <a:srgbClr val="000000"/>
                </a:solidFill>
              </a:rPr>
              <a:t>N attacks/yr on less </a:t>
            </a:r>
          </a:p>
          <a:p>
            <a:pPr algn="ctr" defTabSz="914400" eaLnBrk="1" fontAlgn="base" hangingPunct="1">
              <a:spcBef>
                <a:spcPct val="0"/>
              </a:spcBef>
              <a:spcAft>
                <a:spcPct val="0"/>
              </a:spcAft>
            </a:pPr>
            <a:r>
              <a:rPr lang="en-US" smtClean="0">
                <a:solidFill>
                  <a:srgbClr val="000000"/>
                </a:solidFill>
              </a:rPr>
              <a:t>valuable assets</a:t>
            </a:r>
          </a:p>
        </p:txBody>
      </p:sp>
      <p:grpSp>
        <p:nvGrpSpPr>
          <p:cNvPr id="19467" name="Group 10"/>
          <p:cNvGrpSpPr>
            <a:grpSpLocks/>
          </p:cNvGrpSpPr>
          <p:nvPr/>
        </p:nvGrpSpPr>
        <p:grpSpPr bwMode="auto">
          <a:xfrm>
            <a:off x="5181600" y="3124200"/>
            <a:ext cx="2552700" cy="2362200"/>
            <a:chOff x="2976" y="2256"/>
            <a:chExt cx="1608" cy="1488"/>
          </a:xfrm>
        </p:grpSpPr>
        <p:sp>
          <p:nvSpPr>
            <p:cNvPr id="19480" name="Rectangle 11"/>
            <p:cNvSpPr>
              <a:spLocks noChangeArrowheads="1"/>
            </p:cNvSpPr>
            <p:nvPr/>
          </p:nvSpPr>
          <p:spPr bwMode="auto">
            <a:xfrm>
              <a:off x="3235" y="2592"/>
              <a:ext cx="994" cy="72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9481" name="Rectangle 12"/>
            <p:cNvSpPr>
              <a:spLocks noChangeArrowheads="1"/>
            </p:cNvSpPr>
            <p:nvPr/>
          </p:nvSpPr>
          <p:spPr bwMode="auto">
            <a:xfrm>
              <a:off x="3235" y="2592"/>
              <a:ext cx="994" cy="72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en-US" smtClean="0">
                  <a:solidFill>
                    <a:srgbClr val="000000"/>
                  </a:solidFill>
                  <a:latin typeface="Arial" charset="0"/>
                  <a:ea typeface="ＭＳ Ｐゴシック" charset="0"/>
                </a:rPr>
                <a:t>More</a:t>
              </a:r>
            </a:p>
            <a:p>
              <a:pPr algn="ctr" defTabSz="914400" fontAlgn="base">
                <a:spcBef>
                  <a:spcPct val="0"/>
                </a:spcBef>
                <a:spcAft>
                  <a:spcPct val="0"/>
                </a:spcAft>
              </a:pPr>
              <a:r>
                <a:rPr lang="en-US" smtClean="0">
                  <a:solidFill>
                    <a:srgbClr val="000000"/>
                  </a:solidFill>
                  <a:latin typeface="Arial" charset="0"/>
                  <a:ea typeface="ＭＳ Ｐゴシック" charset="0"/>
                </a:rPr>
                <a:t>valuable</a:t>
              </a:r>
            </a:p>
            <a:p>
              <a:pPr algn="ctr" defTabSz="914400" fontAlgn="base">
                <a:spcBef>
                  <a:spcPct val="0"/>
                </a:spcBef>
                <a:spcAft>
                  <a:spcPct val="0"/>
                </a:spcAft>
              </a:pPr>
              <a:r>
                <a:rPr lang="en-US" smtClean="0">
                  <a:solidFill>
                    <a:srgbClr val="000000"/>
                  </a:solidFill>
                  <a:latin typeface="Arial" charset="0"/>
                  <a:ea typeface="ＭＳ Ｐゴシック" charset="0"/>
                </a:rPr>
                <a:t> assets</a:t>
              </a:r>
            </a:p>
          </p:txBody>
        </p:sp>
        <p:sp>
          <p:nvSpPr>
            <p:cNvPr id="19482" name="Rectangle 13"/>
            <p:cNvSpPr>
              <a:spLocks noChangeArrowheads="1"/>
            </p:cNvSpPr>
            <p:nvPr/>
          </p:nvSpPr>
          <p:spPr bwMode="auto">
            <a:xfrm>
              <a:off x="2976" y="2256"/>
              <a:ext cx="1608" cy="1488"/>
            </a:xfrm>
            <a:prstGeom prst="rect">
              <a:avLst/>
            </a:prstGeom>
            <a:solidFill>
              <a:srgbClr val="00FF0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9483" name="Rectangle 14"/>
            <p:cNvSpPr>
              <a:spLocks noChangeArrowheads="1"/>
            </p:cNvSpPr>
            <p:nvPr/>
          </p:nvSpPr>
          <p:spPr bwMode="auto">
            <a:xfrm>
              <a:off x="3240" y="2688"/>
              <a:ext cx="994" cy="72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en-US" smtClean="0">
                  <a:solidFill>
                    <a:srgbClr val="000000"/>
                  </a:solidFill>
                  <a:latin typeface="Arial" charset="0"/>
                  <a:ea typeface="ＭＳ Ｐゴシック" charset="0"/>
                </a:rPr>
                <a:t>More</a:t>
              </a:r>
            </a:p>
            <a:p>
              <a:pPr algn="ctr" defTabSz="914400" fontAlgn="base">
                <a:spcBef>
                  <a:spcPct val="0"/>
                </a:spcBef>
                <a:spcAft>
                  <a:spcPct val="0"/>
                </a:spcAft>
              </a:pPr>
              <a:r>
                <a:rPr lang="en-US" smtClean="0">
                  <a:solidFill>
                    <a:srgbClr val="000000"/>
                  </a:solidFill>
                  <a:latin typeface="Arial" charset="0"/>
                  <a:ea typeface="ＭＳ Ｐゴシック" charset="0"/>
                </a:rPr>
                <a:t>valuable</a:t>
              </a:r>
            </a:p>
            <a:p>
              <a:pPr algn="ctr" defTabSz="914400" fontAlgn="base">
                <a:spcBef>
                  <a:spcPct val="0"/>
                </a:spcBef>
                <a:spcAft>
                  <a:spcPct val="0"/>
                </a:spcAft>
              </a:pPr>
              <a:r>
                <a:rPr lang="en-US" smtClean="0">
                  <a:solidFill>
                    <a:srgbClr val="000000"/>
                  </a:solidFill>
                  <a:latin typeface="Arial" charset="0"/>
                  <a:ea typeface="ＭＳ Ｐゴシック" charset="0"/>
                </a:rPr>
                <a:t> assets</a:t>
              </a:r>
            </a:p>
          </p:txBody>
        </p:sp>
        <p:sp>
          <p:nvSpPr>
            <p:cNvPr id="19484" name="Text Box 15"/>
            <p:cNvSpPr txBox="1">
              <a:spLocks noChangeArrowheads="1"/>
            </p:cNvSpPr>
            <p:nvPr/>
          </p:nvSpPr>
          <p:spPr bwMode="auto">
            <a:xfrm>
              <a:off x="3096" y="2400"/>
              <a:ext cx="1420" cy="231"/>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mtClean="0">
                  <a:solidFill>
                    <a:srgbClr val="000000"/>
                  </a:solidFill>
                </a:rPr>
                <a:t>My Green Computer</a:t>
              </a:r>
            </a:p>
          </p:txBody>
        </p:sp>
      </p:grpSp>
      <p:sp>
        <p:nvSpPr>
          <p:cNvPr id="19468" name="Text Box 16"/>
          <p:cNvSpPr txBox="1">
            <a:spLocks noChangeArrowheads="1"/>
          </p:cNvSpPr>
          <p:nvPr/>
        </p:nvSpPr>
        <p:spPr bwMode="auto">
          <a:xfrm>
            <a:off x="5308600" y="5638800"/>
            <a:ext cx="2381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mtClean="0">
                <a:solidFill>
                  <a:srgbClr val="000000"/>
                </a:solidFill>
              </a:rPr>
              <a:t>m attacks/yr on more </a:t>
            </a:r>
          </a:p>
          <a:p>
            <a:pPr algn="ctr" defTabSz="914400" eaLnBrk="1" fontAlgn="base" hangingPunct="1">
              <a:spcBef>
                <a:spcPct val="0"/>
              </a:spcBef>
              <a:spcAft>
                <a:spcPct val="0"/>
              </a:spcAft>
            </a:pPr>
            <a:r>
              <a:rPr lang="en-US" smtClean="0">
                <a:solidFill>
                  <a:srgbClr val="000000"/>
                </a:solidFill>
              </a:rPr>
              <a:t>valuable assets</a:t>
            </a:r>
          </a:p>
        </p:txBody>
      </p:sp>
      <p:sp>
        <p:nvSpPr>
          <p:cNvPr id="19469" name="Line 17"/>
          <p:cNvSpPr>
            <a:spLocks noChangeShapeType="1"/>
          </p:cNvSpPr>
          <p:nvPr/>
        </p:nvSpPr>
        <p:spPr bwMode="auto">
          <a:xfrm>
            <a:off x="5029200" y="1295400"/>
            <a:ext cx="0" cy="4724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9470" name="Text Box 18"/>
          <p:cNvSpPr txBox="1">
            <a:spLocks noChangeArrowheads="1"/>
          </p:cNvSpPr>
          <p:nvPr/>
        </p:nvSpPr>
        <p:spPr bwMode="auto">
          <a:xfrm>
            <a:off x="762000" y="24384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400" smtClean="0">
                <a:solidFill>
                  <a:srgbClr val="000000"/>
                </a:solidFill>
              </a:rPr>
              <a:t>N attacks/yr</a:t>
            </a:r>
          </a:p>
        </p:txBody>
      </p:sp>
      <p:sp>
        <p:nvSpPr>
          <p:cNvPr id="19471" name="Text Box 19"/>
          <p:cNvSpPr txBox="1">
            <a:spLocks noChangeArrowheads="1"/>
          </p:cNvSpPr>
          <p:nvPr/>
        </p:nvSpPr>
        <p:spPr bwMode="auto">
          <a:xfrm>
            <a:off x="6781800" y="23622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400" smtClean="0">
                <a:solidFill>
                  <a:srgbClr val="000000"/>
                </a:solidFill>
              </a:rPr>
              <a:t>m attacks/yr</a:t>
            </a:r>
          </a:p>
        </p:txBody>
      </p:sp>
      <p:sp>
        <p:nvSpPr>
          <p:cNvPr id="19472" name="Text Box 20"/>
          <p:cNvSpPr txBox="1">
            <a:spLocks noChangeArrowheads="1"/>
          </p:cNvSpPr>
          <p:nvPr/>
        </p:nvSpPr>
        <p:spPr bwMode="auto">
          <a:xfrm>
            <a:off x="4365625" y="2286000"/>
            <a:ext cx="1501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2400" b="1" smtClean="0">
                <a:solidFill>
                  <a:srgbClr val="000000"/>
                </a:solidFill>
              </a:rPr>
              <a:t>(N &gt;&gt; m)</a:t>
            </a:r>
          </a:p>
        </p:txBody>
      </p:sp>
      <p:sp>
        <p:nvSpPr>
          <p:cNvPr id="19473" name="Line 21"/>
          <p:cNvSpPr>
            <a:spLocks noChangeShapeType="1"/>
          </p:cNvSpPr>
          <p:nvPr/>
        </p:nvSpPr>
        <p:spPr bwMode="auto">
          <a:xfrm>
            <a:off x="2971800" y="1981200"/>
            <a:ext cx="1143000" cy="11430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9474" name="Line 22"/>
          <p:cNvSpPr>
            <a:spLocks noChangeShapeType="1"/>
          </p:cNvSpPr>
          <p:nvPr/>
        </p:nvSpPr>
        <p:spPr bwMode="auto">
          <a:xfrm>
            <a:off x="2667000" y="2133600"/>
            <a:ext cx="990600" cy="990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9475" name="Line 23"/>
          <p:cNvSpPr>
            <a:spLocks noChangeShapeType="1"/>
          </p:cNvSpPr>
          <p:nvPr/>
        </p:nvSpPr>
        <p:spPr bwMode="auto">
          <a:xfrm>
            <a:off x="2286000" y="2209800"/>
            <a:ext cx="990600" cy="990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9476" name="Oval 24"/>
          <p:cNvSpPr>
            <a:spLocks noChangeArrowheads="1"/>
          </p:cNvSpPr>
          <p:nvPr/>
        </p:nvSpPr>
        <p:spPr bwMode="auto">
          <a:xfrm>
            <a:off x="1295400" y="1066800"/>
            <a:ext cx="1828800" cy="1143000"/>
          </a:xfrm>
          <a:prstGeom prst="ellipse">
            <a:avLst/>
          </a:prstGeom>
          <a:solidFill>
            <a:srgbClr val="FDB1B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19477" name="Text Box 25"/>
          <p:cNvSpPr txBox="1">
            <a:spLocks noChangeArrowheads="1"/>
          </p:cNvSpPr>
          <p:nvPr/>
        </p:nvSpPr>
        <p:spPr bwMode="auto">
          <a:xfrm>
            <a:off x="1408113" y="1295400"/>
            <a:ext cx="15636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400" smtClean="0">
                <a:solidFill>
                  <a:srgbClr val="000000"/>
                </a:solidFill>
              </a:rPr>
              <a:t>Less trustworthy</a:t>
            </a:r>
          </a:p>
          <a:p>
            <a:pPr algn="ctr" defTabSz="914400" eaLnBrk="1" fontAlgn="base" hangingPunct="1">
              <a:spcBef>
                <a:spcPct val="0"/>
              </a:spcBef>
              <a:spcAft>
                <a:spcPct val="0"/>
              </a:spcAft>
            </a:pPr>
            <a:r>
              <a:rPr lang="en-US" sz="1400" smtClean="0">
                <a:solidFill>
                  <a:srgbClr val="000000"/>
                </a:solidFill>
              </a:rPr>
              <a:t>Less accountable</a:t>
            </a:r>
          </a:p>
          <a:p>
            <a:pPr algn="ctr" defTabSz="914400" eaLnBrk="1" fontAlgn="base" hangingPunct="1">
              <a:spcBef>
                <a:spcPct val="0"/>
              </a:spcBef>
              <a:spcAft>
                <a:spcPct val="0"/>
              </a:spcAft>
            </a:pPr>
            <a:r>
              <a:rPr lang="en-US" sz="1400" smtClean="0">
                <a:solidFill>
                  <a:srgbClr val="333399"/>
                </a:solidFill>
              </a:rPr>
              <a:t>entities</a:t>
            </a:r>
          </a:p>
        </p:txBody>
      </p:sp>
      <p:sp>
        <p:nvSpPr>
          <p:cNvPr id="19478" name="Text Box 26"/>
          <p:cNvSpPr txBox="1">
            <a:spLocks noChangeArrowheads="1"/>
          </p:cNvSpPr>
          <p:nvPr/>
        </p:nvSpPr>
        <p:spPr bwMode="auto">
          <a:xfrm>
            <a:off x="7086600" y="1403350"/>
            <a:ext cx="15922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400" smtClean="0">
                <a:solidFill>
                  <a:srgbClr val="000000"/>
                </a:solidFill>
              </a:rPr>
              <a:t>More trustworthy</a:t>
            </a:r>
          </a:p>
          <a:p>
            <a:pPr algn="ctr" defTabSz="914400" eaLnBrk="1" fontAlgn="base" hangingPunct="1">
              <a:spcBef>
                <a:spcPct val="0"/>
              </a:spcBef>
              <a:spcAft>
                <a:spcPct val="0"/>
              </a:spcAft>
            </a:pPr>
            <a:r>
              <a:rPr lang="en-US" sz="1400" smtClean="0">
                <a:solidFill>
                  <a:srgbClr val="000000"/>
                </a:solidFill>
              </a:rPr>
              <a:t>More accountable</a:t>
            </a:r>
          </a:p>
          <a:p>
            <a:pPr algn="ctr" defTabSz="914400" eaLnBrk="1" fontAlgn="base" hangingPunct="1">
              <a:spcBef>
                <a:spcPct val="0"/>
              </a:spcBef>
              <a:spcAft>
                <a:spcPct val="0"/>
              </a:spcAft>
            </a:pPr>
            <a:r>
              <a:rPr lang="en-US" sz="1400" smtClean="0">
                <a:solidFill>
                  <a:srgbClr val="333399"/>
                </a:solidFill>
              </a:rPr>
              <a:t>entities</a:t>
            </a:r>
          </a:p>
        </p:txBody>
      </p:sp>
      <p:sp>
        <p:nvSpPr>
          <p:cNvPr id="19479" name="Rectangle 27"/>
          <p:cNvSpPr>
            <a:spLocks noChangeArrowheads="1"/>
          </p:cNvSpPr>
          <p:nvPr/>
        </p:nvSpPr>
        <p:spPr bwMode="auto">
          <a:xfrm>
            <a:off x="152400" y="5334000"/>
            <a:ext cx="1600200" cy="1219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r>
              <a:rPr lang="en-US" b="1" smtClean="0">
                <a:solidFill>
                  <a:srgbClr val="333399"/>
                </a:solidFill>
                <a:latin typeface="Arial" charset="0"/>
                <a:ea typeface="ＭＳ Ｐゴシック" charset="0"/>
              </a:rPr>
              <a:t>Entities</a:t>
            </a:r>
          </a:p>
          <a:p>
            <a:pPr defTabSz="914400" fontAlgn="base">
              <a:spcBef>
                <a:spcPct val="0"/>
              </a:spcBef>
              <a:spcAft>
                <a:spcPct val="0"/>
              </a:spcAft>
            </a:pPr>
            <a:r>
              <a:rPr lang="en-US" sz="1600" smtClean="0">
                <a:solidFill>
                  <a:srgbClr val="000000"/>
                </a:solidFill>
                <a:latin typeface="Arial" charset="0"/>
                <a:ea typeface="ＭＳ Ｐゴシック" charset="0"/>
              </a:rPr>
              <a:t>- Programs</a:t>
            </a:r>
          </a:p>
          <a:p>
            <a:pPr defTabSz="914400" fontAlgn="base">
              <a:spcBef>
                <a:spcPct val="0"/>
              </a:spcBef>
              <a:spcAft>
                <a:spcPct val="0"/>
              </a:spcAft>
            </a:pPr>
            <a:r>
              <a:rPr lang="en-US" sz="1600" smtClean="0">
                <a:solidFill>
                  <a:srgbClr val="000000"/>
                </a:solidFill>
                <a:latin typeface="Arial" charset="0"/>
                <a:ea typeface="ＭＳ Ｐゴシック" charset="0"/>
              </a:rPr>
              <a:t>- Network hosts</a:t>
            </a:r>
          </a:p>
          <a:p>
            <a:pPr defTabSz="914400" fontAlgn="base">
              <a:spcBef>
                <a:spcPct val="0"/>
              </a:spcBef>
              <a:spcAft>
                <a:spcPct val="0"/>
              </a:spcAft>
            </a:pPr>
            <a:r>
              <a:rPr lang="en-US" sz="1600" smtClean="0">
                <a:solidFill>
                  <a:srgbClr val="000000"/>
                </a:solidFill>
                <a:latin typeface="Arial" charset="0"/>
                <a:ea typeface="ＭＳ Ｐゴシック" charset="0"/>
              </a:rPr>
              <a:t>- Administrators</a:t>
            </a:r>
          </a:p>
        </p:txBody>
      </p:sp>
    </p:spTree>
    <p:extLst>
      <p:ext uri="{BB962C8B-B14F-4D97-AF65-F5344CB8AC3E}">
        <p14:creationId xmlns:p14="http://schemas.microsoft.com/office/powerpoint/2010/main" val="2995092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4294967295"/>
          </p:nvPr>
        </p:nvSpPr>
        <p:spPr>
          <a:xfrm>
            <a:off x="6553200" y="6245225"/>
            <a:ext cx="2133600" cy="476250"/>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529BBA-45B7-864D-9E63-AE721BED4DC1}" type="slidenum">
              <a:rPr lang="en-US">
                <a:solidFill>
                  <a:srgbClr val="000000"/>
                </a:solidFill>
              </a:rPr>
              <a:pPr eaLnBrk="1" hangingPunct="1"/>
              <a:t>36</a:t>
            </a:fld>
            <a:endParaRPr lang="en-US">
              <a:solidFill>
                <a:srgbClr val="000000"/>
              </a:solidFill>
            </a:endParaRPr>
          </a:p>
        </p:txBody>
      </p:sp>
      <p:sp>
        <p:nvSpPr>
          <p:cNvPr id="20483" name="Rectangle 2"/>
          <p:cNvSpPr>
            <a:spLocks noGrp="1" noChangeArrowheads="1"/>
          </p:cNvSpPr>
          <p:nvPr>
            <p:ph type="title"/>
          </p:nvPr>
        </p:nvSpPr>
        <p:spPr>
          <a:xfrm>
            <a:off x="457200" y="274638"/>
            <a:ext cx="8229600" cy="715962"/>
          </a:xfrm>
        </p:spPr>
        <p:txBody>
          <a:bodyPr/>
          <a:lstStyle/>
          <a:p>
            <a:pPr eaLnBrk="1" hangingPunct="1"/>
            <a:r>
              <a:rPr lang="en-US">
                <a:latin typeface="Arial" charset="0"/>
              </a:rPr>
              <a:t>Must Get Configuration Right</a:t>
            </a:r>
          </a:p>
        </p:txBody>
      </p:sp>
      <p:sp>
        <p:nvSpPr>
          <p:cNvPr id="20484" name="Rectangle 3"/>
          <p:cNvSpPr>
            <a:spLocks noChangeArrowheads="1"/>
          </p:cNvSpPr>
          <p:nvPr/>
        </p:nvSpPr>
        <p:spPr bwMode="auto">
          <a:xfrm>
            <a:off x="457200" y="5638800"/>
            <a:ext cx="77724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fontAlgn="base">
              <a:lnSpc>
                <a:spcPct val="90000"/>
              </a:lnSpc>
              <a:spcBef>
                <a:spcPct val="20000"/>
              </a:spcBef>
              <a:spcAft>
                <a:spcPct val="0"/>
              </a:spcAft>
              <a:buFontTx/>
              <a:buChar char="•"/>
            </a:pPr>
            <a:endParaRPr lang="en-US" sz="2800" smtClean="0">
              <a:solidFill>
                <a:srgbClr val="000000"/>
              </a:solidFill>
              <a:latin typeface="Arial" charset="0"/>
              <a:ea typeface="ＭＳ Ｐゴシック" charset="0"/>
            </a:endParaRPr>
          </a:p>
        </p:txBody>
      </p:sp>
      <p:grpSp>
        <p:nvGrpSpPr>
          <p:cNvPr id="20485" name="Group 4"/>
          <p:cNvGrpSpPr>
            <a:grpSpLocks/>
          </p:cNvGrpSpPr>
          <p:nvPr/>
        </p:nvGrpSpPr>
        <p:grpSpPr bwMode="auto">
          <a:xfrm>
            <a:off x="838200" y="2286000"/>
            <a:ext cx="7467600" cy="4343400"/>
            <a:chOff x="528" y="720"/>
            <a:chExt cx="4704" cy="2736"/>
          </a:xfrm>
        </p:grpSpPr>
        <p:sp>
          <p:nvSpPr>
            <p:cNvPr id="20487" name="Oval 5"/>
            <p:cNvSpPr>
              <a:spLocks noChangeArrowheads="1"/>
            </p:cNvSpPr>
            <p:nvPr/>
          </p:nvSpPr>
          <p:spPr bwMode="auto">
            <a:xfrm>
              <a:off x="528" y="720"/>
              <a:ext cx="1152" cy="672"/>
            </a:xfrm>
            <a:prstGeom prst="ellipse">
              <a:avLst/>
            </a:prstGeom>
            <a:solidFill>
              <a:srgbClr val="FDB1B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20488" name="Oval 6"/>
            <p:cNvSpPr>
              <a:spLocks noChangeArrowheads="1"/>
            </p:cNvSpPr>
            <p:nvPr/>
          </p:nvSpPr>
          <p:spPr bwMode="auto">
            <a:xfrm>
              <a:off x="4080" y="720"/>
              <a:ext cx="1152" cy="672"/>
            </a:xfrm>
            <a:prstGeom prst="ellipse">
              <a:avLst/>
            </a:prstGeom>
            <a:solidFill>
              <a:srgbClr val="BAFCC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mtClean="0">
                <a:solidFill>
                  <a:srgbClr val="000000"/>
                </a:solidFill>
                <a:latin typeface="Arial" charset="0"/>
                <a:ea typeface="ＭＳ Ｐゴシック" charset="0"/>
              </a:endParaRPr>
            </a:p>
          </p:txBody>
        </p:sp>
        <p:grpSp>
          <p:nvGrpSpPr>
            <p:cNvPr id="20489" name="Group 7"/>
            <p:cNvGrpSpPr>
              <a:grpSpLocks/>
            </p:cNvGrpSpPr>
            <p:nvPr/>
          </p:nvGrpSpPr>
          <p:grpSpPr bwMode="auto">
            <a:xfrm>
              <a:off x="912" y="1632"/>
              <a:ext cx="3888" cy="1680"/>
              <a:chOff x="912" y="1632"/>
              <a:chExt cx="3888" cy="1680"/>
            </a:xfrm>
          </p:grpSpPr>
          <p:sp>
            <p:nvSpPr>
              <p:cNvPr id="20498" name="Rectangle 8"/>
              <p:cNvSpPr>
                <a:spLocks noChangeArrowheads="1"/>
              </p:cNvSpPr>
              <p:nvPr/>
            </p:nvSpPr>
            <p:spPr bwMode="auto">
              <a:xfrm>
                <a:off x="912" y="1632"/>
                <a:ext cx="3888" cy="16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20499" name="Rectangle 9"/>
              <p:cNvSpPr>
                <a:spLocks noChangeArrowheads="1"/>
              </p:cNvSpPr>
              <p:nvPr/>
            </p:nvSpPr>
            <p:spPr bwMode="auto">
              <a:xfrm>
                <a:off x="1176" y="1728"/>
                <a:ext cx="1608" cy="1488"/>
              </a:xfrm>
              <a:prstGeom prst="rect">
                <a:avLst/>
              </a:prstGeom>
              <a:solidFill>
                <a:srgbClr val="FF330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20500" name="Rectangle 10"/>
              <p:cNvSpPr>
                <a:spLocks noChangeArrowheads="1"/>
              </p:cNvSpPr>
              <p:nvPr/>
            </p:nvSpPr>
            <p:spPr bwMode="auto">
              <a:xfrm>
                <a:off x="1584" y="2160"/>
                <a:ext cx="994" cy="72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en-US" smtClean="0">
                    <a:solidFill>
                      <a:srgbClr val="000000"/>
                    </a:solidFill>
                    <a:latin typeface="Arial" charset="0"/>
                    <a:ea typeface="ＭＳ Ｐゴシック" charset="0"/>
                  </a:rPr>
                  <a:t>Less</a:t>
                </a:r>
              </a:p>
              <a:p>
                <a:pPr algn="ctr" defTabSz="914400" fontAlgn="base">
                  <a:spcBef>
                    <a:spcPct val="0"/>
                  </a:spcBef>
                  <a:spcAft>
                    <a:spcPct val="0"/>
                  </a:spcAft>
                </a:pPr>
                <a:r>
                  <a:rPr lang="en-US" smtClean="0">
                    <a:solidFill>
                      <a:srgbClr val="000000"/>
                    </a:solidFill>
                    <a:latin typeface="Arial" charset="0"/>
                    <a:ea typeface="ＭＳ Ｐゴシック" charset="0"/>
                  </a:rPr>
                  <a:t>valuable</a:t>
                </a:r>
              </a:p>
              <a:p>
                <a:pPr algn="ctr" defTabSz="914400" fontAlgn="base">
                  <a:spcBef>
                    <a:spcPct val="0"/>
                  </a:spcBef>
                  <a:spcAft>
                    <a:spcPct val="0"/>
                  </a:spcAft>
                </a:pPr>
                <a:r>
                  <a:rPr lang="en-US" smtClean="0">
                    <a:solidFill>
                      <a:srgbClr val="000000"/>
                    </a:solidFill>
                    <a:latin typeface="Arial" charset="0"/>
                    <a:ea typeface="ＭＳ Ｐゴシック" charset="0"/>
                  </a:rPr>
                  <a:t> assets</a:t>
                </a:r>
              </a:p>
            </p:txBody>
          </p:sp>
          <p:sp>
            <p:nvSpPr>
              <p:cNvPr id="20501" name="Text Box 11"/>
              <p:cNvSpPr txBox="1">
                <a:spLocks noChangeArrowheads="1"/>
              </p:cNvSpPr>
              <p:nvPr/>
            </p:nvSpPr>
            <p:spPr bwMode="auto">
              <a:xfrm>
                <a:off x="1248" y="1872"/>
                <a:ext cx="13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mtClean="0">
                    <a:solidFill>
                      <a:srgbClr val="000000"/>
                    </a:solidFill>
                  </a:rPr>
                  <a:t>  My Red Computer</a:t>
                </a:r>
              </a:p>
            </p:txBody>
          </p:sp>
          <p:grpSp>
            <p:nvGrpSpPr>
              <p:cNvPr id="20502" name="Group 12"/>
              <p:cNvGrpSpPr>
                <a:grpSpLocks/>
              </p:cNvGrpSpPr>
              <p:nvPr/>
            </p:nvGrpSpPr>
            <p:grpSpPr bwMode="auto">
              <a:xfrm>
                <a:off x="2880" y="1728"/>
                <a:ext cx="1608" cy="1488"/>
                <a:chOff x="2976" y="2256"/>
                <a:chExt cx="1608" cy="1488"/>
              </a:xfrm>
            </p:grpSpPr>
            <p:sp>
              <p:nvSpPr>
                <p:cNvPr id="20504" name="Rectangle 13"/>
                <p:cNvSpPr>
                  <a:spLocks noChangeArrowheads="1"/>
                </p:cNvSpPr>
                <p:nvPr/>
              </p:nvSpPr>
              <p:spPr bwMode="auto">
                <a:xfrm>
                  <a:off x="3235" y="2592"/>
                  <a:ext cx="994" cy="72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20505" name="Rectangle 14"/>
                <p:cNvSpPr>
                  <a:spLocks noChangeArrowheads="1"/>
                </p:cNvSpPr>
                <p:nvPr/>
              </p:nvSpPr>
              <p:spPr bwMode="auto">
                <a:xfrm>
                  <a:off x="3235" y="2592"/>
                  <a:ext cx="994" cy="72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en-US" smtClean="0">
                      <a:solidFill>
                        <a:srgbClr val="000000"/>
                      </a:solidFill>
                      <a:latin typeface="Arial" charset="0"/>
                      <a:ea typeface="ＭＳ Ｐゴシック" charset="0"/>
                    </a:rPr>
                    <a:t>More</a:t>
                  </a:r>
                </a:p>
                <a:p>
                  <a:pPr algn="ctr" defTabSz="914400" fontAlgn="base">
                    <a:spcBef>
                      <a:spcPct val="0"/>
                    </a:spcBef>
                    <a:spcAft>
                      <a:spcPct val="0"/>
                    </a:spcAft>
                  </a:pPr>
                  <a:r>
                    <a:rPr lang="en-US" smtClean="0">
                      <a:solidFill>
                        <a:srgbClr val="000000"/>
                      </a:solidFill>
                      <a:latin typeface="Arial" charset="0"/>
                      <a:ea typeface="ＭＳ Ｐゴシック" charset="0"/>
                    </a:rPr>
                    <a:t>valuable</a:t>
                  </a:r>
                </a:p>
                <a:p>
                  <a:pPr algn="ctr" defTabSz="914400" fontAlgn="base">
                    <a:spcBef>
                      <a:spcPct val="0"/>
                    </a:spcBef>
                    <a:spcAft>
                      <a:spcPct val="0"/>
                    </a:spcAft>
                  </a:pPr>
                  <a:r>
                    <a:rPr lang="en-US" smtClean="0">
                      <a:solidFill>
                        <a:srgbClr val="000000"/>
                      </a:solidFill>
                      <a:latin typeface="Arial" charset="0"/>
                      <a:ea typeface="ＭＳ Ｐゴシック" charset="0"/>
                    </a:rPr>
                    <a:t> assets</a:t>
                  </a:r>
                </a:p>
              </p:txBody>
            </p:sp>
            <p:sp>
              <p:nvSpPr>
                <p:cNvPr id="20506" name="Rectangle 15"/>
                <p:cNvSpPr>
                  <a:spLocks noChangeArrowheads="1"/>
                </p:cNvSpPr>
                <p:nvPr/>
              </p:nvSpPr>
              <p:spPr bwMode="auto">
                <a:xfrm>
                  <a:off x="2976" y="2256"/>
                  <a:ext cx="1608" cy="1488"/>
                </a:xfrm>
                <a:prstGeom prst="rect">
                  <a:avLst/>
                </a:prstGeom>
                <a:solidFill>
                  <a:srgbClr val="00FF0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20507" name="Rectangle 16"/>
                <p:cNvSpPr>
                  <a:spLocks noChangeArrowheads="1"/>
                </p:cNvSpPr>
                <p:nvPr/>
              </p:nvSpPr>
              <p:spPr bwMode="auto">
                <a:xfrm>
                  <a:off x="3240" y="2688"/>
                  <a:ext cx="994" cy="72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en-US" smtClean="0">
                      <a:solidFill>
                        <a:srgbClr val="000000"/>
                      </a:solidFill>
                      <a:latin typeface="Arial" charset="0"/>
                      <a:ea typeface="ＭＳ Ｐゴシック" charset="0"/>
                    </a:rPr>
                    <a:t>More</a:t>
                  </a:r>
                </a:p>
                <a:p>
                  <a:pPr algn="ctr" defTabSz="914400" fontAlgn="base">
                    <a:spcBef>
                      <a:spcPct val="0"/>
                    </a:spcBef>
                    <a:spcAft>
                      <a:spcPct val="0"/>
                    </a:spcAft>
                  </a:pPr>
                  <a:r>
                    <a:rPr lang="en-US" smtClean="0">
                      <a:solidFill>
                        <a:srgbClr val="000000"/>
                      </a:solidFill>
                      <a:latin typeface="Arial" charset="0"/>
                      <a:ea typeface="ＭＳ Ｐゴシック" charset="0"/>
                    </a:rPr>
                    <a:t>valuable</a:t>
                  </a:r>
                </a:p>
                <a:p>
                  <a:pPr algn="ctr" defTabSz="914400" fontAlgn="base">
                    <a:spcBef>
                      <a:spcPct val="0"/>
                    </a:spcBef>
                    <a:spcAft>
                      <a:spcPct val="0"/>
                    </a:spcAft>
                  </a:pPr>
                  <a:r>
                    <a:rPr lang="en-US" smtClean="0">
                      <a:solidFill>
                        <a:srgbClr val="000000"/>
                      </a:solidFill>
                      <a:latin typeface="Arial" charset="0"/>
                      <a:ea typeface="ＭＳ Ｐゴシック" charset="0"/>
                    </a:rPr>
                    <a:t> assets</a:t>
                  </a:r>
                </a:p>
              </p:txBody>
            </p:sp>
            <p:sp>
              <p:nvSpPr>
                <p:cNvPr id="20508" name="Text Box 17"/>
                <p:cNvSpPr txBox="1">
                  <a:spLocks noChangeArrowheads="1"/>
                </p:cNvSpPr>
                <p:nvPr/>
              </p:nvSpPr>
              <p:spPr bwMode="auto">
                <a:xfrm>
                  <a:off x="3096" y="2400"/>
                  <a:ext cx="1420" cy="231"/>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mtClean="0">
                      <a:solidFill>
                        <a:srgbClr val="000000"/>
                      </a:solidFill>
                    </a:rPr>
                    <a:t>My Green Computer</a:t>
                  </a:r>
                </a:p>
              </p:txBody>
            </p:sp>
          </p:grpSp>
          <p:sp>
            <p:nvSpPr>
              <p:cNvPr id="20503" name="Rectangle 18"/>
              <p:cNvSpPr>
                <a:spLocks noChangeArrowheads="1"/>
              </p:cNvSpPr>
              <p:nvPr/>
            </p:nvSpPr>
            <p:spPr bwMode="auto">
              <a:xfrm>
                <a:off x="1248" y="2640"/>
                <a:ext cx="480" cy="528"/>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en-US" sz="1400" smtClean="0">
                    <a:solidFill>
                      <a:srgbClr val="000000"/>
                    </a:solidFill>
                    <a:latin typeface="Arial" charset="0"/>
                    <a:ea typeface="ＭＳ Ｐゴシック" charset="0"/>
                  </a:rPr>
                  <a:t>Valuable</a:t>
                </a:r>
              </a:p>
              <a:p>
                <a:pPr algn="ctr" defTabSz="914400" fontAlgn="base">
                  <a:spcBef>
                    <a:spcPct val="0"/>
                  </a:spcBef>
                  <a:spcAft>
                    <a:spcPct val="0"/>
                  </a:spcAft>
                </a:pPr>
                <a:r>
                  <a:rPr lang="en-US" sz="1400" smtClean="0">
                    <a:solidFill>
                      <a:srgbClr val="000000"/>
                    </a:solidFill>
                    <a:latin typeface="Arial" charset="0"/>
                    <a:ea typeface="ＭＳ Ｐゴシック" charset="0"/>
                  </a:rPr>
                  <a:t>Asset</a:t>
                </a:r>
              </a:p>
            </p:txBody>
          </p:sp>
        </p:grpSp>
        <p:sp>
          <p:nvSpPr>
            <p:cNvPr id="20490" name="Line 19"/>
            <p:cNvSpPr>
              <a:spLocks noChangeShapeType="1"/>
            </p:cNvSpPr>
            <p:nvPr/>
          </p:nvSpPr>
          <p:spPr bwMode="auto">
            <a:xfrm>
              <a:off x="1632" y="1200"/>
              <a:ext cx="624" cy="52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20491" name="Line 20"/>
            <p:cNvSpPr>
              <a:spLocks noChangeShapeType="1"/>
            </p:cNvSpPr>
            <p:nvPr/>
          </p:nvSpPr>
          <p:spPr bwMode="auto">
            <a:xfrm>
              <a:off x="1488" y="1296"/>
              <a:ext cx="528" cy="43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20492" name="Line 21"/>
            <p:cNvSpPr>
              <a:spLocks noChangeShapeType="1"/>
            </p:cNvSpPr>
            <p:nvPr/>
          </p:nvSpPr>
          <p:spPr bwMode="auto">
            <a:xfrm>
              <a:off x="1344" y="1344"/>
              <a:ext cx="432" cy="384"/>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20493" name="Line 22"/>
            <p:cNvSpPr>
              <a:spLocks noChangeShapeType="1"/>
            </p:cNvSpPr>
            <p:nvPr/>
          </p:nvSpPr>
          <p:spPr bwMode="auto">
            <a:xfrm>
              <a:off x="2880" y="816"/>
              <a:ext cx="0" cy="264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20494" name="Line 23"/>
            <p:cNvSpPr>
              <a:spLocks noChangeShapeType="1"/>
            </p:cNvSpPr>
            <p:nvPr/>
          </p:nvSpPr>
          <p:spPr bwMode="auto">
            <a:xfrm flipH="1">
              <a:off x="3744" y="1248"/>
              <a:ext cx="432" cy="43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20495" name="Text Box 24"/>
            <p:cNvSpPr txBox="1">
              <a:spLocks noChangeArrowheads="1"/>
            </p:cNvSpPr>
            <p:nvPr/>
          </p:nvSpPr>
          <p:spPr bwMode="auto">
            <a:xfrm>
              <a:off x="647" y="836"/>
              <a:ext cx="985"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400" smtClean="0">
                  <a:solidFill>
                    <a:srgbClr val="000000"/>
                  </a:solidFill>
                </a:rPr>
                <a:t>Less trustworthy</a:t>
              </a:r>
            </a:p>
            <a:p>
              <a:pPr algn="ctr" defTabSz="914400" eaLnBrk="1" fontAlgn="base" hangingPunct="1">
                <a:spcBef>
                  <a:spcPct val="0"/>
                </a:spcBef>
                <a:spcAft>
                  <a:spcPct val="0"/>
                </a:spcAft>
              </a:pPr>
              <a:r>
                <a:rPr lang="en-US" sz="1400" smtClean="0">
                  <a:solidFill>
                    <a:srgbClr val="000000"/>
                  </a:solidFill>
                </a:rPr>
                <a:t>Less accountable</a:t>
              </a:r>
            </a:p>
            <a:p>
              <a:pPr algn="ctr" defTabSz="914400" eaLnBrk="1" fontAlgn="base" hangingPunct="1">
                <a:spcBef>
                  <a:spcPct val="0"/>
                </a:spcBef>
                <a:spcAft>
                  <a:spcPct val="0"/>
                </a:spcAft>
              </a:pPr>
              <a:r>
                <a:rPr lang="en-US" sz="1400" smtClean="0">
                  <a:solidFill>
                    <a:srgbClr val="000000"/>
                  </a:solidFill>
                </a:rPr>
                <a:t>entities</a:t>
              </a:r>
            </a:p>
          </p:txBody>
        </p:sp>
        <p:sp>
          <p:nvSpPr>
            <p:cNvPr id="20496" name="Text Box 25"/>
            <p:cNvSpPr txBox="1">
              <a:spLocks noChangeArrowheads="1"/>
            </p:cNvSpPr>
            <p:nvPr/>
          </p:nvSpPr>
          <p:spPr bwMode="auto">
            <a:xfrm>
              <a:off x="4176" y="816"/>
              <a:ext cx="1003"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400" smtClean="0">
                  <a:solidFill>
                    <a:srgbClr val="000000"/>
                  </a:solidFill>
                </a:rPr>
                <a:t>More trustworthy</a:t>
              </a:r>
            </a:p>
            <a:p>
              <a:pPr algn="ctr" defTabSz="914400" eaLnBrk="1" fontAlgn="base" hangingPunct="1">
                <a:spcBef>
                  <a:spcPct val="0"/>
                </a:spcBef>
                <a:spcAft>
                  <a:spcPct val="0"/>
                </a:spcAft>
              </a:pPr>
              <a:r>
                <a:rPr lang="en-US" sz="1400" smtClean="0">
                  <a:solidFill>
                    <a:srgbClr val="000000"/>
                  </a:solidFill>
                </a:rPr>
                <a:t>More accountable</a:t>
              </a:r>
            </a:p>
            <a:p>
              <a:pPr algn="ctr" defTabSz="914400" eaLnBrk="1" fontAlgn="base" hangingPunct="1">
                <a:spcBef>
                  <a:spcPct val="0"/>
                </a:spcBef>
                <a:spcAft>
                  <a:spcPct val="0"/>
                </a:spcAft>
              </a:pPr>
              <a:r>
                <a:rPr lang="en-US" sz="1400" smtClean="0">
                  <a:solidFill>
                    <a:srgbClr val="000000"/>
                  </a:solidFill>
                </a:rPr>
                <a:t>entities</a:t>
              </a:r>
            </a:p>
          </p:txBody>
        </p:sp>
        <p:sp>
          <p:nvSpPr>
            <p:cNvPr id="20497" name="Rectangle 26"/>
            <p:cNvSpPr>
              <a:spLocks noChangeArrowheads="1"/>
            </p:cNvSpPr>
            <p:nvPr/>
          </p:nvSpPr>
          <p:spPr bwMode="auto">
            <a:xfrm>
              <a:off x="3936" y="2640"/>
              <a:ext cx="480" cy="52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en-US" sz="1400" smtClean="0">
                  <a:solidFill>
                    <a:srgbClr val="000000"/>
                  </a:solidFill>
                  <a:latin typeface="Arial" charset="0"/>
                  <a:ea typeface="ＭＳ Ｐゴシック" charset="0"/>
                </a:rPr>
                <a:t>Hostile</a:t>
              </a:r>
            </a:p>
            <a:p>
              <a:pPr algn="ctr" defTabSz="914400" fontAlgn="base">
                <a:spcBef>
                  <a:spcPct val="0"/>
                </a:spcBef>
                <a:spcAft>
                  <a:spcPct val="0"/>
                </a:spcAft>
              </a:pPr>
              <a:r>
                <a:rPr lang="en-US" sz="1400" smtClean="0">
                  <a:solidFill>
                    <a:srgbClr val="000000"/>
                  </a:solidFill>
                  <a:latin typeface="Arial" charset="0"/>
                  <a:ea typeface="ＭＳ Ｐゴシック" charset="0"/>
                </a:rPr>
                <a:t>agent</a:t>
              </a:r>
            </a:p>
          </p:txBody>
        </p:sp>
      </p:grpSp>
      <p:sp>
        <p:nvSpPr>
          <p:cNvPr id="20486" name="Rectangle 27"/>
          <p:cNvSpPr>
            <a:spLocks noChangeArrowheads="1"/>
          </p:cNvSpPr>
          <p:nvPr/>
        </p:nvSpPr>
        <p:spPr bwMode="auto">
          <a:xfrm>
            <a:off x="304800" y="1219200"/>
            <a:ext cx="8686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fontAlgn="base">
              <a:lnSpc>
                <a:spcPct val="90000"/>
              </a:lnSpc>
              <a:spcBef>
                <a:spcPct val="20000"/>
              </a:spcBef>
              <a:spcAft>
                <a:spcPct val="0"/>
              </a:spcAft>
              <a:buFontTx/>
              <a:buChar char="•"/>
            </a:pPr>
            <a:r>
              <a:rPr lang="en-US" sz="3200" smtClean="0">
                <a:solidFill>
                  <a:srgbClr val="000000"/>
                </a:solidFill>
                <a:latin typeface="Arial" charset="0"/>
                <a:ea typeface="ＭＳ Ｐゴシック" charset="0"/>
              </a:rPr>
              <a:t>Keep valuable stuff out of red</a:t>
            </a:r>
          </a:p>
          <a:p>
            <a:pPr marL="342900" indent="-342900" defTabSz="914400" fontAlgn="base">
              <a:lnSpc>
                <a:spcPct val="90000"/>
              </a:lnSpc>
              <a:spcBef>
                <a:spcPct val="20000"/>
              </a:spcBef>
              <a:spcAft>
                <a:spcPct val="0"/>
              </a:spcAft>
              <a:buFontTx/>
              <a:buChar char="•"/>
            </a:pPr>
            <a:r>
              <a:rPr lang="en-US" sz="3200" smtClean="0">
                <a:solidFill>
                  <a:srgbClr val="000000"/>
                </a:solidFill>
                <a:latin typeface="Arial" charset="0"/>
                <a:ea typeface="ＭＳ Ｐゴシック" charset="0"/>
              </a:rPr>
              <a:t>Keep hostile agents out of green</a:t>
            </a:r>
          </a:p>
        </p:txBody>
      </p:sp>
    </p:spTree>
    <p:extLst>
      <p:ext uri="{BB962C8B-B14F-4D97-AF65-F5344CB8AC3E}">
        <p14:creationId xmlns:p14="http://schemas.microsoft.com/office/powerpoint/2010/main" val="675393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a:xfrm>
            <a:off x="6553200" y="6245225"/>
            <a:ext cx="2133600" cy="476250"/>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1F15EF-DCB1-D043-BECE-0B5C892C5193}" type="slidenum">
              <a:rPr lang="en-US">
                <a:solidFill>
                  <a:srgbClr val="000000"/>
                </a:solidFill>
              </a:rPr>
              <a:pPr eaLnBrk="1" hangingPunct="1"/>
              <a:t>37</a:t>
            </a:fld>
            <a:endParaRPr lang="en-US">
              <a:solidFill>
                <a:srgbClr val="000000"/>
              </a:solidFill>
            </a:endParaRPr>
          </a:p>
        </p:txBody>
      </p:sp>
      <p:sp>
        <p:nvSpPr>
          <p:cNvPr id="21507" name="Rectangle 2"/>
          <p:cNvSpPr>
            <a:spLocks noGrp="1" noChangeArrowheads="1"/>
          </p:cNvSpPr>
          <p:nvPr>
            <p:ph type="title"/>
          </p:nvPr>
        </p:nvSpPr>
        <p:spPr>
          <a:xfrm>
            <a:off x="457200" y="274638"/>
            <a:ext cx="8229600" cy="639762"/>
          </a:xfrm>
        </p:spPr>
        <p:txBody>
          <a:bodyPr/>
          <a:lstStyle/>
          <a:p>
            <a:pPr eaLnBrk="1" hangingPunct="1"/>
            <a:r>
              <a:rPr lang="en-US">
                <a:latin typeface="Arial" charset="0"/>
              </a:rPr>
              <a:t>Why R|G?</a:t>
            </a:r>
          </a:p>
        </p:txBody>
      </p:sp>
      <p:sp>
        <p:nvSpPr>
          <p:cNvPr id="21508" name="Rectangle 3"/>
          <p:cNvSpPr>
            <a:spLocks noGrp="1" noChangeArrowheads="1"/>
          </p:cNvSpPr>
          <p:nvPr>
            <p:ph type="body" idx="1"/>
          </p:nvPr>
        </p:nvSpPr>
        <p:spPr>
          <a:xfrm>
            <a:off x="304800" y="1219200"/>
            <a:ext cx="8686800" cy="5105400"/>
          </a:xfrm>
        </p:spPr>
        <p:txBody>
          <a:bodyPr/>
          <a:lstStyle/>
          <a:p>
            <a:pPr eaLnBrk="1" hangingPunct="1">
              <a:lnSpc>
                <a:spcPct val="90000"/>
              </a:lnSpc>
            </a:pPr>
            <a:r>
              <a:rPr lang="en-US">
                <a:latin typeface="Arial" charset="0"/>
              </a:rPr>
              <a:t>Problems: </a:t>
            </a:r>
          </a:p>
          <a:p>
            <a:pPr lvl="1" eaLnBrk="1" hangingPunct="1">
              <a:lnSpc>
                <a:spcPct val="90000"/>
              </a:lnSpc>
              <a:spcBef>
                <a:spcPct val="0"/>
              </a:spcBef>
            </a:pPr>
            <a:r>
              <a:rPr lang="en-US">
                <a:latin typeface="Arial" charset="0"/>
              </a:rPr>
              <a:t>Any OS will always be exploitable</a:t>
            </a:r>
          </a:p>
          <a:p>
            <a:pPr lvl="2" eaLnBrk="1" hangingPunct="1">
              <a:lnSpc>
                <a:spcPct val="90000"/>
              </a:lnSpc>
              <a:spcBef>
                <a:spcPct val="0"/>
              </a:spcBef>
            </a:pPr>
            <a:r>
              <a:rPr lang="en-US">
                <a:latin typeface="Arial" charset="0"/>
              </a:rPr>
              <a:t>The richer the OS, the more bugs</a:t>
            </a:r>
          </a:p>
          <a:p>
            <a:pPr lvl="1" eaLnBrk="1" hangingPunct="1">
              <a:lnSpc>
                <a:spcPct val="90000"/>
              </a:lnSpc>
              <a:spcBef>
                <a:spcPct val="0"/>
              </a:spcBef>
            </a:pPr>
            <a:r>
              <a:rPr lang="en-US">
                <a:latin typeface="Arial" charset="0"/>
              </a:rPr>
              <a:t>Need internet access to get work done, have fun</a:t>
            </a:r>
          </a:p>
          <a:p>
            <a:pPr lvl="2" eaLnBrk="1" hangingPunct="1">
              <a:lnSpc>
                <a:spcPct val="90000"/>
              </a:lnSpc>
              <a:spcBef>
                <a:spcPct val="0"/>
              </a:spcBef>
            </a:pPr>
            <a:r>
              <a:rPr lang="en-US">
                <a:latin typeface="Arial" charset="0"/>
              </a:rPr>
              <a:t>The internet is full of bad guys</a:t>
            </a:r>
          </a:p>
          <a:p>
            <a:pPr eaLnBrk="1" hangingPunct="1">
              <a:lnSpc>
                <a:spcPct val="90000"/>
              </a:lnSpc>
            </a:pPr>
            <a:r>
              <a:rPr lang="en-US">
                <a:latin typeface="Arial" charset="0"/>
              </a:rPr>
              <a:t>Solution: Isolated work environments:</a:t>
            </a:r>
          </a:p>
          <a:p>
            <a:pPr lvl="1" eaLnBrk="1" hangingPunct="1">
              <a:lnSpc>
                <a:spcPct val="90000"/>
              </a:lnSpc>
              <a:spcBef>
                <a:spcPct val="0"/>
              </a:spcBef>
            </a:pPr>
            <a:r>
              <a:rPr lang="en-US">
                <a:solidFill>
                  <a:srgbClr val="00FF00"/>
                </a:solidFill>
                <a:latin typeface="Arial" charset="0"/>
              </a:rPr>
              <a:t>Green</a:t>
            </a:r>
            <a:r>
              <a:rPr lang="en-US">
                <a:latin typeface="Arial" charset="0"/>
              </a:rPr>
              <a:t>: important assets, only talk to good guys</a:t>
            </a:r>
          </a:p>
          <a:p>
            <a:pPr lvl="2" eaLnBrk="1" hangingPunct="1">
              <a:lnSpc>
                <a:spcPct val="90000"/>
              </a:lnSpc>
              <a:spcBef>
                <a:spcPct val="0"/>
              </a:spcBef>
            </a:pPr>
            <a:r>
              <a:rPr lang="en-US" sz="2800">
                <a:latin typeface="Arial" charset="0"/>
              </a:rPr>
              <a:t>Don</a:t>
            </a:r>
            <a:r>
              <a:rPr lang="ja-JP" altLang="en-US" sz="2800">
                <a:latin typeface="Arial" charset="0"/>
              </a:rPr>
              <a:t>’</a:t>
            </a:r>
            <a:r>
              <a:rPr lang="en-US" sz="2800">
                <a:latin typeface="Arial" charset="0"/>
              </a:rPr>
              <a:t>t tickle the bugs, by restricting inputs</a:t>
            </a:r>
          </a:p>
          <a:p>
            <a:pPr lvl="1" eaLnBrk="1" hangingPunct="1">
              <a:lnSpc>
                <a:spcPct val="90000"/>
              </a:lnSpc>
              <a:spcBef>
                <a:spcPct val="0"/>
              </a:spcBef>
            </a:pPr>
            <a:r>
              <a:rPr lang="en-US">
                <a:solidFill>
                  <a:srgbClr val="FF0000"/>
                </a:solidFill>
                <a:latin typeface="Arial" charset="0"/>
              </a:rPr>
              <a:t>Red</a:t>
            </a:r>
            <a:r>
              <a:rPr lang="en-US">
                <a:latin typeface="Arial" charset="0"/>
              </a:rPr>
              <a:t>: less important assets, talk to anybody</a:t>
            </a:r>
          </a:p>
          <a:p>
            <a:pPr lvl="2" eaLnBrk="1" hangingPunct="1">
              <a:lnSpc>
                <a:spcPct val="90000"/>
              </a:lnSpc>
              <a:spcBef>
                <a:spcPct val="0"/>
              </a:spcBef>
            </a:pPr>
            <a:r>
              <a:rPr lang="en-US" sz="2800">
                <a:latin typeface="Arial" charset="0"/>
              </a:rPr>
              <a:t>Blow away broken systems</a:t>
            </a:r>
          </a:p>
          <a:p>
            <a:pPr eaLnBrk="1" hangingPunct="1">
              <a:lnSpc>
                <a:spcPct val="90000"/>
              </a:lnSpc>
            </a:pPr>
            <a:r>
              <a:rPr lang="en-US">
                <a:latin typeface="Arial" charset="0"/>
              </a:rPr>
              <a:t>Good guys: more trustworthy / accountable</a:t>
            </a:r>
          </a:p>
          <a:p>
            <a:pPr lvl="1" eaLnBrk="1" hangingPunct="1">
              <a:lnSpc>
                <a:spcPct val="90000"/>
              </a:lnSpc>
              <a:spcBef>
                <a:spcPct val="10000"/>
              </a:spcBef>
            </a:pPr>
            <a:r>
              <a:rPr lang="en-US">
                <a:latin typeface="Arial" charset="0"/>
              </a:rPr>
              <a:t>Bad guys: less trustworthy or less accountable</a:t>
            </a:r>
          </a:p>
          <a:p>
            <a:pPr eaLnBrk="1" hangingPunct="1">
              <a:lnSpc>
                <a:spcPct val="90000"/>
              </a:lnSpc>
              <a:spcBef>
                <a:spcPct val="0"/>
              </a:spcBef>
              <a:buFontTx/>
              <a:buNone/>
            </a:pPr>
            <a:endParaRPr lang="en-US">
              <a:latin typeface="Arial" charset="0"/>
            </a:endParaRPr>
          </a:p>
        </p:txBody>
      </p:sp>
    </p:spTree>
    <p:extLst>
      <p:ext uri="{BB962C8B-B14F-4D97-AF65-F5344CB8AC3E}">
        <p14:creationId xmlns:p14="http://schemas.microsoft.com/office/powerpoint/2010/main" val="10052181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endParaRPr lang="en-US" dirty="0"/>
          </a:p>
        </p:txBody>
      </p:sp>
      <p:sp>
        <p:nvSpPr>
          <p:cNvPr id="3" name="Content Placeholder 2"/>
          <p:cNvSpPr>
            <a:spLocks noGrp="1"/>
          </p:cNvSpPr>
          <p:nvPr>
            <p:ph idx="1"/>
          </p:nvPr>
        </p:nvSpPr>
        <p:spPr>
          <a:xfrm>
            <a:off x="439444" y="2534575"/>
            <a:ext cx="8229600" cy="1344967"/>
          </a:xfrm>
        </p:spPr>
        <p:txBody>
          <a:bodyPr/>
          <a:lstStyle/>
          <a:p>
            <a:pPr marL="0" indent="0" algn="ctr">
              <a:buNone/>
            </a:pPr>
            <a:r>
              <a:rPr lang="en-US" sz="6600" dirty="0" smtClean="0"/>
              <a:t>Linux Containers</a:t>
            </a:r>
            <a:endParaRPr lang="en-US" dirty="0" smtClean="0"/>
          </a:p>
          <a:p>
            <a:endParaRPr lang="en-US" dirty="0" smtClean="0">
              <a:solidFill>
                <a:schemeClr val="tx2">
                  <a:lumMod val="75000"/>
                </a:schemeClr>
              </a:solidFill>
            </a:endParaRPr>
          </a:p>
        </p:txBody>
      </p:sp>
    </p:spTree>
    <p:extLst>
      <p:ext uri="{BB962C8B-B14F-4D97-AF65-F5344CB8AC3E}">
        <p14:creationId xmlns:p14="http://schemas.microsoft.com/office/powerpoint/2010/main" val="4104652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Linux Containers</a:t>
            </a:r>
            <a:endParaRPr lang="en-US" dirty="0"/>
          </a:p>
        </p:txBody>
      </p:sp>
      <p:sp>
        <p:nvSpPr>
          <p:cNvPr id="3" name="Rectangle 2"/>
          <p:cNvSpPr/>
          <p:nvPr/>
        </p:nvSpPr>
        <p:spPr>
          <a:xfrm>
            <a:off x="514350" y="1254889"/>
            <a:ext cx="8001000" cy="4770537"/>
          </a:xfrm>
          <a:prstGeom prst="rect">
            <a:avLst/>
          </a:prstGeom>
        </p:spPr>
        <p:txBody>
          <a:bodyPr wrap="square">
            <a:spAutoFit/>
          </a:bodyPr>
          <a:lstStyle/>
          <a:p>
            <a:pPr marL="457200" indent="-457200" eaLnBrk="1" hangingPunct="1">
              <a:buFont typeface="Arial" panose="020B0604020202020204" pitchFamily="34" charset="0"/>
              <a:buChar char="•"/>
            </a:pPr>
            <a:r>
              <a:rPr lang="en-US" altLang="en-US" sz="3200" dirty="0" smtClean="0"/>
              <a:t>The problem?</a:t>
            </a:r>
          </a:p>
          <a:p>
            <a:pPr marL="914400" lvl="1" indent="-457200">
              <a:buFont typeface="Arial" panose="020B0604020202020204" pitchFamily="34" charset="0"/>
              <a:buChar char="•"/>
            </a:pPr>
            <a:r>
              <a:rPr lang="en-US" altLang="en-US" sz="2800" dirty="0" smtClean="0"/>
              <a:t>Many payloads</a:t>
            </a:r>
          </a:p>
          <a:p>
            <a:pPr marL="1371600" lvl="2" indent="-457200">
              <a:buFont typeface="Arial" panose="020B0604020202020204" pitchFamily="34" charset="0"/>
              <a:buChar char="•"/>
            </a:pPr>
            <a:r>
              <a:rPr lang="en-US" altLang="en-US" sz="2000" dirty="0"/>
              <a:t>b</a:t>
            </a:r>
            <a:r>
              <a:rPr lang="en-US" altLang="en-US" sz="2000" dirty="0" smtClean="0"/>
              <a:t>ackend services (API), databases</a:t>
            </a:r>
          </a:p>
          <a:p>
            <a:pPr marL="1371600" lvl="2" indent="-457200">
              <a:buFont typeface="Arial" panose="020B0604020202020204" pitchFamily="34" charset="0"/>
              <a:buChar char="•"/>
            </a:pPr>
            <a:r>
              <a:rPr lang="en-US" altLang="en-US" sz="2000" dirty="0" smtClean="0"/>
              <a:t>distributed stores, </a:t>
            </a:r>
            <a:r>
              <a:rPr lang="en-US" altLang="en-US" sz="2000" dirty="0" err="1" smtClean="0"/>
              <a:t>webapps</a:t>
            </a:r>
            <a:endParaRPr lang="en-US" altLang="en-US" sz="2000" dirty="0" smtClean="0"/>
          </a:p>
          <a:p>
            <a:pPr marL="1371600" lvl="2" indent="-457200">
              <a:buFont typeface="Arial" panose="020B0604020202020204" pitchFamily="34" charset="0"/>
              <a:buChar char="•"/>
            </a:pPr>
            <a:r>
              <a:rPr lang="en-US" altLang="en-US" sz="2000" dirty="0" smtClean="0"/>
              <a:t>Java, Node.js, PHP, Python, Ruby, …</a:t>
            </a:r>
          </a:p>
          <a:p>
            <a:pPr marL="1371600" lvl="2" indent="-457200">
              <a:buFont typeface="Arial" panose="020B0604020202020204" pitchFamily="34" charset="0"/>
              <a:buChar char="•"/>
            </a:pPr>
            <a:r>
              <a:rPr lang="en-US" altLang="en-US" sz="2000" dirty="0" smtClean="0"/>
              <a:t>Plus your code</a:t>
            </a:r>
          </a:p>
          <a:p>
            <a:pPr marL="914400" lvl="1" indent="-457200">
              <a:buFont typeface="Arial" panose="020B0604020202020204" pitchFamily="34" charset="0"/>
              <a:buChar char="•"/>
            </a:pPr>
            <a:r>
              <a:rPr lang="en-US" altLang="en-US" sz="2800" dirty="0" smtClean="0"/>
              <a:t>Many targets</a:t>
            </a:r>
          </a:p>
          <a:p>
            <a:pPr marL="1371600" lvl="2" indent="-457200">
              <a:buFont typeface="Arial" panose="020B0604020202020204" pitchFamily="34" charset="0"/>
              <a:buChar char="•"/>
            </a:pPr>
            <a:r>
              <a:rPr lang="en-US" altLang="en-US" sz="2000" dirty="0" smtClean="0"/>
              <a:t>your local development environment</a:t>
            </a:r>
          </a:p>
          <a:p>
            <a:pPr marL="1371600" lvl="2" indent="-457200">
              <a:buFont typeface="Arial" panose="020B0604020202020204" pitchFamily="34" charset="0"/>
              <a:buChar char="•"/>
            </a:pPr>
            <a:r>
              <a:rPr lang="en-US" altLang="en-US" sz="2000" dirty="0" smtClean="0"/>
              <a:t>your coworkers’ development environment</a:t>
            </a:r>
          </a:p>
          <a:p>
            <a:pPr marL="1371600" lvl="2" indent="-457200">
              <a:buFont typeface="Arial" panose="020B0604020202020204" pitchFamily="34" charset="0"/>
              <a:buChar char="•"/>
            </a:pPr>
            <a:r>
              <a:rPr lang="en-US" altLang="en-US" sz="2000" dirty="0" smtClean="0"/>
              <a:t>some random test server / the production server</a:t>
            </a:r>
          </a:p>
          <a:p>
            <a:pPr marL="1371600" lvl="2" indent="-457200">
              <a:buFont typeface="Arial" panose="020B0604020202020204" pitchFamily="34" charset="0"/>
              <a:buChar char="•"/>
            </a:pPr>
            <a:r>
              <a:rPr lang="en-US" altLang="en-US" sz="2000" dirty="0"/>
              <a:t>b</a:t>
            </a:r>
            <a:r>
              <a:rPr lang="en-US" altLang="en-US" sz="2000" dirty="0" smtClean="0"/>
              <a:t>are metal / virtual machines</a:t>
            </a:r>
          </a:p>
          <a:p>
            <a:pPr marL="1371600" lvl="2" indent="-457200">
              <a:buFont typeface="Arial" panose="020B0604020202020204" pitchFamily="34" charset="0"/>
              <a:buChar char="•"/>
            </a:pPr>
            <a:r>
              <a:rPr lang="en-US" altLang="en-US" sz="2000" dirty="0" smtClean="0"/>
              <a:t>your Raspberry Pi</a:t>
            </a:r>
          </a:p>
          <a:p>
            <a:pPr marL="457200" indent="-457200" eaLnBrk="1" hangingPunct="1">
              <a:buFont typeface="Arial" panose="020B0604020202020204" pitchFamily="34" charset="0"/>
              <a:buChar char="•"/>
            </a:pPr>
            <a:endParaRPr lang="en-US" altLang="en-US" sz="3200" dirty="0"/>
          </a:p>
        </p:txBody>
      </p:sp>
      <p:sp>
        <p:nvSpPr>
          <p:cNvPr id="4" name="TextBox 3"/>
          <p:cNvSpPr txBox="1"/>
          <p:nvPr/>
        </p:nvSpPr>
        <p:spPr>
          <a:xfrm>
            <a:off x="5565531" y="6410178"/>
            <a:ext cx="3130061" cy="276999"/>
          </a:xfrm>
          <a:prstGeom prst="rect">
            <a:avLst/>
          </a:prstGeom>
          <a:noFill/>
        </p:spPr>
        <p:txBody>
          <a:bodyPr wrap="square" rtlCol="0">
            <a:spAutoFit/>
          </a:bodyPr>
          <a:lstStyle/>
          <a:p>
            <a:r>
              <a:rPr lang="en-US" sz="1200" dirty="0" smtClean="0"/>
              <a:t>Adapted from slides at linuxfoundation.org</a:t>
            </a:r>
            <a:endParaRPr lang="en-US" sz="1200" dirty="0"/>
          </a:p>
        </p:txBody>
      </p:sp>
    </p:spTree>
    <p:extLst>
      <p:ext uri="{BB962C8B-B14F-4D97-AF65-F5344CB8AC3E}">
        <p14:creationId xmlns:p14="http://schemas.microsoft.com/office/powerpoint/2010/main" val="210514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What is Cloud Computing?</a:t>
            </a:r>
            <a:endParaRPr lang="en-US" dirty="0"/>
          </a:p>
        </p:txBody>
      </p:sp>
      <p:sp>
        <p:nvSpPr>
          <p:cNvPr id="3" name="Content Placeholder 2"/>
          <p:cNvSpPr>
            <a:spLocks noGrp="1"/>
          </p:cNvSpPr>
          <p:nvPr>
            <p:ph idx="1"/>
          </p:nvPr>
        </p:nvSpPr>
        <p:spPr>
          <a:xfrm>
            <a:off x="457200" y="1371600"/>
            <a:ext cx="8229600" cy="4800600"/>
          </a:xfrm>
        </p:spPr>
        <p:txBody>
          <a:bodyPr/>
          <a:lstStyle/>
          <a:p>
            <a:r>
              <a:rPr lang="en-US" sz="2800" dirty="0" smtClean="0"/>
              <a:t>Cloud </a:t>
            </a:r>
            <a:r>
              <a:rPr lang="en-US" sz="2800" dirty="0"/>
              <a:t>computing </a:t>
            </a:r>
            <a:r>
              <a:rPr lang="en-US" sz="2800" dirty="0" smtClean="0"/>
              <a:t>includes application software </a:t>
            </a:r>
            <a:r>
              <a:rPr lang="en-US" sz="2800" dirty="0"/>
              <a:t>delivered as services over the Internet, and </a:t>
            </a:r>
            <a:endParaRPr lang="en-US" sz="2800" dirty="0" smtClean="0"/>
          </a:p>
          <a:p>
            <a:r>
              <a:rPr lang="en-US" sz="2800" dirty="0" smtClean="0"/>
              <a:t>the hardware and </a:t>
            </a:r>
            <a:r>
              <a:rPr lang="en-US" sz="2800" dirty="0"/>
              <a:t>systems software in the datacenters that facilitate </a:t>
            </a:r>
            <a:r>
              <a:rPr lang="en-US" sz="2800" dirty="0" smtClean="0"/>
              <a:t>these services* </a:t>
            </a:r>
          </a:p>
          <a:p>
            <a:r>
              <a:rPr lang="en-US" sz="2800" dirty="0" smtClean="0"/>
              <a:t>Key </a:t>
            </a:r>
            <a:r>
              <a:rPr lang="en-US" sz="2800" dirty="0"/>
              <a:t>characteristics of cloud computing </a:t>
            </a:r>
            <a:r>
              <a:rPr lang="en-US" sz="2800" dirty="0" smtClean="0"/>
              <a:t>include:</a:t>
            </a:r>
          </a:p>
          <a:p>
            <a:pPr lvl="1"/>
            <a:r>
              <a:rPr lang="en-US" sz="2400" dirty="0" smtClean="0"/>
              <a:t> the illusion </a:t>
            </a:r>
            <a:r>
              <a:rPr lang="en-US" sz="2400" dirty="0"/>
              <a:t>of infinite hardware resources, the elimination of up-front</a:t>
            </a:r>
          </a:p>
          <a:p>
            <a:pPr lvl="1"/>
            <a:r>
              <a:rPr lang="en-US" sz="2400" dirty="0"/>
              <a:t>commitment, and the ability to pay for resources as needed</a:t>
            </a:r>
            <a:r>
              <a:rPr lang="en-US" sz="2400" dirty="0" smtClean="0"/>
              <a:t>.</a:t>
            </a:r>
          </a:p>
          <a:p>
            <a:pPr marL="0" indent="0">
              <a:buNone/>
            </a:pPr>
            <a:endParaRPr lang="en-US" sz="2800" b="1" dirty="0" smtClean="0">
              <a:solidFill>
                <a:srgbClr val="C00000"/>
              </a:solidFill>
            </a:endParaRPr>
          </a:p>
          <a:p>
            <a:pPr marL="0" indent="0">
              <a:buNone/>
            </a:pPr>
            <a:r>
              <a:rPr lang="en-US" sz="2800" b="1" dirty="0" smtClean="0">
                <a:solidFill>
                  <a:srgbClr val="C00000"/>
                </a:solidFill>
              </a:rPr>
              <a:t>*</a:t>
            </a:r>
            <a:r>
              <a:rPr lang="en-US" sz="2400" dirty="0" smtClean="0"/>
              <a:t> </a:t>
            </a:r>
            <a:r>
              <a:rPr lang="en-US" sz="1800" dirty="0" err="1" smtClean="0"/>
              <a:t>Armbrust</a:t>
            </a:r>
            <a:r>
              <a:rPr lang="en-US" sz="1800" dirty="0" smtClean="0"/>
              <a:t> et al., “Above </a:t>
            </a:r>
            <a:r>
              <a:rPr lang="en-US" sz="1800" dirty="0"/>
              <a:t>the Clouds: A Berkeley View </a:t>
            </a:r>
            <a:r>
              <a:rPr lang="en-US" sz="1800" dirty="0" smtClean="0"/>
              <a:t>of Cloud Computing” </a:t>
            </a:r>
            <a:endParaRPr lang="en-US" sz="2000" b="1" dirty="0" smtClean="0">
              <a:solidFill>
                <a:srgbClr val="C00000"/>
              </a:solidFill>
            </a:endParaRPr>
          </a:p>
        </p:txBody>
      </p:sp>
    </p:spTree>
    <p:extLst>
      <p:ext uri="{BB962C8B-B14F-4D97-AF65-F5344CB8AC3E}">
        <p14:creationId xmlns:p14="http://schemas.microsoft.com/office/powerpoint/2010/main" val="3228435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The Matrix</a:t>
            </a:r>
            <a:endParaRPr lang="en-US" dirty="0"/>
          </a:p>
        </p:txBody>
      </p:sp>
      <p:pic>
        <p:nvPicPr>
          <p:cNvPr id="4" name="Picture 3"/>
          <p:cNvPicPr>
            <a:picLocks noChangeAspect="1"/>
          </p:cNvPicPr>
          <p:nvPr/>
        </p:nvPicPr>
        <p:blipFill rotWithShape="1">
          <a:blip r:embed="rId3"/>
          <a:srcRect l="39314" t="29590" r="42799" b="14220"/>
          <a:stretch/>
        </p:blipFill>
        <p:spPr>
          <a:xfrm>
            <a:off x="315685" y="956213"/>
            <a:ext cx="8523515" cy="5633003"/>
          </a:xfrm>
          <a:prstGeom prst="rect">
            <a:avLst/>
          </a:prstGeom>
        </p:spPr>
      </p:pic>
    </p:spTree>
    <p:extLst>
      <p:ext uri="{BB962C8B-B14F-4D97-AF65-F5344CB8AC3E}">
        <p14:creationId xmlns:p14="http://schemas.microsoft.com/office/powerpoint/2010/main" val="4174202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Real-world Analogy</a:t>
            </a:r>
            <a:endParaRPr lang="en-US" dirty="0"/>
          </a:p>
        </p:txBody>
      </p:sp>
      <p:pic>
        <p:nvPicPr>
          <p:cNvPr id="2050" name="Picture 2" descr="http://speedlinkltd.com/wp-content/uploads/2011/11/contai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547" y="1962355"/>
            <a:ext cx="7040880" cy="4354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21992" y="1179576"/>
            <a:ext cx="4709160" cy="707886"/>
          </a:xfrm>
          <a:prstGeom prst="rect">
            <a:avLst/>
          </a:prstGeom>
          <a:noFill/>
        </p:spPr>
        <p:txBody>
          <a:bodyPr wrap="square" rtlCol="0">
            <a:spAutoFit/>
          </a:bodyPr>
          <a:lstStyle/>
          <a:p>
            <a:pPr algn="ctr"/>
            <a:r>
              <a:rPr lang="en-US" sz="4000" dirty="0" smtClean="0"/>
              <a:t>Containers</a:t>
            </a:r>
            <a:endParaRPr lang="en-US" sz="4000" dirty="0"/>
          </a:p>
        </p:txBody>
      </p:sp>
    </p:spTree>
    <p:extLst>
      <p:ext uri="{BB962C8B-B14F-4D97-AF65-F5344CB8AC3E}">
        <p14:creationId xmlns:p14="http://schemas.microsoft.com/office/powerpoint/2010/main" val="4135782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Real-world</a:t>
            </a:r>
            <a:endParaRPr lang="en-US" dirty="0"/>
          </a:p>
        </p:txBody>
      </p:sp>
      <p:sp>
        <p:nvSpPr>
          <p:cNvPr id="3" name="Rectangle 2"/>
          <p:cNvSpPr/>
          <p:nvPr/>
        </p:nvSpPr>
        <p:spPr>
          <a:xfrm>
            <a:off x="514350" y="1254889"/>
            <a:ext cx="8001000" cy="5016758"/>
          </a:xfrm>
          <a:prstGeom prst="rect">
            <a:avLst/>
          </a:prstGeom>
        </p:spPr>
        <p:txBody>
          <a:bodyPr wrap="square">
            <a:spAutoFit/>
          </a:bodyPr>
          <a:lstStyle/>
          <a:p>
            <a:pPr marL="457200" indent="-457200" eaLnBrk="1" hangingPunct="1">
              <a:buFont typeface="Arial" panose="020B0604020202020204" pitchFamily="34" charset="0"/>
              <a:buChar char="•"/>
            </a:pPr>
            <a:r>
              <a:rPr lang="en-US" altLang="en-US" sz="3200" dirty="0" smtClean="0"/>
              <a:t>The problem?</a:t>
            </a:r>
          </a:p>
          <a:p>
            <a:pPr marL="914400" lvl="1" indent="-457200">
              <a:buFont typeface="Arial" panose="020B0604020202020204" pitchFamily="34" charset="0"/>
              <a:buChar char="•"/>
            </a:pPr>
            <a:r>
              <a:rPr lang="en-US" altLang="en-US" sz="2800" dirty="0" smtClean="0"/>
              <a:t>Many products</a:t>
            </a:r>
          </a:p>
          <a:p>
            <a:pPr marL="1371600" lvl="2" indent="-457200">
              <a:buFont typeface="Arial" panose="020B0604020202020204" pitchFamily="34" charset="0"/>
              <a:buChar char="•"/>
            </a:pPr>
            <a:r>
              <a:rPr lang="en-US" altLang="en-US" sz="2000" dirty="0" smtClean="0"/>
              <a:t>clothes</a:t>
            </a:r>
          </a:p>
          <a:p>
            <a:pPr marL="1371600" lvl="2" indent="-457200">
              <a:buFont typeface="Arial" panose="020B0604020202020204" pitchFamily="34" charset="0"/>
              <a:buChar char="•"/>
            </a:pPr>
            <a:r>
              <a:rPr lang="en-US" altLang="en-US" sz="2000" dirty="0" smtClean="0"/>
              <a:t>electronics</a:t>
            </a:r>
          </a:p>
          <a:p>
            <a:pPr marL="1371600" lvl="2" indent="-457200">
              <a:buFont typeface="Arial" panose="020B0604020202020204" pitchFamily="34" charset="0"/>
              <a:buChar char="•"/>
            </a:pPr>
            <a:r>
              <a:rPr lang="en-US" altLang="en-US" sz="2000" dirty="0" smtClean="0"/>
              <a:t>raw materials</a:t>
            </a:r>
          </a:p>
          <a:p>
            <a:pPr marL="1371600" lvl="2" indent="-457200">
              <a:buFont typeface="Arial" panose="020B0604020202020204" pitchFamily="34" charset="0"/>
              <a:buChar char="•"/>
            </a:pPr>
            <a:r>
              <a:rPr lang="en-US" altLang="en-US" sz="2000" dirty="0" smtClean="0"/>
              <a:t>wine</a:t>
            </a:r>
          </a:p>
          <a:p>
            <a:pPr marL="1371600" lvl="2" indent="-457200">
              <a:buFont typeface="Arial" panose="020B0604020202020204" pitchFamily="34" charset="0"/>
              <a:buChar char="•"/>
            </a:pPr>
            <a:r>
              <a:rPr lang="en-US" altLang="en-US" sz="2000" dirty="0" smtClean="0"/>
              <a:t>…</a:t>
            </a:r>
          </a:p>
          <a:p>
            <a:pPr marL="1371600" lvl="2" indent="-457200">
              <a:buFont typeface="Arial" panose="020B0604020202020204" pitchFamily="34" charset="0"/>
              <a:buChar char="•"/>
            </a:pPr>
            <a:endParaRPr lang="en-US" altLang="en-US" sz="2000" dirty="0" smtClean="0"/>
          </a:p>
          <a:p>
            <a:pPr marL="914400" lvl="1" indent="-457200">
              <a:buFont typeface="Arial" panose="020B0604020202020204" pitchFamily="34" charset="0"/>
              <a:buChar char="•"/>
            </a:pPr>
            <a:r>
              <a:rPr lang="en-US" altLang="en-US" sz="2800" dirty="0" smtClean="0"/>
              <a:t>Many transportation methods</a:t>
            </a:r>
          </a:p>
          <a:p>
            <a:pPr marL="1371600" lvl="2" indent="-457200">
              <a:buFont typeface="Arial" panose="020B0604020202020204" pitchFamily="34" charset="0"/>
              <a:buChar char="•"/>
            </a:pPr>
            <a:r>
              <a:rPr lang="en-US" altLang="en-US" sz="2000" dirty="0" smtClean="0"/>
              <a:t>ships</a:t>
            </a:r>
          </a:p>
          <a:p>
            <a:pPr marL="1371600" lvl="2" indent="-457200">
              <a:buFont typeface="Arial" panose="020B0604020202020204" pitchFamily="34" charset="0"/>
              <a:buChar char="•"/>
            </a:pPr>
            <a:r>
              <a:rPr lang="en-US" altLang="en-US" sz="2000" dirty="0" smtClean="0"/>
              <a:t>trains</a:t>
            </a:r>
          </a:p>
          <a:p>
            <a:pPr marL="1371600" lvl="2" indent="-457200">
              <a:buFont typeface="Arial" panose="020B0604020202020204" pitchFamily="34" charset="0"/>
              <a:buChar char="•"/>
            </a:pPr>
            <a:r>
              <a:rPr lang="en-US" altLang="en-US" sz="2000" dirty="0" smtClean="0"/>
              <a:t>trucks</a:t>
            </a:r>
          </a:p>
          <a:p>
            <a:pPr marL="1371600" lvl="2" indent="-457200">
              <a:buFont typeface="Arial" panose="020B0604020202020204" pitchFamily="34" charset="0"/>
              <a:buChar char="•"/>
            </a:pPr>
            <a:r>
              <a:rPr lang="en-US" altLang="en-US" sz="2000" dirty="0" smtClean="0"/>
              <a:t>…</a:t>
            </a:r>
          </a:p>
          <a:p>
            <a:pPr marL="457200" indent="-457200" eaLnBrk="1" hangingPunct="1">
              <a:buFont typeface="Arial" panose="020B0604020202020204" pitchFamily="34" charset="0"/>
              <a:buChar char="•"/>
            </a:pPr>
            <a:endParaRPr lang="en-US" altLang="en-US" sz="3200" dirty="0"/>
          </a:p>
        </p:txBody>
      </p:sp>
      <p:sp>
        <p:nvSpPr>
          <p:cNvPr id="4" name="TextBox 3"/>
          <p:cNvSpPr txBox="1"/>
          <p:nvPr/>
        </p:nvSpPr>
        <p:spPr>
          <a:xfrm>
            <a:off x="5565531" y="6410178"/>
            <a:ext cx="3130061" cy="276999"/>
          </a:xfrm>
          <a:prstGeom prst="rect">
            <a:avLst/>
          </a:prstGeom>
          <a:noFill/>
        </p:spPr>
        <p:txBody>
          <a:bodyPr wrap="square" rtlCol="0">
            <a:spAutoFit/>
          </a:bodyPr>
          <a:lstStyle/>
          <a:p>
            <a:r>
              <a:rPr lang="en-US" sz="1200" dirty="0" smtClean="0"/>
              <a:t>Adapted from slides at linuxfoundation.org</a:t>
            </a:r>
            <a:endParaRPr lang="en-US" sz="1200" dirty="0"/>
          </a:p>
        </p:txBody>
      </p:sp>
    </p:spTree>
    <p:extLst>
      <p:ext uri="{BB962C8B-B14F-4D97-AF65-F5344CB8AC3E}">
        <p14:creationId xmlns:p14="http://schemas.microsoft.com/office/powerpoint/2010/main" val="15152730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The Matrix</a:t>
            </a:r>
            <a:endParaRPr lang="en-US" dirty="0"/>
          </a:p>
        </p:txBody>
      </p:sp>
      <p:pic>
        <p:nvPicPr>
          <p:cNvPr id="3" name="Picture 2"/>
          <p:cNvPicPr>
            <a:picLocks noChangeAspect="1"/>
          </p:cNvPicPr>
          <p:nvPr/>
        </p:nvPicPr>
        <p:blipFill rotWithShape="1">
          <a:blip r:embed="rId3"/>
          <a:srcRect l="38437" t="40994" r="42421" b="4737"/>
          <a:stretch/>
        </p:blipFill>
        <p:spPr>
          <a:xfrm>
            <a:off x="158614" y="1159940"/>
            <a:ext cx="8778240" cy="5168912"/>
          </a:xfrm>
          <a:prstGeom prst="rect">
            <a:avLst/>
          </a:prstGeom>
        </p:spPr>
      </p:pic>
    </p:spTree>
    <p:extLst>
      <p:ext uri="{BB962C8B-B14F-4D97-AF65-F5344CB8AC3E}">
        <p14:creationId xmlns:p14="http://schemas.microsoft.com/office/powerpoint/2010/main" val="25880120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Solution to the Transportation Problem</a:t>
            </a:r>
            <a:endParaRPr lang="en-US" dirty="0"/>
          </a:p>
        </p:txBody>
      </p:sp>
      <p:sp>
        <p:nvSpPr>
          <p:cNvPr id="3" name="Rectangle 2"/>
          <p:cNvSpPr/>
          <p:nvPr/>
        </p:nvSpPr>
        <p:spPr>
          <a:xfrm>
            <a:off x="532105" y="1121724"/>
            <a:ext cx="8001000" cy="5509200"/>
          </a:xfrm>
          <a:prstGeom prst="rect">
            <a:avLst/>
          </a:prstGeom>
        </p:spPr>
        <p:txBody>
          <a:bodyPr wrap="square">
            <a:spAutoFit/>
          </a:bodyPr>
          <a:lstStyle/>
          <a:p>
            <a:pPr eaLnBrk="1" hangingPunct="1"/>
            <a:r>
              <a:rPr lang="en-US" altLang="en-US" sz="3200" dirty="0" smtClean="0"/>
              <a:t>The intermodal shipping container</a:t>
            </a:r>
          </a:p>
          <a:p>
            <a:pPr marL="457200" indent="-457200" eaLnBrk="1" hangingPunct="1">
              <a:buFont typeface="Arial" panose="020B0604020202020204" pitchFamily="34" charset="0"/>
              <a:buChar char="•"/>
            </a:pPr>
            <a:endParaRPr lang="en-US" altLang="en-US" sz="3200" dirty="0"/>
          </a:p>
          <a:p>
            <a:pPr marL="457200" indent="-457200" eaLnBrk="1" hangingPunct="1">
              <a:buFont typeface="Arial" panose="020B0604020202020204" pitchFamily="34" charset="0"/>
              <a:buChar char="•"/>
            </a:pPr>
            <a:r>
              <a:rPr lang="en-US" sz="3200" dirty="0"/>
              <a:t>90% of all cargo now shipped in a standard </a:t>
            </a:r>
            <a:r>
              <a:rPr lang="en-US" sz="3200" dirty="0" smtClean="0"/>
              <a:t>container</a:t>
            </a:r>
          </a:p>
          <a:p>
            <a:pPr marL="457200" indent="-457200" eaLnBrk="1" hangingPunct="1">
              <a:buFont typeface="Arial" panose="020B0604020202020204" pitchFamily="34" charset="0"/>
              <a:buChar char="•"/>
            </a:pPr>
            <a:r>
              <a:rPr lang="en-US" sz="3200" dirty="0" smtClean="0"/>
              <a:t>faster </a:t>
            </a:r>
            <a:r>
              <a:rPr lang="en-US" sz="3200" dirty="0"/>
              <a:t>and cheaper to load and unload on ships (by an order of magnitude) </a:t>
            </a:r>
          </a:p>
          <a:p>
            <a:pPr marL="457200" indent="-457200" eaLnBrk="1" hangingPunct="1">
              <a:buFont typeface="Arial" panose="020B0604020202020204" pitchFamily="34" charset="0"/>
              <a:buChar char="•"/>
            </a:pPr>
            <a:r>
              <a:rPr lang="en-US" sz="3200" dirty="0" smtClean="0"/>
              <a:t>less </a:t>
            </a:r>
            <a:r>
              <a:rPr lang="en-US" sz="3200" dirty="0"/>
              <a:t>theft, less </a:t>
            </a:r>
            <a:r>
              <a:rPr lang="en-US" sz="3200" dirty="0" smtClean="0"/>
              <a:t>damage</a:t>
            </a:r>
          </a:p>
          <a:p>
            <a:pPr marL="457200" indent="-457200" eaLnBrk="1" hangingPunct="1">
              <a:buFont typeface="Arial" panose="020B0604020202020204" pitchFamily="34" charset="0"/>
              <a:buChar char="•"/>
            </a:pPr>
            <a:r>
              <a:rPr lang="en-US" sz="3200" dirty="0" smtClean="0"/>
              <a:t>freight </a:t>
            </a:r>
            <a:r>
              <a:rPr lang="en-US" sz="3200" dirty="0"/>
              <a:t>cost used to be &gt;25% of final goods cost, now </a:t>
            </a:r>
            <a:r>
              <a:rPr lang="en-US" sz="3200" dirty="0" smtClean="0"/>
              <a:t>&lt;3%</a:t>
            </a:r>
          </a:p>
          <a:p>
            <a:pPr marL="457200" indent="-457200" eaLnBrk="1" hangingPunct="1">
              <a:buFont typeface="Arial" panose="020B0604020202020204" pitchFamily="34" charset="0"/>
              <a:buChar char="•"/>
            </a:pPr>
            <a:r>
              <a:rPr lang="en-US" sz="3200" dirty="0" smtClean="0"/>
              <a:t>5000 ships deliver 200M containers per year</a:t>
            </a:r>
          </a:p>
        </p:txBody>
      </p:sp>
    </p:spTree>
    <p:extLst>
      <p:ext uri="{BB962C8B-B14F-4D97-AF65-F5344CB8AC3E}">
        <p14:creationId xmlns:p14="http://schemas.microsoft.com/office/powerpoint/2010/main" val="26809767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a:t>Solution to the </a:t>
            </a:r>
            <a:r>
              <a:rPr lang="en-US" dirty="0" smtClean="0"/>
              <a:t>Deployment Problem</a:t>
            </a:r>
            <a:endParaRPr lang="en-US" dirty="0"/>
          </a:p>
        </p:txBody>
      </p:sp>
      <p:pic>
        <p:nvPicPr>
          <p:cNvPr id="3074" name="Picture 2" descr="http://pull.vmem.com/wp-content/uploads/lx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188" y="1355894"/>
            <a:ext cx="5760720" cy="476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4701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Linux containers…</a:t>
            </a:r>
            <a:endParaRPr lang="en-US" dirty="0"/>
          </a:p>
        </p:txBody>
      </p:sp>
      <p:sp>
        <p:nvSpPr>
          <p:cNvPr id="3" name="Rectangle 2"/>
          <p:cNvSpPr/>
          <p:nvPr/>
        </p:nvSpPr>
        <p:spPr>
          <a:xfrm>
            <a:off x="514350" y="1254889"/>
            <a:ext cx="8001000" cy="4524315"/>
          </a:xfrm>
          <a:prstGeom prst="rect">
            <a:avLst/>
          </a:prstGeom>
        </p:spPr>
        <p:txBody>
          <a:bodyPr wrap="square">
            <a:spAutoFit/>
          </a:bodyPr>
          <a:lstStyle/>
          <a:p>
            <a:pPr marL="457200" indent="-457200" eaLnBrk="1" hangingPunct="1">
              <a:buFont typeface="Arial" panose="020B0604020202020204" pitchFamily="34" charset="0"/>
              <a:buChar char="•"/>
            </a:pPr>
            <a:r>
              <a:rPr lang="en-US" sz="3200" dirty="0"/>
              <a:t>run everywhere </a:t>
            </a:r>
            <a:endParaRPr lang="en-US" sz="3200" dirty="0" smtClean="0"/>
          </a:p>
          <a:p>
            <a:pPr marL="914400" lvl="1" indent="-457200">
              <a:buFont typeface="Arial" panose="020B0604020202020204" pitchFamily="34" charset="0"/>
              <a:buChar char="•"/>
            </a:pPr>
            <a:r>
              <a:rPr lang="en-US" sz="2800" dirty="0" smtClean="0"/>
              <a:t>regardless </a:t>
            </a:r>
            <a:r>
              <a:rPr lang="en-US" sz="2800" dirty="0"/>
              <a:t>of kernel </a:t>
            </a:r>
            <a:r>
              <a:rPr lang="en-US" sz="2800" dirty="0" smtClean="0"/>
              <a:t>version</a:t>
            </a:r>
          </a:p>
          <a:p>
            <a:pPr marL="914400" lvl="1" indent="-457200">
              <a:buFont typeface="Arial" panose="020B0604020202020204" pitchFamily="34" charset="0"/>
              <a:buChar char="•"/>
            </a:pPr>
            <a:r>
              <a:rPr lang="en-US" sz="2800" dirty="0" smtClean="0"/>
              <a:t>regardless </a:t>
            </a:r>
            <a:r>
              <a:rPr lang="en-US" sz="2800" dirty="0"/>
              <a:t>of host </a:t>
            </a:r>
            <a:r>
              <a:rPr lang="en-US" sz="2800" dirty="0" err="1"/>
              <a:t>distro</a:t>
            </a:r>
            <a:r>
              <a:rPr lang="en-US" sz="2800" dirty="0"/>
              <a:t> </a:t>
            </a:r>
          </a:p>
          <a:p>
            <a:pPr marL="914400" lvl="1" indent="-457200">
              <a:buFont typeface="Arial" panose="020B0604020202020204" pitchFamily="34" charset="0"/>
              <a:buChar char="•"/>
            </a:pPr>
            <a:r>
              <a:rPr lang="en-US" sz="2800" dirty="0" smtClean="0"/>
              <a:t>(</a:t>
            </a:r>
            <a:r>
              <a:rPr lang="en-US" sz="2800" dirty="0"/>
              <a:t>but container and host architecture must </a:t>
            </a:r>
            <a:r>
              <a:rPr lang="en-US" sz="2800" dirty="0" smtClean="0"/>
              <a:t>match)</a:t>
            </a:r>
          </a:p>
          <a:p>
            <a:pPr marL="914400" lvl="1"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3200" dirty="0" smtClean="0"/>
              <a:t>run </a:t>
            </a:r>
            <a:r>
              <a:rPr lang="en-US" sz="3200" dirty="0"/>
              <a:t>anything </a:t>
            </a:r>
            <a:endParaRPr lang="en-US" sz="3200" dirty="0" smtClean="0"/>
          </a:p>
          <a:p>
            <a:pPr marL="914400" lvl="1" indent="-457200">
              <a:buFont typeface="Arial" panose="020B0604020202020204" pitchFamily="34" charset="0"/>
              <a:buChar char="•"/>
            </a:pPr>
            <a:r>
              <a:rPr lang="en-US" sz="2800" dirty="0" smtClean="0"/>
              <a:t>if </a:t>
            </a:r>
            <a:r>
              <a:rPr lang="en-US" sz="2800" dirty="0"/>
              <a:t>it can run on the host, it can run in the container </a:t>
            </a:r>
          </a:p>
          <a:p>
            <a:pPr marL="914400" lvl="1" indent="-457200">
              <a:buFont typeface="Arial" panose="020B0604020202020204" pitchFamily="34" charset="0"/>
              <a:buChar char="•"/>
            </a:pPr>
            <a:r>
              <a:rPr lang="en-US" sz="2800" dirty="0" smtClean="0"/>
              <a:t>i.e</a:t>
            </a:r>
            <a:r>
              <a:rPr lang="en-US" sz="2800" dirty="0"/>
              <a:t>., if it can run on a Linux kernel, it can </a:t>
            </a:r>
            <a:r>
              <a:rPr lang="en-US" sz="2800" dirty="0" smtClean="0"/>
              <a:t>run</a:t>
            </a:r>
            <a:endParaRPr lang="en-US" altLang="en-US" sz="2800" dirty="0"/>
          </a:p>
        </p:txBody>
      </p:sp>
    </p:spTree>
    <p:extLst>
      <p:ext uri="{BB962C8B-B14F-4D97-AF65-F5344CB8AC3E}">
        <p14:creationId xmlns:p14="http://schemas.microsoft.com/office/powerpoint/2010/main" val="25226410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What is a Linux container?</a:t>
            </a:r>
            <a:endParaRPr lang="en-US" dirty="0"/>
          </a:p>
        </p:txBody>
      </p:sp>
      <p:sp>
        <p:nvSpPr>
          <p:cNvPr id="3" name="Rectangle 2"/>
          <p:cNvSpPr/>
          <p:nvPr/>
        </p:nvSpPr>
        <p:spPr>
          <a:xfrm>
            <a:off x="514350" y="1254889"/>
            <a:ext cx="8001000" cy="3539430"/>
          </a:xfrm>
          <a:prstGeom prst="rect">
            <a:avLst/>
          </a:prstGeom>
        </p:spPr>
        <p:txBody>
          <a:bodyPr wrap="square">
            <a:spAutoFit/>
          </a:bodyPr>
          <a:lstStyle/>
          <a:p>
            <a:pPr eaLnBrk="1" hangingPunct="1"/>
            <a:r>
              <a:rPr lang="en-US" altLang="en-US" sz="3200" dirty="0" smtClean="0"/>
              <a:t>It’s a lightweight VM</a:t>
            </a:r>
          </a:p>
          <a:p>
            <a:pPr marL="914400" lvl="1" indent="-457200">
              <a:buFont typeface="Arial" panose="020B0604020202020204" pitchFamily="34" charset="0"/>
              <a:buChar char="•"/>
            </a:pPr>
            <a:r>
              <a:rPr lang="en-US" sz="3200" dirty="0"/>
              <a:t>own process </a:t>
            </a:r>
            <a:r>
              <a:rPr lang="en-US" sz="3200" dirty="0" smtClean="0"/>
              <a:t>space</a:t>
            </a:r>
          </a:p>
          <a:p>
            <a:pPr marL="914400" lvl="1" indent="-457200">
              <a:buFont typeface="Arial" panose="020B0604020202020204" pitchFamily="34" charset="0"/>
              <a:buChar char="•"/>
            </a:pPr>
            <a:r>
              <a:rPr lang="en-US" sz="3200" dirty="0" smtClean="0"/>
              <a:t>own </a:t>
            </a:r>
            <a:r>
              <a:rPr lang="en-US" sz="3200" dirty="0"/>
              <a:t>network </a:t>
            </a:r>
            <a:r>
              <a:rPr lang="en-US" sz="3200" dirty="0" smtClean="0"/>
              <a:t>interface</a:t>
            </a:r>
          </a:p>
          <a:p>
            <a:pPr marL="914400" lvl="1" indent="-457200">
              <a:buFont typeface="Arial" panose="020B0604020202020204" pitchFamily="34" charset="0"/>
              <a:buChar char="•"/>
            </a:pPr>
            <a:r>
              <a:rPr lang="en-US" sz="3200" dirty="0" smtClean="0"/>
              <a:t>can </a:t>
            </a:r>
            <a:r>
              <a:rPr lang="en-US" sz="3200" dirty="0"/>
              <a:t>run stuff as </a:t>
            </a:r>
            <a:r>
              <a:rPr lang="en-US" sz="3200" dirty="0" smtClean="0"/>
              <a:t>root</a:t>
            </a:r>
          </a:p>
          <a:p>
            <a:pPr marL="914400" lvl="1" indent="-457200">
              <a:buFont typeface="Arial" panose="020B0604020202020204" pitchFamily="34" charset="0"/>
              <a:buChar char="•"/>
            </a:pPr>
            <a:r>
              <a:rPr lang="en-US" sz="3200" dirty="0" smtClean="0"/>
              <a:t>can </a:t>
            </a:r>
            <a:r>
              <a:rPr lang="en-US" sz="3200" dirty="0"/>
              <a:t>have its own /</a:t>
            </a:r>
            <a:r>
              <a:rPr lang="en-US" sz="3200" dirty="0" err="1"/>
              <a:t>sbin</a:t>
            </a:r>
            <a:r>
              <a:rPr lang="en-US" sz="3200" dirty="0"/>
              <a:t>/</a:t>
            </a:r>
            <a:r>
              <a:rPr lang="en-US" sz="3200" dirty="0" err="1"/>
              <a:t>init</a:t>
            </a:r>
            <a:r>
              <a:rPr lang="en-US" sz="3200" dirty="0"/>
              <a:t> (different from the host)</a:t>
            </a:r>
            <a:endParaRPr lang="en-US" altLang="en-US" sz="3200" dirty="0" smtClean="0"/>
          </a:p>
          <a:p>
            <a:pPr marL="457200" indent="-457200" eaLnBrk="1" hangingPunct="1">
              <a:buFont typeface="Arial" panose="020B0604020202020204" pitchFamily="34" charset="0"/>
              <a:buChar char="•"/>
            </a:pPr>
            <a:endParaRPr lang="en-US" altLang="en-US" sz="3200" dirty="0" smtClean="0"/>
          </a:p>
        </p:txBody>
      </p:sp>
    </p:spTree>
    <p:extLst>
      <p:ext uri="{BB962C8B-B14F-4D97-AF65-F5344CB8AC3E}">
        <p14:creationId xmlns:p14="http://schemas.microsoft.com/office/powerpoint/2010/main" val="3167975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What is a Linux container?</a:t>
            </a:r>
            <a:endParaRPr lang="en-US" dirty="0"/>
          </a:p>
        </p:txBody>
      </p:sp>
      <p:sp>
        <p:nvSpPr>
          <p:cNvPr id="3" name="Rectangle 2"/>
          <p:cNvSpPr/>
          <p:nvPr/>
        </p:nvSpPr>
        <p:spPr>
          <a:xfrm>
            <a:off x="514350" y="1254889"/>
            <a:ext cx="8001000" cy="3046988"/>
          </a:xfrm>
          <a:prstGeom prst="rect">
            <a:avLst/>
          </a:prstGeom>
        </p:spPr>
        <p:txBody>
          <a:bodyPr wrap="square">
            <a:spAutoFit/>
          </a:bodyPr>
          <a:lstStyle/>
          <a:p>
            <a:pPr eaLnBrk="1" hangingPunct="1"/>
            <a:r>
              <a:rPr lang="en-US" altLang="en-US" sz="3200" dirty="0" smtClean="0"/>
              <a:t>Low-level approach: it’s </a:t>
            </a:r>
            <a:r>
              <a:rPr lang="en-US" altLang="en-US" sz="3200" dirty="0" err="1" smtClean="0"/>
              <a:t>chroot</a:t>
            </a:r>
            <a:r>
              <a:rPr lang="en-US" altLang="en-US" sz="3200" dirty="0" smtClean="0"/>
              <a:t> on steroids</a:t>
            </a:r>
          </a:p>
          <a:p>
            <a:pPr marL="914400" lvl="1" indent="-457200">
              <a:buFont typeface="Arial" panose="020B0604020202020204" pitchFamily="34" charset="0"/>
              <a:buChar char="•"/>
            </a:pPr>
            <a:r>
              <a:rPr lang="en-US" sz="3200" dirty="0"/>
              <a:t>can also not have its own /</a:t>
            </a:r>
            <a:r>
              <a:rPr lang="en-US" sz="3200" dirty="0" err="1" smtClean="0"/>
              <a:t>sbin</a:t>
            </a:r>
            <a:r>
              <a:rPr lang="en-US" sz="3200" dirty="0" smtClean="0"/>
              <a:t>/</a:t>
            </a:r>
            <a:r>
              <a:rPr lang="en-US" sz="3200" dirty="0" err="1" smtClean="0"/>
              <a:t>init</a:t>
            </a:r>
            <a:endParaRPr lang="en-US" sz="3200" dirty="0" smtClean="0"/>
          </a:p>
          <a:p>
            <a:pPr marL="914400" lvl="1" indent="-457200">
              <a:buFont typeface="Arial" panose="020B0604020202020204" pitchFamily="34" charset="0"/>
              <a:buChar char="•"/>
            </a:pPr>
            <a:r>
              <a:rPr lang="en-US" sz="3200" dirty="0" smtClean="0"/>
              <a:t>container </a:t>
            </a:r>
            <a:r>
              <a:rPr lang="en-US" sz="3200" dirty="0"/>
              <a:t>= isolated process(</a:t>
            </a:r>
            <a:r>
              <a:rPr lang="en-US" sz="3200" dirty="0" err="1"/>
              <a:t>es</a:t>
            </a:r>
            <a:r>
              <a:rPr lang="en-US" sz="3200" dirty="0"/>
              <a:t>) </a:t>
            </a:r>
          </a:p>
          <a:p>
            <a:pPr marL="914400" lvl="1" indent="-457200">
              <a:buFont typeface="Arial" panose="020B0604020202020204" pitchFamily="34" charset="0"/>
              <a:buChar char="•"/>
            </a:pPr>
            <a:r>
              <a:rPr lang="en-US" sz="3200" dirty="0" smtClean="0"/>
              <a:t>share </a:t>
            </a:r>
            <a:r>
              <a:rPr lang="en-US" sz="3200" dirty="0"/>
              <a:t>kernel with host </a:t>
            </a:r>
          </a:p>
          <a:p>
            <a:pPr marL="914400" lvl="1" indent="-457200">
              <a:buFont typeface="Arial" panose="020B0604020202020204" pitchFamily="34" charset="0"/>
              <a:buChar char="•"/>
            </a:pPr>
            <a:r>
              <a:rPr lang="en-US" sz="3200" dirty="0" smtClean="0"/>
              <a:t>no </a:t>
            </a:r>
            <a:r>
              <a:rPr lang="en-US" sz="3200" dirty="0"/>
              <a:t>device emulation (neither HVM nor PV)</a:t>
            </a:r>
            <a:endParaRPr lang="en-US" altLang="en-US" sz="3200" dirty="0" smtClean="0"/>
          </a:p>
        </p:txBody>
      </p:sp>
    </p:spTree>
    <p:extLst>
      <p:ext uri="{BB962C8B-B14F-4D97-AF65-F5344CB8AC3E}">
        <p14:creationId xmlns:p14="http://schemas.microsoft.com/office/powerpoint/2010/main" val="22939901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Separation of concerns</a:t>
            </a:r>
            <a:endParaRPr lang="en-US" dirty="0"/>
          </a:p>
        </p:txBody>
      </p:sp>
      <p:sp>
        <p:nvSpPr>
          <p:cNvPr id="3" name="Rectangle 2"/>
          <p:cNvSpPr/>
          <p:nvPr/>
        </p:nvSpPr>
        <p:spPr>
          <a:xfrm>
            <a:off x="514350" y="1254889"/>
            <a:ext cx="8001000" cy="5201424"/>
          </a:xfrm>
          <a:prstGeom prst="rect">
            <a:avLst/>
          </a:prstGeom>
        </p:spPr>
        <p:txBody>
          <a:bodyPr wrap="square">
            <a:spAutoFit/>
          </a:bodyPr>
          <a:lstStyle/>
          <a:p>
            <a:pPr marL="457200" indent="-457200" eaLnBrk="1" hangingPunct="1">
              <a:buFont typeface="Arial" panose="020B0604020202020204" pitchFamily="34" charset="0"/>
              <a:buChar char="•"/>
            </a:pPr>
            <a:r>
              <a:rPr lang="en-US" altLang="en-US" sz="3200" dirty="0" smtClean="0"/>
              <a:t>Dave the Developer</a:t>
            </a:r>
          </a:p>
          <a:p>
            <a:pPr marL="914400" lvl="1" indent="-457200">
              <a:buFont typeface="Arial" panose="020B0604020202020204" pitchFamily="34" charset="0"/>
              <a:buChar char="•"/>
            </a:pPr>
            <a:r>
              <a:rPr lang="en-US" altLang="en-US" dirty="0" smtClean="0"/>
              <a:t>My code, my libraries, my package manager, my app, my data</a:t>
            </a:r>
          </a:p>
          <a:p>
            <a:pPr marL="914400" lvl="1" indent="-457200">
              <a:buFont typeface="Arial" panose="020B0604020202020204" pitchFamily="34" charset="0"/>
              <a:buChar char="•"/>
            </a:pPr>
            <a:endParaRPr lang="en-US" altLang="en-US" dirty="0" smtClean="0"/>
          </a:p>
          <a:p>
            <a:pPr marL="457200" indent="-457200" eaLnBrk="1" hangingPunct="1">
              <a:buFont typeface="Arial" panose="020B0604020202020204" pitchFamily="34" charset="0"/>
              <a:buChar char="•"/>
            </a:pPr>
            <a:r>
              <a:rPr lang="en-US" altLang="en-US" sz="3200" dirty="0" smtClean="0"/>
              <a:t>Oscar </a:t>
            </a:r>
            <a:r>
              <a:rPr lang="en-US" altLang="en-US" sz="3200" dirty="0"/>
              <a:t>the </a:t>
            </a:r>
            <a:r>
              <a:rPr lang="en-US" altLang="en-US" sz="3200" dirty="0" smtClean="0"/>
              <a:t>Ops guy</a:t>
            </a:r>
            <a:endParaRPr lang="en-US" altLang="en-US" sz="3200" dirty="0"/>
          </a:p>
          <a:p>
            <a:pPr marL="914400" lvl="1" indent="-457200">
              <a:buFont typeface="Arial" panose="020B0604020202020204" pitchFamily="34" charset="0"/>
              <a:buChar char="•"/>
            </a:pPr>
            <a:r>
              <a:rPr lang="en-US" altLang="en-US" dirty="0" smtClean="0"/>
              <a:t>Outside the container – logging, remote access, network configuration, monitoring</a:t>
            </a:r>
            <a:endParaRPr lang="en-US" altLang="en-US" dirty="0"/>
          </a:p>
          <a:p>
            <a:pPr marL="457200" indent="-457200" eaLnBrk="1" hangingPunct="1">
              <a:buFont typeface="Arial" panose="020B0604020202020204" pitchFamily="34" charset="0"/>
              <a:buChar char="•"/>
            </a:pPr>
            <a:endParaRPr lang="en-US" altLang="en-US" sz="3200" dirty="0" smtClean="0"/>
          </a:p>
          <a:p>
            <a:pPr marL="457200" indent="-457200" eaLnBrk="1" hangingPunct="1">
              <a:buFont typeface="Arial" panose="020B0604020202020204" pitchFamily="34" charset="0"/>
              <a:buChar char="•"/>
            </a:pPr>
            <a:r>
              <a:rPr lang="en-US" altLang="en-US" sz="3200" dirty="0" smtClean="0"/>
              <a:t>How does it work?</a:t>
            </a:r>
          </a:p>
          <a:p>
            <a:pPr marL="914400" lvl="1" indent="-457200">
              <a:buFont typeface="Arial" panose="020B0604020202020204" pitchFamily="34" charset="0"/>
              <a:buChar char="•"/>
            </a:pPr>
            <a:r>
              <a:rPr lang="en-US" altLang="en-US" dirty="0" smtClean="0"/>
              <a:t>Isolation with namespaces – </a:t>
            </a:r>
            <a:r>
              <a:rPr lang="en-US" altLang="en-US" dirty="0" err="1" smtClean="0"/>
              <a:t>pid</a:t>
            </a:r>
            <a:r>
              <a:rPr lang="en-US" altLang="en-US" dirty="0" smtClean="0"/>
              <a:t>, </a:t>
            </a:r>
            <a:r>
              <a:rPr lang="en-US" altLang="en-US" dirty="0" err="1" smtClean="0"/>
              <a:t>mnt</a:t>
            </a:r>
            <a:r>
              <a:rPr lang="en-US" altLang="en-US" dirty="0" smtClean="0"/>
              <a:t>, net, </a:t>
            </a:r>
            <a:r>
              <a:rPr lang="en-US" altLang="en-US" dirty="0" err="1" smtClean="0"/>
              <a:t>uts</a:t>
            </a:r>
            <a:r>
              <a:rPr lang="en-US" altLang="en-US" dirty="0" smtClean="0"/>
              <a:t>, </a:t>
            </a:r>
            <a:r>
              <a:rPr lang="en-US" altLang="en-US" dirty="0" err="1" smtClean="0"/>
              <a:t>ipc</a:t>
            </a:r>
            <a:r>
              <a:rPr lang="en-US" altLang="en-US" dirty="0" smtClean="0"/>
              <a:t>, user</a:t>
            </a:r>
          </a:p>
          <a:p>
            <a:pPr marL="914400" lvl="1" indent="-457200">
              <a:buFont typeface="Arial" panose="020B0604020202020204" pitchFamily="34" charset="0"/>
              <a:buChar char="•"/>
            </a:pPr>
            <a:endParaRPr lang="en-US" altLang="en-US" dirty="0" smtClean="0"/>
          </a:p>
          <a:p>
            <a:pPr marL="457200" indent="-457200" eaLnBrk="1" hangingPunct="1">
              <a:buFont typeface="Arial" panose="020B0604020202020204" pitchFamily="34" charset="0"/>
              <a:buChar char="•"/>
            </a:pPr>
            <a:r>
              <a:rPr lang="en-US" altLang="en-US" sz="3200" dirty="0"/>
              <a:t>How does it work?</a:t>
            </a:r>
          </a:p>
          <a:p>
            <a:pPr marL="914400" lvl="1" indent="-457200">
              <a:buFont typeface="Arial" panose="020B0604020202020204" pitchFamily="34" charset="0"/>
              <a:buChar char="•"/>
            </a:pPr>
            <a:r>
              <a:rPr lang="en-US" altLang="en-US" dirty="0"/>
              <a:t>Isolation with </a:t>
            </a:r>
            <a:r>
              <a:rPr lang="en-US" altLang="en-US" dirty="0" err="1" smtClean="0"/>
              <a:t>cgroups</a:t>
            </a:r>
            <a:r>
              <a:rPr lang="en-US" altLang="en-US" dirty="0" smtClean="0"/>
              <a:t> – memory, </a:t>
            </a:r>
            <a:r>
              <a:rPr lang="en-US" altLang="en-US" dirty="0" err="1" smtClean="0"/>
              <a:t>cpu</a:t>
            </a:r>
            <a:r>
              <a:rPr lang="en-US" altLang="en-US" dirty="0" smtClean="0"/>
              <a:t>, </a:t>
            </a:r>
            <a:r>
              <a:rPr lang="en-US" altLang="en-US" dirty="0" err="1" smtClean="0"/>
              <a:t>blkio</a:t>
            </a:r>
            <a:r>
              <a:rPr lang="en-US" altLang="en-US" dirty="0" smtClean="0"/>
              <a:t>, devices</a:t>
            </a:r>
            <a:endParaRPr lang="en-US" altLang="en-US" sz="3200" dirty="0" smtClean="0"/>
          </a:p>
          <a:p>
            <a:pPr marL="457200" indent="-457200" eaLnBrk="1" hangingPunct="1">
              <a:buFont typeface="Arial" panose="020B0604020202020204" pitchFamily="34" charset="0"/>
              <a:buChar char="•"/>
            </a:pPr>
            <a:endParaRPr lang="en-US" altLang="en-US" sz="3200" dirty="0"/>
          </a:p>
        </p:txBody>
      </p:sp>
    </p:spTree>
    <p:extLst>
      <p:ext uri="{BB962C8B-B14F-4D97-AF65-F5344CB8AC3E}">
        <p14:creationId xmlns:p14="http://schemas.microsoft.com/office/powerpoint/2010/main" val="2254659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What is Cloud Computing?</a:t>
            </a:r>
            <a:endParaRPr lang="en-US" dirty="0"/>
          </a:p>
        </p:txBody>
      </p:sp>
      <p:sp>
        <p:nvSpPr>
          <p:cNvPr id="3" name="Content Placeholder 2"/>
          <p:cNvSpPr>
            <a:spLocks noGrp="1"/>
          </p:cNvSpPr>
          <p:nvPr>
            <p:ph idx="1"/>
          </p:nvPr>
        </p:nvSpPr>
        <p:spPr>
          <a:xfrm>
            <a:off x="492125" y="982741"/>
            <a:ext cx="8229600" cy="2215556"/>
          </a:xfrm>
        </p:spPr>
        <p:txBody>
          <a:bodyPr/>
          <a:lstStyle/>
          <a:p>
            <a:pPr marL="0" indent="0">
              <a:buNone/>
            </a:pPr>
            <a:r>
              <a:rPr lang="en-US" sz="2800" b="1" dirty="0" smtClean="0"/>
              <a:t>NIST Definition  </a:t>
            </a:r>
            <a:r>
              <a:rPr lang="en-US" sz="2800" dirty="0" smtClean="0"/>
              <a:t>“A model for enabling </a:t>
            </a:r>
            <a:r>
              <a:rPr lang="en-US" sz="2800" dirty="0" smtClean="0">
                <a:solidFill>
                  <a:srgbClr val="C00000"/>
                </a:solidFill>
              </a:rPr>
              <a:t>ubiquitous</a:t>
            </a:r>
            <a:r>
              <a:rPr lang="en-US" sz="2800" dirty="0" smtClean="0"/>
              <a:t>, </a:t>
            </a:r>
            <a:r>
              <a:rPr lang="en-US" sz="2800" dirty="0" smtClean="0">
                <a:solidFill>
                  <a:srgbClr val="C00000"/>
                </a:solidFill>
              </a:rPr>
              <a:t>convenient</a:t>
            </a:r>
            <a:r>
              <a:rPr lang="en-US" sz="2800" dirty="0" smtClean="0"/>
              <a:t>, </a:t>
            </a:r>
            <a:r>
              <a:rPr lang="en-US" sz="2800" dirty="0" smtClean="0">
                <a:solidFill>
                  <a:srgbClr val="C00000"/>
                </a:solidFill>
              </a:rPr>
              <a:t>on-demand network </a:t>
            </a:r>
            <a:r>
              <a:rPr lang="en-US" sz="2800" dirty="0" smtClean="0"/>
              <a:t>access to a </a:t>
            </a:r>
            <a:r>
              <a:rPr lang="en-US" sz="2800" dirty="0" smtClean="0">
                <a:solidFill>
                  <a:srgbClr val="C00000"/>
                </a:solidFill>
              </a:rPr>
              <a:t>shared</a:t>
            </a:r>
            <a:r>
              <a:rPr lang="en-US" sz="2800" dirty="0" smtClean="0"/>
              <a:t> pool of </a:t>
            </a:r>
            <a:r>
              <a:rPr lang="en-US" sz="2800" dirty="0" smtClean="0">
                <a:solidFill>
                  <a:srgbClr val="C00000"/>
                </a:solidFill>
              </a:rPr>
              <a:t>configurable</a:t>
            </a:r>
            <a:r>
              <a:rPr lang="en-US" sz="2800" dirty="0" smtClean="0"/>
              <a:t> computing resources that can be </a:t>
            </a:r>
            <a:r>
              <a:rPr lang="en-US" sz="2800" dirty="0" smtClean="0">
                <a:solidFill>
                  <a:srgbClr val="C00000"/>
                </a:solidFill>
              </a:rPr>
              <a:t>rapidly provisioned </a:t>
            </a:r>
            <a:r>
              <a:rPr lang="en-US" sz="2800" dirty="0" smtClean="0"/>
              <a:t>and released with </a:t>
            </a:r>
            <a:r>
              <a:rPr lang="en-US" sz="2800" dirty="0" smtClean="0">
                <a:solidFill>
                  <a:srgbClr val="C00000"/>
                </a:solidFill>
              </a:rPr>
              <a:t>minimal</a:t>
            </a:r>
            <a:r>
              <a:rPr lang="en-US" sz="2800" dirty="0" smtClean="0"/>
              <a:t> </a:t>
            </a:r>
            <a:r>
              <a:rPr lang="en-US" sz="2800" dirty="0" smtClean="0">
                <a:solidFill>
                  <a:srgbClr val="C00000"/>
                </a:solidFill>
              </a:rPr>
              <a:t>management</a:t>
            </a:r>
            <a:r>
              <a:rPr lang="en-US" sz="2800" dirty="0" smtClean="0"/>
              <a:t> effort or service provider interaction.”  </a:t>
            </a:r>
          </a:p>
          <a:p>
            <a:pPr marL="0" indent="0">
              <a:buNone/>
            </a:pPr>
            <a:endParaRPr lang="en-US" sz="2800" b="1" dirty="0" smtClean="0">
              <a:solidFill>
                <a:srgbClr val="C00000"/>
              </a:solidFill>
            </a:endParaRPr>
          </a:p>
        </p:txBody>
      </p:sp>
      <p:pic>
        <p:nvPicPr>
          <p:cNvPr id="4" name="Picture 13"/>
          <p:cNvPicPr>
            <a:picLocks noChangeAspect="1" noChangeArrowheads="1"/>
          </p:cNvPicPr>
          <p:nvPr/>
        </p:nvPicPr>
        <p:blipFill>
          <a:blip r:embed="rId3"/>
          <a:srcRect l="67841"/>
          <a:stretch>
            <a:fillRect/>
          </a:stretch>
        </p:blipFill>
        <p:spPr bwMode="auto">
          <a:xfrm>
            <a:off x="3517900" y="4159031"/>
            <a:ext cx="825500" cy="561975"/>
          </a:xfrm>
          <a:prstGeom prst="rect">
            <a:avLst/>
          </a:prstGeom>
          <a:noFill/>
          <a:ln w="9525">
            <a:noFill/>
            <a:miter lim="800000"/>
            <a:headEnd/>
            <a:tailEnd type="none" w="med" len="lg"/>
          </a:ln>
        </p:spPr>
      </p:pic>
      <p:pic>
        <p:nvPicPr>
          <p:cNvPr id="5" name="Picture 11"/>
          <p:cNvPicPr>
            <a:picLocks noChangeAspect="1" noChangeArrowheads="1"/>
          </p:cNvPicPr>
          <p:nvPr/>
        </p:nvPicPr>
        <p:blipFill>
          <a:blip r:embed="rId4"/>
          <a:srcRect/>
          <a:stretch>
            <a:fillRect/>
          </a:stretch>
        </p:blipFill>
        <p:spPr bwMode="auto">
          <a:xfrm>
            <a:off x="6553200" y="3959006"/>
            <a:ext cx="2381250" cy="585788"/>
          </a:xfrm>
          <a:prstGeom prst="rect">
            <a:avLst/>
          </a:prstGeom>
          <a:noFill/>
          <a:ln w="9525">
            <a:noFill/>
            <a:miter lim="800000"/>
            <a:headEnd/>
            <a:tailEnd type="none" w="med" len="lg"/>
          </a:ln>
        </p:spPr>
      </p:pic>
      <p:pic>
        <p:nvPicPr>
          <p:cNvPr id="6" name="Picture 12"/>
          <p:cNvPicPr>
            <a:picLocks noChangeAspect="1" noChangeArrowheads="1"/>
          </p:cNvPicPr>
          <p:nvPr/>
        </p:nvPicPr>
        <p:blipFill>
          <a:blip r:embed="rId5"/>
          <a:srcRect/>
          <a:stretch>
            <a:fillRect/>
          </a:stretch>
        </p:blipFill>
        <p:spPr bwMode="auto">
          <a:xfrm>
            <a:off x="1219200" y="3858774"/>
            <a:ext cx="1724025" cy="630238"/>
          </a:xfrm>
          <a:prstGeom prst="rect">
            <a:avLst/>
          </a:prstGeom>
          <a:noFill/>
          <a:ln w="9525">
            <a:noFill/>
            <a:miter lim="800000"/>
            <a:headEnd/>
            <a:tailEnd type="none" w="med" len="lg"/>
          </a:ln>
        </p:spPr>
      </p:pic>
      <p:pic>
        <p:nvPicPr>
          <p:cNvPr id="7" name="Picture 13"/>
          <p:cNvPicPr>
            <a:picLocks noChangeAspect="1" noChangeArrowheads="1"/>
          </p:cNvPicPr>
          <p:nvPr/>
        </p:nvPicPr>
        <p:blipFill>
          <a:blip r:embed="rId3"/>
          <a:srcRect r="31779"/>
          <a:stretch>
            <a:fillRect/>
          </a:stretch>
        </p:blipFill>
        <p:spPr bwMode="auto">
          <a:xfrm>
            <a:off x="3049588" y="3810000"/>
            <a:ext cx="1751012" cy="561975"/>
          </a:xfrm>
          <a:prstGeom prst="rect">
            <a:avLst/>
          </a:prstGeom>
          <a:noFill/>
          <a:ln w="9525">
            <a:noFill/>
            <a:miter lim="800000"/>
            <a:headEnd/>
            <a:tailEnd type="none" w="med" len="lg"/>
          </a:ln>
        </p:spPr>
      </p:pic>
      <p:pic>
        <p:nvPicPr>
          <p:cNvPr id="8" name="Picture 14"/>
          <p:cNvPicPr>
            <a:picLocks noChangeAspect="1" noChangeArrowheads="1"/>
          </p:cNvPicPr>
          <p:nvPr/>
        </p:nvPicPr>
        <p:blipFill>
          <a:blip r:embed="rId6"/>
          <a:srcRect/>
          <a:stretch>
            <a:fillRect/>
          </a:stretch>
        </p:blipFill>
        <p:spPr bwMode="auto">
          <a:xfrm>
            <a:off x="1787525" y="4665959"/>
            <a:ext cx="2022475" cy="666750"/>
          </a:xfrm>
          <a:prstGeom prst="rect">
            <a:avLst/>
          </a:prstGeom>
          <a:noFill/>
          <a:ln w="9525">
            <a:noFill/>
            <a:miter lim="800000"/>
            <a:headEnd/>
            <a:tailEnd type="none" w="med" len="lg"/>
          </a:ln>
        </p:spPr>
      </p:pic>
      <p:cxnSp>
        <p:nvCxnSpPr>
          <p:cNvPr id="9" name="Straight Arrow Connector 8"/>
          <p:cNvCxnSpPr/>
          <p:nvPr/>
        </p:nvCxnSpPr>
        <p:spPr bwMode="auto">
          <a:xfrm>
            <a:off x="1143000" y="5408909"/>
            <a:ext cx="7350125" cy="8792"/>
          </a:xfrm>
          <a:prstGeom prst="straightConnector1">
            <a:avLst/>
          </a:prstGeom>
          <a:solidFill>
            <a:schemeClr val="accent1"/>
          </a:solidFill>
          <a:ln w="63500" cap="sq" cmpd="sng" algn="ctr">
            <a:solidFill>
              <a:schemeClr val="accent6"/>
            </a:solidFill>
            <a:prstDash val="solid"/>
            <a:round/>
            <a:headEnd type="triangle" w="lg" len="med"/>
            <a:tailEnd type="triangle" w="lg" len="med"/>
          </a:ln>
          <a:effectLst/>
        </p:spPr>
      </p:cxnSp>
      <p:sp>
        <p:nvSpPr>
          <p:cNvPr id="10" name="TextBox 9"/>
          <p:cNvSpPr txBox="1">
            <a:spLocks noChangeArrowheads="1"/>
          </p:cNvSpPr>
          <p:nvPr/>
        </p:nvSpPr>
        <p:spPr bwMode="auto">
          <a:xfrm>
            <a:off x="6704013" y="5598675"/>
            <a:ext cx="2363787" cy="369332"/>
          </a:xfrm>
          <a:prstGeom prst="rect">
            <a:avLst/>
          </a:prstGeom>
          <a:noFill/>
          <a:ln w="9525">
            <a:noFill/>
            <a:miter lim="800000"/>
            <a:headEnd/>
            <a:tailEnd/>
          </a:ln>
        </p:spPr>
        <p:txBody>
          <a:bodyPr wrap="square">
            <a:spAutoFit/>
          </a:bodyPr>
          <a:lstStyle/>
          <a:p>
            <a:r>
              <a:rPr lang="en-US" dirty="0" smtClean="0"/>
              <a:t>Software-as-a-service</a:t>
            </a:r>
            <a:endParaRPr lang="en-US" dirty="0"/>
          </a:p>
        </p:txBody>
      </p:sp>
      <p:sp>
        <p:nvSpPr>
          <p:cNvPr id="11" name="TextBox 10"/>
          <p:cNvSpPr txBox="1">
            <a:spLocks noChangeArrowheads="1"/>
          </p:cNvSpPr>
          <p:nvPr/>
        </p:nvSpPr>
        <p:spPr bwMode="auto">
          <a:xfrm>
            <a:off x="533400" y="5567480"/>
            <a:ext cx="1981200" cy="646331"/>
          </a:xfrm>
          <a:prstGeom prst="rect">
            <a:avLst/>
          </a:prstGeom>
          <a:noFill/>
          <a:ln w="9525">
            <a:noFill/>
            <a:miter lim="800000"/>
            <a:headEnd/>
            <a:tailEnd/>
          </a:ln>
        </p:spPr>
        <p:txBody>
          <a:bodyPr wrap="square">
            <a:spAutoFit/>
          </a:bodyPr>
          <a:lstStyle/>
          <a:p>
            <a:r>
              <a:rPr lang="en-US" dirty="0" smtClean="0"/>
              <a:t>Infrastructure-as-a-service </a:t>
            </a:r>
            <a:endParaRPr lang="en-US" dirty="0"/>
          </a:p>
        </p:txBody>
      </p:sp>
      <p:sp>
        <p:nvSpPr>
          <p:cNvPr id="12" name="TextBox 11"/>
          <p:cNvSpPr txBox="1"/>
          <p:nvPr/>
        </p:nvSpPr>
        <p:spPr>
          <a:xfrm>
            <a:off x="2791" y="4152978"/>
            <a:ext cx="1064009" cy="646331"/>
          </a:xfrm>
          <a:prstGeom prst="rect">
            <a:avLst/>
          </a:prstGeom>
          <a:noFill/>
        </p:spPr>
        <p:txBody>
          <a:bodyPr wrap="none" rtlCol="0">
            <a:spAutoFit/>
          </a:bodyPr>
          <a:lstStyle/>
          <a:p>
            <a:r>
              <a:rPr lang="en-US" smtClean="0"/>
              <a:t>Cloud</a:t>
            </a:r>
          </a:p>
          <a:p>
            <a:r>
              <a:rPr lang="en-US" smtClean="0"/>
              <a:t>providers</a:t>
            </a:r>
            <a:endParaRPr lang="en-US"/>
          </a:p>
        </p:txBody>
      </p:sp>
      <p:pic>
        <p:nvPicPr>
          <p:cNvPr id="13" name="Picture 15"/>
          <p:cNvPicPr>
            <a:picLocks noChangeAspect="1" noChangeArrowheads="1"/>
          </p:cNvPicPr>
          <p:nvPr/>
        </p:nvPicPr>
        <p:blipFill>
          <a:blip r:embed="rId7"/>
          <a:srcRect/>
          <a:stretch>
            <a:fillRect/>
          </a:stretch>
        </p:blipFill>
        <p:spPr bwMode="auto">
          <a:xfrm>
            <a:off x="4953000" y="4568606"/>
            <a:ext cx="1846263" cy="676275"/>
          </a:xfrm>
          <a:prstGeom prst="rect">
            <a:avLst/>
          </a:prstGeom>
          <a:noFill/>
          <a:ln w="9525">
            <a:noFill/>
            <a:miter lim="800000"/>
            <a:headEnd/>
            <a:tailEnd type="none" w="med" len="lg"/>
          </a:ln>
        </p:spPr>
      </p:pic>
      <p:sp>
        <p:nvSpPr>
          <p:cNvPr id="14" name="Oval 13"/>
          <p:cNvSpPr/>
          <p:nvPr/>
        </p:nvSpPr>
        <p:spPr>
          <a:xfrm>
            <a:off x="76200" y="3352800"/>
            <a:ext cx="5181600" cy="2133600"/>
          </a:xfrm>
          <a:prstGeom prst="ellipse">
            <a:avLst/>
          </a:prstGeom>
          <a:noFill/>
          <a:ln w="571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Box 14"/>
          <p:cNvSpPr txBox="1">
            <a:spLocks noChangeArrowheads="1"/>
          </p:cNvSpPr>
          <p:nvPr/>
        </p:nvSpPr>
        <p:spPr bwMode="auto">
          <a:xfrm>
            <a:off x="3810000" y="5562600"/>
            <a:ext cx="1981200" cy="646331"/>
          </a:xfrm>
          <a:prstGeom prst="rect">
            <a:avLst/>
          </a:prstGeom>
          <a:noFill/>
          <a:ln w="9525">
            <a:noFill/>
            <a:miter lim="800000"/>
            <a:headEnd/>
            <a:tailEnd/>
          </a:ln>
        </p:spPr>
        <p:txBody>
          <a:bodyPr wrap="square">
            <a:spAutoFit/>
          </a:bodyPr>
          <a:lstStyle/>
          <a:p>
            <a:r>
              <a:rPr lang="en-US" dirty="0" smtClean="0"/>
              <a:t>Platform-as-a-service </a:t>
            </a:r>
            <a:endParaRPr lang="en-US" dirty="0"/>
          </a:p>
        </p:txBody>
      </p:sp>
    </p:spTree>
    <p:extLst>
      <p:ext uri="{BB962C8B-B14F-4D97-AF65-F5344CB8AC3E}">
        <p14:creationId xmlns:p14="http://schemas.microsoft.com/office/powerpoint/2010/main" val="22381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Efficiency</a:t>
            </a:r>
            <a:endParaRPr lang="en-US" dirty="0"/>
          </a:p>
        </p:txBody>
      </p:sp>
      <p:sp>
        <p:nvSpPr>
          <p:cNvPr id="3" name="Rectangle 2"/>
          <p:cNvSpPr/>
          <p:nvPr/>
        </p:nvSpPr>
        <p:spPr>
          <a:xfrm>
            <a:off x="514350" y="1254889"/>
            <a:ext cx="8001000" cy="4770537"/>
          </a:xfrm>
          <a:prstGeom prst="rect">
            <a:avLst/>
          </a:prstGeom>
        </p:spPr>
        <p:txBody>
          <a:bodyPr wrap="square">
            <a:spAutoFit/>
          </a:bodyPr>
          <a:lstStyle/>
          <a:p>
            <a:pPr marL="457200" indent="-457200" eaLnBrk="1" hangingPunct="1">
              <a:buFont typeface="Arial" panose="020B0604020202020204" pitchFamily="34" charset="0"/>
              <a:buChar char="•"/>
            </a:pPr>
            <a:r>
              <a:rPr lang="en-US" sz="3200" dirty="0" smtClean="0"/>
              <a:t>Almost no overhead</a:t>
            </a:r>
          </a:p>
          <a:p>
            <a:pPr marL="914400" lvl="1" indent="-457200">
              <a:buFont typeface="Arial" panose="020B0604020202020204" pitchFamily="34" charset="0"/>
              <a:buChar char="•"/>
            </a:pPr>
            <a:r>
              <a:rPr lang="en-US" sz="2400" dirty="0" smtClean="0"/>
              <a:t>processes </a:t>
            </a:r>
            <a:r>
              <a:rPr lang="en-US" sz="2400" dirty="0"/>
              <a:t>are isolated, but run straight on the host </a:t>
            </a:r>
          </a:p>
          <a:p>
            <a:pPr marL="914400" lvl="1" indent="-457200">
              <a:buFont typeface="Arial" panose="020B0604020202020204" pitchFamily="34" charset="0"/>
              <a:buChar char="•"/>
            </a:pPr>
            <a:r>
              <a:rPr lang="en-US" sz="2400" dirty="0" smtClean="0"/>
              <a:t>CPU </a:t>
            </a:r>
            <a:r>
              <a:rPr lang="en-US" sz="2400" dirty="0"/>
              <a:t>performance = native </a:t>
            </a:r>
            <a:r>
              <a:rPr lang="en-US" sz="2400" dirty="0" smtClean="0"/>
              <a:t>performance</a:t>
            </a:r>
          </a:p>
          <a:p>
            <a:pPr marL="914400" lvl="1" indent="-457200">
              <a:buFont typeface="Arial" panose="020B0604020202020204" pitchFamily="34" charset="0"/>
              <a:buChar char="•"/>
            </a:pPr>
            <a:r>
              <a:rPr lang="en-US" sz="2400" dirty="0" smtClean="0"/>
              <a:t>memory </a:t>
            </a:r>
            <a:r>
              <a:rPr lang="en-US" sz="2400" dirty="0"/>
              <a:t>performance = a few % shaved off for (optional) </a:t>
            </a:r>
            <a:r>
              <a:rPr lang="en-US" sz="2400" dirty="0" smtClean="0"/>
              <a:t>accounting</a:t>
            </a:r>
          </a:p>
          <a:p>
            <a:pPr marL="914400" lvl="1" indent="-457200">
              <a:buFont typeface="Arial" panose="020B0604020202020204" pitchFamily="34" charset="0"/>
              <a:buChar char="•"/>
            </a:pPr>
            <a:r>
              <a:rPr lang="en-US" sz="2400" dirty="0" smtClean="0"/>
              <a:t>network </a:t>
            </a:r>
            <a:r>
              <a:rPr lang="en-US" sz="2400" dirty="0"/>
              <a:t>performance = small overhead; can be optimized to zero </a:t>
            </a:r>
            <a:r>
              <a:rPr lang="en-US" sz="2400" dirty="0" smtClean="0"/>
              <a:t>overhead</a:t>
            </a:r>
          </a:p>
          <a:p>
            <a:pPr marL="457200" indent="-457200">
              <a:buFont typeface="Arial" panose="020B0604020202020204" pitchFamily="34" charset="0"/>
              <a:buChar char="•"/>
            </a:pPr>
            <a:r>
              <a:rPr lang="en-US" altLang="en-US" sz="3200" dirty="0" smtClean="0"/>
              <a:t>Storage-friendly</a:t>
            </a:r>
          </a:p>
          <a:p>
            <a:pPr marL="914400" lvl="1" indent="-457200">
              <a:buFont typeface="Arial" panose="020B0604020202020204" pitchFamily="34" charset="0"/>
              <a:buChar char="•"/>
            </a:pPr>
            <a:r>
              <a:rPr lang="en-US" sz="2400" dirty="0"/>
              <a:t>provisioning now takes a few milliseconds </a:t>
            </a:r>
            <a:endParaRPr lang="en-US" sz="2400" dirty="0" smtClean="0"/>
          </a:p>
          <a:p>
            <a:pPr marL="914400" lvl="1" indent="-457200">
              <a:buFont typeface="Arial" panose="020B0604020202020204" pitchFamily="34" charset="0"/>
              <a:buChar char="•"/>
            </a:pPr>
            <a:r>
              <a:rPr lang="en-US" sz="2400" dirty="0" smtClean="0"/>
              <a:t>… </a:t>
            </a:r>
            <a:r>
              <a:rPr lang="en-US" sz="2400" dirty="0"/>
              <a:t>and a few </a:t>
            </a:r>
            <a:r>
              <a:rPr lang="en-US" sz="2400" dirty="0" smtClean="0"/>
              <a:t>kilobytes</a:t>
            </a:r>
          </a:p>
          <a:p>
            <a:pPr marL="914400" lvl="1" indent="-457200">
              <a:buFont typeface="Arial" panose="020B0604020202020204" pitchFamily="34" charset="0"/>
              <a:buChar char="•"/>
            </a:pPr>
            <a:r>
              <a:rPr lang="en-US" sz="2400" dirty="0" smtClean="0"/>
              <a:t>creating </a:t>
            </a:r>
            <a:r>
              <a:rPr lang="en-US" sz="2400" dirty="0"/>
              <a:t>a new base/image/</a:t>
            </a:r>
            <a:r>
              <a:rPr lang="en-US" sz="2400" dirty="0" err="1"/>
              <a:t>whateveryoucallit</a:t>
            </a:r>
            <a:r>
              <a:rPr lang="en-US" sz="2400" dirty="0"/>
              <a:t> takes a few seconds</a:t>
            </a:r>
            <a:endParaRPr lang="en-US" altLang="en-US" sz="2400" dirty="0"/>
          </a:p>
        </p:txBody>
      </p:sp>
    </p:spTree>
    <p:extLst>
      <p:ext uri="{BB962C8B-B14F-4D97-AF65-F5344CB8AC3E}">
        <p14:creationId xmlns:p14="http://schemas.microsoft.com/office/powerpoint/2010/main" val="5937071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endParaRPr lang="en-US" dirty="0"/>
          </a:p>
        </p:txBody>
      </p:sp>
      <p:sp>
        <p:nvSpPr>
          <p:cNvPr id="3" name="Content Placeholder 2"/>
          <p:cNvSpPr>
            <a:spLocks noGrp="1"/>
          </p:cNvSpPr>
          <p:nvPr>
            <p:ph idx="1"/>
          </p:nvPr>
        </p:nvSpPr>
        <p:spPr>
          <a:xfrm>
            <a:off x="439444" y="2534575"/>
            <a:ext cx="8229600" cy="1344967"/>
          </a:xfrm>
        </p:spPr>
        <p:txBody>
          <a:bodyPr/>
          <a:lstStyle/>
          <a:p>
            <a:pPr marL="0" indent="0" algn="ctr">
              <a:buNone/>
            </a:pPr>
            <a:r>
              <a:rPr lang="en-US" sz="6600" dirty="0" err="1" smtClean="0"/>
              <a:t>Docker</a:t>
            </a:r>
            <a:endParaRPr lang="en-US" sz="6600" dirty="0" smtClean="0"/>
          </a:p>
          <a:p>
            <a:endParaRPr lang="en-US" dirty="0" smtClean="0"/>
          </a:p>
          <a:p>
            <a:endParaRPr lang="en-US" dirty="0" smtClean="0">
              <a:solidFill>
                <a:schemeClr val="tx2">
                  <a:lumMod val="75000"/>
                </a:schemeClr>
              </a:solidFill>
            </a:endParaRPr>
          </a:p>
        </p:txBody>
      </p:sp>
    </p:spTree>
    <p:extLst>
      <p:ext uri="{BB962C8B-B14F-4D97-AF65-F5344CB8AC3E}">
        <p14:creationId xmlns:p14="http://schemas.microsoft.com/office/powerpoint/2010/main" val="41046524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What is </a:t>
            </a:r>
            <a:r>
              <a:rPr lang="en-US" dirty="0" err="1" smtClean="0"/>
              <a:t>Docker</a:t>
            </a:r>
            <a:r>
              <a:rPr lang="en-US" dirty="0" smtClean="0"/>
              <a:t>?</a:t>
            </a:r>
            <a:endParaRPr lang="en-US" dirty="0"/>
          </a:p>
        </p:txBody>
      </p:sp>
      <p:sp>
        <p:nvSpPr>
          <p:cNvPr id="3" name="Rectangle 2"/>
          <p:cNvSpPr/>
          <p:nvPr/>
        </p:nvSpPr>
        <p:spPr>
          <a:xfrm>
            <a:off x="514350" y="1254889"/>
            <a:ext cx="8001000" cy="4401205"/>
          </a:xfrm>
          <a:prstGeom prst="rect">
            <a:avLst/>
          </a:prstGeom>
        </p:spPr>
        <p:txBody>
          <a:bodyPr wrap="square">
            <a:spAutoFit/>
          </a:bodyPr>
          <a:lstStyle/>
          <a:p>
            <a:pPr marL="457200" indent="-457200" eaLnBrk="1" hangingPunct="1">
              <a:buFont typeface="Arial" panose="020B0604020202020204" pitchFamily="34" charset="0"/>
              <a:buChar char="•"/>
            </a:pPr>
            <a:r>
              <a:rPr lang="en-US" sz="2800" dirty="0"/>
              <a:t>Open Source engine to commoditize </a:t>
            </a:r>
            <a:r>
              <a:rPr lang="en-US" sz="2800" dirty="0" smtClean="0"/>
              <a:t>LXC</a:t>
            </a:r>
          </a:p>
          <a:p>
            <a:pPr marL="457200" indent="-457200" eaLnBrk="1" hangingPunct="1">
              <a:buFont typeface="Arial" panose="020B0604020202020204" pitchFamily="34" charset="0"/>
              <a:buChar char="•"/>
            </a:pPr>
            <a:r>
              <a:rPr lang="en-US" sz="2800" dirty="0" smtClean="0"/>
              <a:t>using </a:t>
            </a:r>
            <a:r>
              <a:rPr lang="en-US" sz="2800" dirty="0"/>
              <a:t>copy-on-write for quick provisioning </a:t>
            </a:r>
          </a:p>
          <a:p>
            <a:pPr marL="457200" indent="-457200" eaLnBrk="1" hangingPunct="1">
              <a:buFont typeface="Arial" panose="020B0604020202020204" pitchFamily="34" charset="0"/>
              <a:buChar char="•"/>
            </a:pPr>
            <a:r>
              <a:rPr lang="en-US" sz="2800" dirty="0" smtClean="0"/>
              <a:t>allowing </a:t>
            </a:r>
            <a:r>
              <a:rPr lang="en-US" sz="2800" dirty="0"/>
              <a:t>to create and share images </a:t>
            </a:r>
          </a:p>
          <a:p>
            <a:pPr marL="457200" indent="-457200" eaLnBrk="1" hangingPunct="1">
              <a:buFont typeface="Arial" panose="020B0604020202020204" pitchFamily="34" charset="0"/>
              <a:buChar char="•"/>
            </a:pPr>
            <a:r>
              <a:rPr lang="en-US" sz="2800" dirty="0" smtClean="0"/>
              <a:t>propose </a:t>
            </a:r>
            <a:r>
              <a:rPr lang="en-US" sz="2800" dirty="0"/>
              <a:t>a standard format for </a:t>
            </a:r>
            <a:r>
              <a:rPr lang="en-US" sz="2800" dirty="0" smtClean="0"/>
              <a:t>containers</a:t>
            </a:r>
          </a:p>
          <a:p>
            <a:pPr marL="457200" indent="-457200" eaLnBrk="1" hangingPunct="1">
              <a:buFont typeface="Arial" panose="020B0604020202020204" pitchFamily="34" charset="0"/>
              <a:buChar char="•"/>
            </a:pPr>
            <a:r>
              <a:rPr lang="en-US" altLang="en-US" sz="2800" dirty="0" smtClean="0"/>
              <a:t>It’s true you can do all that stuff with LXC tools, </a:t>
            </a:r>
            <a:r>
              <a:rPr lang="en-US" altLang="en-US" sz="2800" dirty="0" err="1" smtClean="0"/>
              <a:t>rsync</a:t>
            </a:r>
            <a:r>
              <a:rPr lang="en-US" altLang="en-US" sz="2800" dirty="0" smtClean="0"/>
              <a:t>, some scripts (true for apt, </a:t>
            </a:r>
            <a:r>
              <a:rPr lang="en-US" altLang="en-US" sz="2800" dirty="0" err="1" smtClean="0"/>
              <a:t>dpkg</a:t>
            </a:r>
            <a:r>
              <a:rPr lang="en-US" altLang="en-US" sz="2800" dirty="0" smtClean="0"/>
              <a:t>, yum, etc.)</a:t>
            </a:r>
          </a:p>
          <a:p>
            <a:pPr marL="457200" indent="-457200" eaLnBrk="1" hangingPunct="1">
              <a:buFont typeface="Arial" panose="020B0604020202020204" pitchFamily="34" charset="0"/>
              <a:buChar char="•"/>
            </a:pPr>
            <a:r>
              <a:rPr lang="en-US" altLang="en-US" sz="2800" dirty="0" smtClean="0"/>
              <a:t>The whole point is to commoditize, i.e. make it ridiculously easy to use!</a:t>
            </a:r>
          </a:p>
          <a:p>
            <a:pPr marL="457200" indent="-457200" eaLnBrk="1" hangingPunct="1">
              <a:buFont typeface="Arial" panose="020B0604020202020204" pitchFamily="34" charset="0"/>
              <a:buChar char="•"/>
            </a:pPr>
            <a:endParaRPr lang="en-US" altLang="en-US" sz="2800" dirty="0"/>
          </a:p>
        </p:txBody>
      </p:sp>
      <p:sp>
        <p:nvSpPr>
          <p:cNvPr id="4" name="TextBox 3"/>
          <p:cNvSpPr txBox="1"/>
          <p:nvPr/>
        </p:nvSpPr>
        <p:spPr>
          <a:xfrm>
            <a:off x="5565531" y="6410178"/>
            <a:ext cx="3130061" cy="276999"/>
          </a:xfrm>
          <a:prstGeom prst="rect">
            <a:avLst/>
          </a:prstGeom>
          <a:noFill/>
        </p:spPr>
        <p:txBody>
          <a:bodyPr wrap="square" rtlCol="0">
            <a:spAutoFit/>
          </a:bodyPr>
          <a:lstStyle/>
          <a:p>
            <a:r>
              <a:rPr lang="en-US" sz="1200" dirty="0" smtClean="0"/>
              <a:t>Adapted from slides at linuxfoundation.org</a:t>
            </a:r>
            <a:endParaRPr lang="en-US" sz="1200" dirty="0"/>
          </a:p>
        </p:txBody>
      </p:sp>
    </p:spTree>
    <p:extLst>
      <p:ext uri="{BB962C8B-B14F-4D97-AF65-F5344CB8AC3E}">
        <p14:creationId xmlns:p14="http://schemas.microsoft.com/office/powerpoint/2010/main" val="29562897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err="1" smtClean="0"/>
              <a:t>Docker</a:t>
            </a:r>
            <a:r>
              <a:rPr lang="en-US" dirty="0" smtClean="0"/>
              <a:t>: authoring images</a:t>
            </a:r>
            <a:endParaRPr lang="en-US" dirty="0"/>
          </a:p>
        </p:txBody>
      </p:sp>
      <p:sp>
        <p:nvSpPr>
          <p:cNvPr id="3" name="Rectangle 2"/>
          <p:cNvSpPr/>
          <p:nvPr/>
        </p:nvSpPr>
        <p:spPr>
          <a:xfrm>
            <a:off x="514350" y="1254889"/>
            <a:ext cx="8001000" cy="4278094"/>
          </a:xfrm>
          <a:prstGeom prst="rect">
            <a:avLst/>
          </a:prstGeom>
        </p:spPr>
        <p:txBody>
          <a:bodyPr wrap="square">
            <a:spAutoFit/>
          </a:bodyPr>
          <a:lstStyle/>
          <a:p>
            <a:pPr marL="457200" indent="-457200" eaLnBrk="1" hangingPunct="1">
              <a:buFont typeface="Arial" panose="020B0604020202020204" pitchFamily="34" charset="0"/>
              <a:buChar char="•"/>
            </a:pPr>
            <a:r>
              <a:rPr lang="en-US" sz="3200" dirty="0"/>
              <a:t>you can author « images » </a:t>
            </a:r>
            <a:endParaRPr lang="en-US" sz="3200" dirty="0" smtClean="0"/>
          </a:p>
          <a:p>
            <a:pPr marL="914400" lvl="1" indent="-457200">
              <a:buFont typeface="Arial" panose="020B0604020202020204" pitchFamily="34" charset="0"/>
              <a:buChar char="•"/>
            </a:pPr>
            <a:r>
              <a:rPr lang="en-US" sz="2800" dirty="0" smtClean="0"/>
              <a:t>either </a:t>
            </a:r>
            <a:r>
              <a:rPr lang="en-US" sz="2800" dirty="0"/>
              <a:t>with « </a:t>
            </a:r>
            <a:r>
              <a:rPr lang="en-US" sz="2800" dirty="0" err="1"/>
              <a:t>run+commit</a:t>
            </a:r>
            <a:r>
              <a:rPr lang="en-US" sz="2800" dirty="0"/>
              <a:t> » cycles, taking snapshots </a:t>
            </a:r>
          </a:p>
          <a:p>
            <a:pPr marL="914400" lvl="1" indent="-457200">
              <a:buFont typeface="Arial" panose="020B0604020202020204" pitchFamily="34" charset="0"/>
              <a:buChar char="•"/>
            </a:pPr>
            <a:r>
              <a:rPr lang="en-US" sz="2800" dirty="0" smtClean="0"/>
              <a:t>or </a:t>
            </a:r>
            <a:r>
              <a:rPr lang="en-US" sz="2800" dirty="0"/>
              <a:t>with a </a:t>
            </a:r>
            <a:r>
              <a:rPr lang="en-US" sz="2800" dirty="0" err="1"/>
              <a:t>Dockerfile</a:t>
            </a:r>
            <a:r>
              <a:rPr lang="en-US" sz="2800" dirty="0"/>
              <a:t> (=source code for a container) </a:t>
            </a:r>
          </a:p>
          <a:p>
            <a:pPr marL="914400" lvl="1" indent="-457200">
              <a:buFont typeface="Arial" panose="020B0604020202020204" pitchFamily="34" charset="0"/>
              <a:buChar char="•"/>
            </a:pPr>
            <a:r>
              <a:rPr lang="en-US" sz="2800" dirty="0" smtClean="0"/>
              <a:t>both </a:t>
            </a:r>
            <a:r>
              <a:rPr lang="en-US" sz="2800" dirty="0"/>
              <a:t>ways, it's ridiculously easy</a:t>
            </a:r>
            <a:r>
              <a:rPr lang="en-US" sz="3200" dirty="0"/>
              <a:t> </a:t>
            </a:r>
          </a:p>
          <a:p>
            <a:pPr marL="457200" indent="-457200">
              <a:buFont typeface="Arial" panose="020B0604020202020204" pitchFamily="34" charset="0"/>
              <a:buChar char="•"/>
            </a:pPr>
            <a:r>
              <a:rPr lang="en-US" sz="3200" dirty="0" smtClean="0"/>
              <a:t>you </a:t>
            </a:r>
            <a:r>
              <a:rPr lang="en-US" sz="3200" dirty="0"/>
              <a:t>can run them </a:t>
            </a:r>
          </a:p>
          <a:p>
            <a:pPr marL="914400" lvl="1" indent="-457200">
              <a:buFont typeface="Arial" panose="020B0604020202020204" pitchFamily="34" charset="0"/>
              <a:buChar char="•"/>
            </a:pPr>
            <a:r>
              <a:rPr lang="en-US" sz="2800" dirty="0" smtClean="0"/>
              <a:t>anywhere </a:t>
            </a:r>
          </a:p>
          <a:p>
            <a:pPr marL="914400" lvl="1" indent="-457200">
              <a:buFont typeface="Arial" panose="020B0604020202020204" pitchFamily="34" charset="0"/>
              <a:buChar char="•"/>
            </a:pPr>
            <a:r>
              <a:rPr lang="en-US" sz="2800" dirty="0" smtClean="0"/>
              <a:t>multiple </a:t>
            </a:r>
            <a:r>
              <a:rPr lang="en-US" sz="2800" dirty="0"/>
              <a:t>times</a:t>
            </a:r>
            <a:endParaRPr lang="en-US" altLang="en-US" sz="2800" dirty="0"/>
          </a:p>
        </p:txBody>
      </p:sp>
    </p:spTree>
    <p:extLst>
      <p:ext uri="{BB962C8B-B14F-4D97-AF65-F5344CB8AC3E}">
        <p14:creationId xmlns:p14="http://schemas.microsoft.com/office/powerpoint/2010/main" val="11832033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err="1" smtClean="0"/>
              <a:t>Docker</a:t>
            </a:r>
            <a:r>
              <a:rPr lang="en-US" dirty="0" smtClean="0"/>
              <a:t> – the community</a:t>
            </a:r>
            <a:endParaRPr lang="en-US" dirty="0"/>
          </a:p>
        </p:txBody>
      </p:sp>
      <p:sp>
        <p:nvSpPr>
          <p:cNvPr id="3" name="Rectangle 2"/>
          <p:cNvSpPr/>
          <p:nvPr/>
        </p:nvSpPr>
        <p:spPr>
          <a:xfrm>
            <a:off x="514350" y="1254889"/>
            <a:ext cx="8001000" cy="3046988"/>
          </a:xfrm>
          <a:prstGeom prst="rect">
            <a:avLst/>
          </a:prstGeom>
        </p:spPr>
        <p:txBody>
          <a:bodyPr wrap="square">
            <a:spAutoFit/>
          </a:bodyPr>
          <a:lstStyle/>
          <a:p>
            <a:pPr marL="457200" indent="-457200" eaLnBrk="1" hangingPunct="1">
              <a:buFont typeface="Arial" panose="020B0604020202020204" pitchFamily="34" charset="0"/>
              <a:buChar char="•"/>
            </a:pPr>
            <a:r>
              <a:rPr lang="en-US" sz="3200" dirty="0" err="1"/>
              <a:t>Docker</a:t>
            </a:r>
            <a:r>
              <a:rPr lang="en-US" sz="3200" dirty="0"/>
              <a:t>: &gt;160 contributors </a:t>
            </a:r>
          </a:p>
          <a:p>
            <a:pPr marL="457200" indent="-457200" eaLnBrk="1" hangingPunct="1">
              <a:buFont typeface="Arial" panose="020B0604020202020204" pitchFamily="34" charset="0"/>
              <a:buChar char="•"/>
            </a:pPr>
            <a:r>
              <a:rPr lang="en-US" sz="3200" dirty="0" smtClean="0"/>
              <a:t>latest </a:t>
            </a:r>
            <a:r>
              <a:rPr lang="en-US" sz="3200" dirty="0"/>
              <a:t>milestone (0.6): 40 contributors </a:t>
            </a:r>
          </a:p>
          <a:p>
            <a:pPr marL="457200" indent="-457200" eaLnBrk="1" hangingPunct="1">
              <a:buFont typeface="Arial" panose="020B0604020202020204" pitchFamily="34" charset="0"/>
              <a:buChar char="•"/>
            </a:pPr>
            <a:r>
              <a:rPr lang="en-US" sz="3200" dirty="0" err="1" smtClean="0"/>
              <a:t>GitHub</a:t>
            </a:r>
            <a:r>
              <a:rPr lang="en-US" sz="3200" dirty="0" smtClean="0"/>
              <a:t> </a:t>
            </a:r>
            <a:r>
              <a:rPr lang="en-US" sz="3200" dirty="0"/>
              <a:t>repository: &gt;600 </a:t>
            </a:r>
            <a:r>
              <a:rPr lang="en-US" sz="3200" dirty="0" smtClean="0"/>
              <a:t>forks</a:t>
            </a:r>
          </a:p>
          <a:p>
            <a:pPr marL="457200" indent="-457200" eaLnBrk="1" hangingPunct="1">
              <a:buFont typeface="Arial" panose="020B0604020202020204" pitchFamily="34" charset="0"/>
              <a:buChar char="•"/>
            </a:pPr>
            <a:endParaRPr lang="en-US" altLang="en-US" sz="3200" dirty="0"/>
          </a:p>
          <a:p>
            <a:pPr algn="ctr" eaLnBrk="1" hangingPunct="1"/>
            <a:r>
              <a:rPr lang="en-US" altLang="en-US" sz="3200" dirty="0" smtClean="0">
                <a:hlinkClick r:id="rId3"/>
              </a:rPr>
              <a:t>http://docker.io/</a:t>
            </a:r>
            <a:endParaRPr lang="en-US" altLang="en-US" sz="3200" dirty="0" smtClean="0"/>
          </a:p>
          <a:p>
            <a:pPr algn="ctr" eaLnBrk="1" hangingPunct="1"/>
            <a:endParaRPr lang="en-US" altLang="en-US" sz="3200" dirty="0"/>
          </a:p>
        </p:txBody>
      </p:sp>
    </p:spTree>
    <p:extLst>
      <p:ext uri="{BB962C8B-B14F-4D97-AF65-F5344CB8AC3E}">
        <p14:creationId xmlns:p14="http://schemas.microsoft.com/office/powerpoint/2010/main" val="833648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Five essential Cloud Characteristics</a:t>
            </a:r>
            <a:endParaRPr lang="en-US" dirty="0"/>
          </a:p>
        </p:txBody>
      </p:sp>
      <p:sp>
        <p:nvSpPr>
          <p:cNvPr id="4" name="Rectangle 3"/>
          <p:cNvSpPr txBox="1">
            <a:spLocks noChangeArrowheads="1"/>
          </p:cNvSpPr>
          <p:nvPr/>
        </p:nvSpPr>
        <p:spPr bwMode="auto">
          <a:xfrm>
            <a:off x="762000" y="1409700"/>
            <a:ext cx="6781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20000"/>
              </a:spcBef>
              <a:spcAft>
                <a:spcPct val="20000"/>
              </a:spcAft>
              <a:buClr>
                <a:srgbClr val="336699"/>
              </a:buClr>
              <a:buSzPct val="115000"/>
              <a:buFont typeface="Wingdings" pitchFamily="-128" charset="2"/>
              <a:buChar char="§"/>
              <a:defRPr sz="3200">
                <a:solidFill>
                  <a:srgbClr val="003366"/>
                </a:solidFill>
                <a:latin typeface="Calibri" pitchFamily="34" charset="0"/>
                <a:ea typeface="ヒラギノ角ゴ Pro W3" pitchFamily="-112" charset="-128"/>
                <a:cs typeface="Calibri" pitchFamily="34" charset="0"/>
              </a:defRPr>
            </a:lvl1pPr>
            <a:lvl2pPr marL="742950" indent="-285750" algn="l" rtl="0" eaLnBrk="1" fontAlgn="base" hangingPunct="1">
              <a:lnSpc>
                <a:spcPct val="90000"/>
              </a:lnSpc>
              <a:spcBef>
                <a:spcPct val="20000"/>
              </a:spcBef>
              <a:spcAft>
                <a:spcPct val="20000"/>
              </a:spcAft>
              <a:buClr>
                <a:srgbClr val="6699CC"/>
              </a:buClr>
              <a:buSzPct val="125000"/>
              <a:buChar char="•"/>
              <a:defRPr sz="2800">
                <a:solidFill>
                  <a:srgbClr val="335F89"/>
                </a:solidFill>
                <a:latin typeface="Calibri" pitchFamily="34" charset="0"/>
                <a:ea typeface="ヒラギノ角ゴ Pro W3" pitchFamily="-112" charset="-128"/>
                <a:cs typeface="Calibri" pitchFamily="34" charset="0"/>
              </a:defRPr>
            </a:lvl2pPr>
            <a:lvl3pPr marL="1143000" indent="-228600" algn="l" rtl="0" eaLnBrk="1" fontAlgn="base" hangingPunct="1">
              <a:lnSpc>
                <a:spcPct val="90000"/>
              </a:lnSpc>
              <a:spcBef>
                <a:spcPct val="20000"/>
              </a:spcBef>
              <a:spcAft>
                <a:spcPct val="20000"/>
              </a:spcAft>
              <a:buClr>
                <a:srgbClr val="336699"/>
              </a:buClr>
              <a:buSzPct val="115000"/>
              <a:buFont typeface="Wingdings" pitchFamily="-128" charset="2"/>
              <a:buChar char="w"/>
              <a:defRPr sz="2400">
                <a:solidFill>
                  <a:srgbClr val="5F5F5F"/>
                </a:solidFill>
                <a:latin typeface="Calibri" pitchFamily="34" charset="0"/>
                <a:ea typeface="ヒラギノ角ゴ Pro W3" pitchFamily="-112" charset="-128"/>
                <a:cs typeface="Calibri" pitchFamily="34" charset="0"/>
              </a:defRPr>
            </a:lvl3pPr>
            <a:lvl4pPr marL="1600200" indent="-228600" algn="l" rtl="0" eaLnBrk="1" fontAlgn="base" hangingPunct="1">
              <a:spcBef>
                <a:spcPct val="20000"/>
              </a:spcBef>
              <a:spcAft>
                <a:spcPct val="0"/>
              </a:spcAft>
              <a:buSzPct val="75000"/>
              <a:buFont typeface="Wingdings" pitchFamily="-128" charset="2"/>
              <a:buChar char="v"/>
              <a:defRPr sz="2000">
                <a:solidFill>
                  <a:srgbClr val="808080"/>
                </a:solidFill>
                <a:latin typeface="Calibri" pitchFamily="34" charset="0"/>
                <a:ea typeface="ヒラギノ角ゴ Pro W3" pitchFamily="-112" charset="-128"/>
                <a:cs typeface="Calibri" pitchFamily="34" charset="0"/>
              </a:defRPr>
            </a:lvl4pPr>
            <a:lvl5pPr marL="2057400" indent="-228600" algn="l" rtl="0" eaLnBrk="1" fontAlgn="base" hangingPunct="1">
              <a:spcBef>
                <a:spcPct val="20000"/>
              </a:spcBef>
              <a:spcAft>
                <a:spcPct val="0"/>
              </a:spcAft>
              <a:buSzPct val="80000"/>
              <a:buChar char="o"/>
              <a:defRPr sz="2000">
                <a:solidFill>
                  <a:srgbClr val="969696"/>
                </a:solidFill>
                <a:latin typeface="Calibri" pitchFamily="34" charset="0"/>
                <a:ea typeface="ヒラギノ角ゴ Pro W3" pitchFamily="-112" charset="-128"/>
                <a:cs typeface="Calibri" pitchFamily="34" charset="0"/>
              </a:defRPr>
            </a:lvl5pPr>
            <a:lvl6pPr marL="2514600" indent="-228600" algn="l" rtl="0" eaLnBrk="1" fontAlgn="base" hangingPunct="1">
              <a:spcBef>
                <a:spcPct val="20000"/>
              </a:spcBef>
              <a:spcAft>
                <a:spcPct val="0"/>
              </a:spcAft>
              <a:buSzPct val="80000"/>
              <a:buChar char="o"/>
              <a:defRPr sz="2000">
                <a:solidFill>
                  <a:srgbClr val="969696"/>
                </a:solidFill>
                <a:latin typeface="+mn-lt"/>
                <a:cs typeface="+mn-cs"/>
              </a:defRPr>
            </a:lvl6pPr>
            <a:lvl7pPr marL="2971800" indent="-228600" algn="l" rtl="0" eaLnBrk="1" fontAlgn="base" hangingPunct="1">
              <a:spcBef>
                <a:spcPct val="20000"/>
              </a:spcBef>
              <a:spcAft>
                <a:spcPct val="0"/>
              </a:spcAft>
              <a:buSzPct val="80000"/>
              <a:buChar char="o"/>
              <a:defRPr sz="2000">
                <a:solidFill>
                  <a:srgbClr val="969696"/>
                </a:solidFill>
                <a:latin typeface="+mn-lt"/>
                <a:cs typeface="+mn-cs"/>
              </a:defRPr>
            </a:lvl7pPr>
            <a:lvl8pPr marL="3429000" indent="-228600" algn="l" rtl="0" eaLnBrk="1" fontAlgn="base" hangingPunct="1">
              <a:spcBef>
                <a:spcPct val="20000"/>
              </a:spcBef>
              <a:spcAft>
                <a:spcPct val="0"/>
              </a:spcAft>
              <a:buSzPct val="80000"/>
              <a:buChar char="o"/>
              <a:defRPr sz="2000">
                <a:solidFill>
                  <a:srgbClr val="969696"/>
                </a:solidFill>
                <a:latin typeface="+mn-lt"/>
                <a:cs typeface="+mn-cs"/>
              </a:defRPr>
            </a:lvl8pPr>
            <a:lvl9pPr marL="3886200" indent="-228600" algn="l" rtl="0" eaLnBrk="1" fontAlgn="base" hangingPunct="1">
              <a:spcBef>
                <a:spcPct val="20000"/>
              </a:spcBef>
              <a:spcAft>
                <a:spcPct val="0"/>
              </a:spcAft>
              <a:buSzPct val="80000"/>
              <a:buChar char="o"/>
              <a:defRPr sz="2000">
                <a:solidFill>
                  <a:srgbClr val="969696"/>
                </a:solidFill>
                <a:latin typeface="+mn-lt"/>
                <a:cs typeface="+mn-cs"/>
              </a:defRPr>
            </a:lvl9pPr>
          </a:lstStyle>
          <a:p>
            <a:r>
              <a:rPr lang="en-US" altLang="en-US" kern="0" smtClean="0"/>
              <a:t>On-demand self-service </a:t>
            </a:r>
          </a:p>
          <a:p>
            <a:r>
              <a:rPr lang="en-US" altLang="en-US" kern="0" smtClean="0"/>
              <a:t>Broad network access</a:t>
            </a:r>
          </a:p>
          <a:p>
            <a:r>
              <a:rPr lang="en-US" altLang="en-US" kern="0" smtClean="0"/>
              <a:t>Resource pooling</a:t>
            </a:r>
          </a:p>
          <a:p>
            <a:pPr lvl="1"/>
            <a:r>
              <a:rPr lang="en-US" altLang="en-US" kern="0" smtClean="0"/>
              <a:t>Location independence</a:t>
            </a:r>
          </a:p>
          <a:p>
            <a:r>
              <a:rPr lang="en-US" altLang="en-US" kern="0" smtClean="0"/>
              <a:t>Rapid elasticity</a:t>
            </a:r>
          </a:p>
          <a:p>
            <a:r>
              <a:rPr lang="en-US" altLang="en-US" kern="0" smtClean="0"/>
              <a:t>Measured service</a:t>
            </a:r>
          </a:p>
          <a:p>
            <a:endParaRPr lang="en-US" altLang="en-US" kern="0" smtClean="0"/>
          </a:p>
          <a:p>
            <a:endParaRPr lang="en-US" altLang="en-US" kern="0" dirty="0" smtClean="0"/>
          </a:p>
        </p:txBody>
      </p:sp>
    </p:spTree>
    <p:extLst>
      <p:ext uri="{BB962C8B-B14F-4D97-AF65-F5344CB8AC3E}">
        <p14:creationId xmlns:p14="http://schemas.microsoft.com/office/powerpoint/2010/main" val="3660979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Three Cloud Service Models</a:t>
            </a:r>
            <a:endParaRPr lang="en-US" dirty="0"/>
          </a:p>
        </p:txBody>
      </p:sp>
      <p:sp>
        <p:nvSpPr>
          <p:cNvPr id="3" name="Rectangle 3"/>
          <p:cNvSpPr txBox="1">
            <a:spLocks noChangeArrowheads="1"/>
          </p:cNvSpPr>
          <p:nvPr/>
        </p:nvSpPr>
        <p:spPr bwMode="auto">
          <a:xfrm>
            <a:off x="571500" y="1352550"/>
            <a:ext cx="82677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20000"/>
              </a:spcBef>
              <a:spcAft>
                <a:spcPct val="20000"/>
              </a:spcAft>
              <a:buClr>
                <a:srgbClr val="336699"/>
              </a:buClr>
              <a:buSzPct val="115000"/>
              <a:buFont typeface="Wingdings" pitchFamily="-128" charset="2"/>
              <a:buChar char="§"/>
              <a:defRPr sz="3200">
                <a:solidFill>
                  <a:srgbClr val="003366"/>
                </a:solidFill>
                <a:latin typeface="Calibri" pitchFamily="34" charset="0"/>
                <a:ea typeface="ヒラギノ角ゴ Pro W3" pitchFamily="-112" charset="-128"/>
                <a:cs typeface="Calibri" pitchFamily="34" charset="0"/>
              </a:defRPr>
            </a:lvl1pPr>
            <a:lvl2pPr marL="742950" indent="-285750" algn="l" rtl="0" eaLnBrk="1" fontAlgn="base" hangingPunct="1">
              <a:lnSpc>
                <a:spcPct val="90000"/>
              </a:lnSpc>
              <a:spcBef>
                <a:spcPct val="20000"/>
              </a:spcBef>
              <a:spcAft>
                <a:spcPct val="20000"/>
              </a:spcAft>
              <a:buClr>
                <a:srgbClr val="6699CC"/>
              </a:buClr>
              <a:buSzPct val="125000"/>
              <a:buChar char="•"/>
              <a:defRPr sz="2800">
                <a:solidFill>
                  <a:srgbClr val="335F89"/>
                </a:solidFill>
                <a:latin typeface="Calibri" pitchFamily="34" charset="0"/>
                <a:ea typeface="ヒラギノ角ゴ Pro W3" pitchFamily="-112" charset="-128"/>
                <a:cs typeface="Calibri" pitchFamily="34" charset="0"/>
              </a:defRPr>
            </a:lvl2pPr>
            <a:lvl3pPr marL="1143000" indent="-228600" algn="l" rtl="0" eaLnBrk="1" fontAlgn="base" hangingPunct="1">
              <a:lnSpc>
                <a:spcPct val="90000"/>
              </a:lnSpc>
              <a:spcBef>
                <a:spcPct val="20000"/>
              </a:spcBef>
              <a:spcAft>
                <a:spcPct val="20000"/>
              </a:spcAft>
              <a:buClr>
                <a:srgbClr val="336699"/>
              </a:buClr>
              <a:buSzPct val="115000"/>
              <a:buFont typeface="Wingdings" pitchFamily="-128" charset="2"/>
              <a:buChar char="w"/>
              <a:defRPr sz="2400">
                <a:solidFill>
                  <a:srgbClr val="5F5F5F"/>
                </a:solidFill>
                <a:latin typeface="Calibri" pitchFamily="34" charset="0"/>
                <a:ea typeface="ヒラギノ角ゴ Pro W3" pitchFamily="-112" charset="-128"/>
                <a:cs typeface="Calibri" pitchFamily="34" charset="0"/>
              </a:defRPr>
            </a:lvl3pPr>
            <a:lvl4pPr marL="1600200" indent="-228600" algn="l" rtl="0" eaLnBrk="1" fontAlgn="base" hangingPunct="1">
              <a:spcBef>
                <a:spcPct val="20000"/>
              </a:spcBef>
              <a:spcAft>
                <a:spcPct val="0"/>
              </a:spcAft>
              <a:buSzPct val="75000"/>
              <a:buFont typeface="Wingdings" pitchFamily="-128" charset="2"/>
              <a:buChar char="v"/>
              <a:defRPr sz="2000">
                <a:solidFill>
                  <a:srgbClr val="808080"/>
                </a:solidFill>
                <a:latin typeface="Calibri" pitchFamily="34" charset="0"/>
                <a:ea typeface="ヒラギノ角ゴ Pro W3" pitchFamily="-112" charset="-128"/>
                <a:cs typeface="Calibri" pitchFamily="34" charset="0"/>
              </a:defRPr>
            </a:lvl4pPr>
            <a:lvl5pPr marL="2057400" indent="-228600" algn="l" rtl="0" eaLnBrk="1" fontAlgn="base" hangingPunct="1">
              <a:spcBef>
                <a:spcPct val="20000"/>
              </a:spcBef>
              <a:spcAft>
                <a:spcPct val="0"/>
              </a:spcAft>
              <a:buSzPct val="80000"/>
              <a:buChar char="o"/>
              <a:defRPr sz="2000">
                <a:solidFill>
                  <a:srgbClr val="969696"/>
                </a:solidFill>
                <a:latin typeface="Calibri" pitchFamily="34" charset="0"/>
                <a:ea typeface="ヒラギノ角ゴ Pro W3" pitchFamily="-112" charset="-128"/>
                <a:cs typeface="Calibri" pitchFamily="34" charset="0"/>
              </a:defRPr>
            </a:lvl5pPr>
            <a:lvl6pPr marL="2514600" indent="-228600" algn="l" rtl="0" eaLnBrk="1" fontAlgn="base" hangingPunct="1">
              <a:spcBef>
                <a:spcPct val="20000"/>
              </a:spcBef>
              <a:spcAft>
                <a:spcPct val="0"/>
              </a:spcAft>
              <a:buSzPct val="80000"/>
              <a:buChar char="o"/>
              <a:defRPr sz="2000">
                <a:solidFill>
                  <a:srgbClr val="969696"/>
                </a:solidFill>
                <a:latin typeface="+mn-lt"/>
                <a:cs typeface="+mn-cs"/>
              </a:defRPr>
            </a:lvl6pPr>
            <a:lvl7pPr marL="2971800" indent="-228600" algn="l" rtl="0" eaLnBrk="1" fontAlgn="base" hangingPunct="1">
              <a:spcBef>
                <a:spcPct val="20000"/>
              </a:spcBef>
              <a:spcAft>
                <a:spcPct val="0"/>
              </a:spcAft>
              <a:buSzPct val="80000"/>
              <a:buChar char="o"/>
              <a:defRPr sz="2000">
                <a:solidFill>
                  <a:srgbClr val="969696"/>
                </a:solidFill>
                <a:latin typeface="+mn-lt"/>
                <a:cs typeface="+mn-cs"/>
              </a:defRPr>
            </a:lvl7pPr>
            <a:lvl8pPr marL="3429000" indent="-228600" algn="l" rtl="0" eaLnBrk="1" fontAlgn="base" hangingPunct="1">
              <a:spcBef>
                <a:spcPct val="20000"/>
              </a:spcBef>
              <a:spcAft>
                <a:spcPct val="0"/>
              </a:spcAft>
              <a:buSzPct val="80000"/>
              <a:buChar char="o"/>
              <a:defRPr sz="2000">
                <a:solidFill>
                  <a:srgbClr val="969696"/>
                </a:solidFill>
                <a:latin typeface="+mn-lt"/>
                <a:cs typeface="+mn-cs"/>
              </a:defRPr>
            </a:lvl8pPr>
            <a:lvl9pPr marL="3886200" indent="-228600" algn="l" rtl="0" eaLnBrk="1" fontAlgn="base" hangingPunct="1">
              <a:spcBef>
                <a:spcPct val="20000"/>
              </a:spcBef>
              <a:spcAft>
                <a:spcPct val="0"/>
              </a:spcAft>
              <a:buSzPct val="80000"/>
              <a:buChar char="o"/>
              <a:defRPr sz="2000">
                <a:solidFill>
                  <a:srgbClr val="969696"/>
                </a:solidFill>
                <a:latin typeface="+mn-lt"/>
                <a:cs typeface="+mn-cs"/>
              </a:defRPr>
            </a:lvl9pPr>
          </a:lstStyle>
          <a:p>
            <a:pPr>
              <a:lnSpc>
                <a:spcPct val="80000"/>
              </a:lnSpc>
            </a:pPr>
            <a:r>
              <a:rPr lang="en-US" altLang="ja-JP" sz="2800" kern="0" smtClean="0">
                <a:ea typeface="ＭＳ Ｐゴシック" panose="020B0600070205080204" pitchFamily="34" charset="-128"/>
              </a:rPr>
              <a:t>Cloud Software as a Service (SaaS)</a:t>
            </a:r>
          </a:p>
          <a:p>
            <a:pPr lvl="1">
              <a:lnSpc>
                <a:spcPct val="80000"/>
              </a:lnSpc>
            </a:pPr>
            <a:r>
              <a:rPr lang="en-US" altLang="ja-JP" sz="2400" kern="0" smtClean="0">
                <a:ea typeface="ＭＳ Ｐゴシック" panose="020B0600070205080204" pitchFamily="34" charset="-128"/>
              </a:rPr>
              <a:t>Use provider’s applications over a network </a:t>
            </a:r>
          </a:p>
          <a:p>
            <a:pPr>
              <a:lnSpc>
                <a:spcPct val="80000"/>
              </a:lnSpc>
            </a:pPr>
            <a:r>
              <a:rPr lang="en-US" altLang="ja-JP" sz="2800" kern="0" smtClean="0">
                <a:ea typeface="ＭＳ Ｐゴシック" panose="020B0600070205080204" pitchFamily="34" charset="-128"/>
              </a:rPr>
              <a:t>Cloud Platform as a Service (PaaS)</a:t>
            </a:r>
          </a:p>
          <a:p>
            <a:pPr lvl="1">
              <a:lnSpc>
                <a:spcPct val="80000"/>
              </a:lnSpc>
            </a:pPr>
            <a:r>
              <a:rPr lang="en-US" altLang="ja-JP" sz="2400" kern="0" smtClean="0">
                <a:ea typeface="ＭＳ Ｐゴシック" panose="020B0600070205080204" pitchFamily="34" charset="-128"/>
              </a:rPr>
              <a:t>Deploy </a:t>
            </a:r>
            <a:r>
              <a:rPr lang="en-US" altLang="en-US" sz="2400" kern="0" smtClean="0"/>
              <a:t>customer-created applications to a cloud </a:t>
            </a:r>
            <a:endParaRPr lang="en-US" altLang="ja-JP" sz="2400" kern="0" smtClean="0">
              <a:ea typeface="ＭＳ Ｐゴシック" panose="020B0600070205080204" pitchFamily="34" charset="-128"/>
            </a:endParaRPr>
          </a:p>
          <a:p>
            <a:pPr>
              <a:lnSpc>
                <a:spcPct val="80000"/>
              </a:lnSpc>
            </a:pPr>
            <a:r>
              <a:rPr lang="en-US" altLang="ja-JP" sz="2800" kern="0" smtClean="0">
                <a:ea typeface="ＭＳ Ｐゴシック" panose="020B0600070205080204" pitchFamily="34" charset="-128"/>
              </a:rPr>
              <a:t>Cloud Infrastructure as a Service (IaaS)</a:t>
            </a:r>
          </a:p>
          <a:p>
            <a:pPr lvl="1">
              <a:lnSpc>
                <a:spcPct val="80000"/>
              </a:lnSpc>
            </a:pPr>
            <a:r>
              <a:rPr lang="en-US" altLang="en-US" sz="2400" kern="0" smtClean="0"/>
              <a:t>Rent processing, storage, network capacity, and other fundamental computing resources</a:t>
            </a:r>
          </a:p>
          <a:p>
            <a:pPr lvl="1">
              <a:lnSpc>
                <a:spcPct val="80000"/>
              </a:lnSpc>
            </a:pPr>
            <a:endParaRPr lang="en-US" altLang="ja-JP" sz="2400" kern="0" smtClean="0">
              <a:ea typeface="ＭＳ Ｐゴシック" panose="020B0600070205080204" pitchFamily="34" charset="-128"/>
            </a:endParaRPr>
          </a:p>
          <a:p>
            <a:pPr>
              <a:lnSpc>
                <a:spcPct val="80000"/>
              </a:lnSpc>
            </a:pPr>
            <a:r>
              <a:rPr lang="en-US" altLang="ja-JP" sz="2800" kern="0" smtClean="0">
                <a:ea typeface="ＭＳ Ｐゴシック" panose="020B0600070205080204" pitchFamily="34" charset="-128"/>
              </a:rPr>
              <a:t>To be considered “cloud” they must be deployed on top of cloud infrastructure that has the key characteristics</a:t>
            </a:r>
            <a:endParaRPr lang="en-US" altLang="en-US" sz="2800" kern="0" dirty="0" smtClean="0"/>
          </a:p>
        </p:txBody>
      </p:sp>
    </p:spTree>
    <p:extLst>
      <p:ext uri="{BB962C8B-B14F-4D97-AF65-F5344CB8AC3E}">
        <p14:creationId xmlns:p14="http://schemas.microsoft.com/office/powerpoint/2010/main" val="3803207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Architectures for SaaS, </a:t>
            </a:r>
            <a:r>
              <a:rPr lang="en-US" dirty="0" err="1" smtClean="0"/>
              <a:t>PaaS</a:t>
            </a:r>
            <a:r>
              <a:rPr lang="en-US" dirty="0" smtClean="0"/>
              <a:t>, and </a:t>
            </a:r>
            <a:r>
              <a:rPr lang="en-US" dirty="0" err="1" smtClean="0"/>
              <a:t>IaaS</a:t>
            </a:r>
            <a:r>
              <a:rPr lang="en-US" dirty="0" smtClean="0"/>
              <a:t> </a:t>
            </a:r>
            <a:endParaRPr lang="en-US" dirty="0"/>
          </a:p>
        </p:txBody>
      </p:sp>
      <p:graphicFrame>
        <p:nvGraphicFramePr>
          <p:cNvPr id="3" name="Object 10"/>
          <p:cNvGraphicFramePr>
            <a:graphicFrameLocks noGrp="1" noChangeAspect="1"/>
          </p:cNvGraphicFramePr>
          <p:nvPr>
            <p:ph idx="1"/>
            <p:extLst>
              <p:ext uri="{D42A27DB-BD31-4B8C-83A1-F6EECF244321}">
                <p14:modId xmlns:p14="http://schemas.microsoft.com/office/powerpoint/2010/main" val="999944159"/>
              </p:ext>
            </p:extLst>
          </p:nvPr>
        </p:nvGraphicFramePr>
        <p:xfrm>
          <a:off x="704850" y="1238250"/>
          <a:ext cx="7764463" cy="5299075"/>
        </p:xfrm>
        <a:graphic>
          <a:graphicData uri="http://schemas.openxmlformats.org/presentationml/2006/ole">
            <mc:AlternateContent xmlns:mc="http://schemas.openxmlformats.org/markup-compatibility/2006">
              <mc:Choice xmlns:v="urn:schemas-microsoft-com:vml" Requires="v">
                <p:oleObj spid="_x0000_s1041" name="Visio" r:id="rId4" imgW="7291700" imgH="4976439" progId="Visio.Drawing.11">
                  <p:embed/>
                </p:oleObj>
              </mc:Choice>
              <mc:Fallback>
                <p:oleObj name="Visio" r:id="rId4" imgW="7291700" imgH="497643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1238250"/>
                        <a:ext cx="7764463" cy="529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66704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3525"/>
            <a:ext cx="7848600" cy="762000"/>
          </a:xfrm>
        </p:spPr>
        <p:txBody>
          <a:bodyPr/>
          <a:lstStyle/>
          <a:p>
            <a:r>
              <a:rPr lang="en-US" dirty="0" smtClean="0"/>
              <a:t>Four Cloud Deployment Models</a:t>
            </a:r>
            <a:endParaRPr lang="en-US" dirty="0"/>
          </a:p>
        </p:txBody>
      </p:sp>
      <p:sp>
        <p:nvSpPr>
          <p:cNvPr id="3" name="Rectangle 3"/>
          <p:cNvSpPr txBox="1">
            <a:spLocks noChangeArrowheads="1"/>
          </p:cNvSpPr>
          <p:nvPr/>
        </p:nvSpPr>
        <p:spPr bwMode="auto">
          <a:xfrm>
            <a:off x="457200" y="1371600"/>
            <a:ext cx="8686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20000"/>
              </a:spcBef>
              <a:spcAft>
                <a:spcPct val="20000"/>
              </a:spcAft>
              <a:buClr>
                <a:srgbClr val="336699"/>
              </a:buClr>
              <a:buSzPct val="115000"/>
              <a:buFont typeface="Wingdings" pitchFamily="-128" charset="2"/>
              <a:buChar char="§"/>
              <a:defRPr sz="3200">
                <a:solidFill>
                  <a:srgbClr val="003366"/>
                </a:solidFill>
                <a:latin typeface="Calibri" pitchFamily="34" charset="0"/>
                <a:ea typeface="ヒラギノ角ゴ Pro W3" pitchFamily="-112" charset="-128"/>
                <a:cs typeface="Calibri" pitchFamily="34" charset="0"/>
              </a:defRPr>
            </a:lvl1pPr>
            <a:lvl2pPr marL="742950" indent="-285750" algn="l" rtl="0" eaLnBrk="1" fontAlgn="base" hangingPunct="1">
              <a:lnSpc>
                <a:spcPct val="90000"/>
              </a:lnSpc>
              <a:spcBef>
                <a:spcPct val="20000"/>
              </a:spcBef>
              <a:spcAft>
                <a:spcPct val="20000"/>
              </a:spcAft>
              <a:buClr>
                <a:srgbClr val="6699CC"/>
              </a:buClr>
              <a:buSzPct val="125000"/>
              <a:buChar char="•"/>
              <a:defRPr sz="2800">
                <a:solidFill>
                  <a:srgbClr val="335F89"/>
                </a:solidFill>
                <a:latin typeface="Calibri" pitchFamily="34" charset="0"/>
                <a:ea typeface="ヒラギノ角ゴ Pro W3" pitchFamily="-112" charset="-128"/>
                <a:cs typeface="Calibri" pitchFamily="34" charset="0"/>
              </a:defRPr>
            </a:lvl2pPr>
            <a:lvl3pPr marL="1143000" indent="-228600" algn="l" rtl="0" eaLnBrk="1" fontAlgn="base" hangingPunct="1">
              <a:lnSpc>
                <a:spcPct val="90000"/>
              </a:lnSpc>
              <a:spcBef>
                <a:spcPct val="20000"/>
              </a:spcBef>
              <a:spcAft>
                <a:spcPct val="20000"/>
              </a:spcAft>
              <a:buClr>
                <a:srgbClr val="336699"/>
              </a:buClr>
              <a:buSzPct val="115000"/>
              <a:buFont typeface="Wingdings" pitchFamily="-128" charset="2"/>
              <a:buChar char="w"/>
              <a:defRPr sz="2400">
                <a:solidFill>
                  <a:srgbClr val="5F5F5F"/>
                </a:solidFill>
                <a:latin typeface="Calibri" pitchFamily="34" charset="0"/>
                <a:ea typeface="ヒラギノ角ゴ Pro W3" pitchFamily="-112" charset="-128"/>
                <a:cs typeface="Calibri" pitchFamily="34" charset="0"/>
              </a:defRPr>
            </a:lvl3pPr>
            <a:lvl4pPr marL="1600200" indent="-228600" algn="l" rtl="0" eaLnBrk="1" fontAlgn="base" hangingPunct="1">
              <a:spcBef>
                <a:spcPct val="20000"/>
              </a:spcBef>
              <a:spcAft>
                <a:spcPct val="0"/>
              </a:spcAft>
              <a:buSzPct val="75000"/>
              <a:buFont typeface="Wingdings" pitchFamily="-128" charset="2"/>
              <a:buChar char="v"/>
              <a:defRPr sz="2000">
                <a:solidFill>
                  <a:srgbClr val="808080"/>
                </a:solidFill>
                <a:latin typeface="Calibri" pitchFamily="34" charset="0"/>
                <a:ea typeface="ヒラギノ角ゴ Pro W3" pitchFamily="-112" charset="-128"/>
                <a:cs typeface="Calibri" pitchFamily="34" charset="0"/>
              </a:defRPr>
            </a:lvl4pPr>
            <a:lvl5pPr marL="2057400" indent="-228600" algn="l" rtl="0" eaLnBrk="1" fontAlgn="base" hangingPunct="1">
              <a:spcBef>
                <a:spcPct val="20000"/>
              </a:spcBef>
              <a:spcAft>
                <a:spcPct val="0"/>
              </a:spcAft>
              <a:buSzPct val="80000"/>
              <a:buChar char="o"/>
              <a:defRPr sz="2000">
                <a:solidFill>
                  <a:srgbClr val="969696"/>
                </a:solidFill>
                <a:latin typeface="Calibri" pitchFamily="34" charset="0"/>
                <a:ea typeface="ヒラギノ角ゴ Pro W3" pitchFamily="-112" charset="-128"/>
                <a:cs typeface="Calibri" pitchFamily="34" charset="0"/>
              </a:defRPr>
            </a:lvl5pPr>
            <a:lvl6pPr marL="2514600" indent="-228600" algn="l" rtl="0" eaLnBrk="1" fontAlgn="base" hangingPunct="1">
              <a:spcBef>
                <a:spcPct val="20000"/>
              </a:spcBef>
              <a:spcAft>
                <a:spcPct val="0"/>
              </a:spcAft>
              <a:buSzPct val="80000"/>
              <a:buChar char="o"/>
              <a:defRPr sz="2000">
                <a:solidFill>
                  <a:srgbClr val="969696"/>
                </a:solidFill>
                <a:latin typeface="+mn-lt"/>
                <a:cs typeface="+mn-cs"/>
              </a:defRPr>
            </a:lvl6pPr>
            <a:lvl7pPr marL="2971800" indent="-228600" algn="l" rtl="0" eaLnBrk="1" fontAlgn="base" hangingPunct="1">
              <a:spcBef>
                <a:spcPct val="20000"/>
              </a:spcBef>
              <a:spcAft>
                <a:spcPct val="0"/>
              </a:spcAft>
              <a:buSzPct val="80000"/>
              <a:buChar char="o"/>
              <a:defRPr sz="2000">
                <a:solidFill>
                  <a:srgbClr val="969696"/>
                </a:solidFill>
                <a:latin typeface="+mn-lt"/>
                <a:cs typeface="+mn-cs"/>
              </a:defRPr>
            </a:lvl7pPr>
            <a:lvl8pPr marL="3429000" indent="-228600" algn="l" rtl="0" eaLnBrk="1" fontAlgn="base" hangingPunct="1">
              <a:spcBef>
                <a:spcPct val="20000"/>
              </a:spcBef>
              <a:spcAft>
                <a:spcPct val="0"/>
              </a:spcAft>
              <a:buSzPct val="80000"/>
              <a:buChar char="o"/>
              <a:defRPr sz="2000">
                <a:solidFill>
                  <a:srgbClr val="969696"/>
                </a:solidFill>
                <a:latin typeface="+mn-lt"/>
                <a:cs typeface="+mn-cs"/>
              </a:defRPr>
            </a:lvl8pPr>
            <a:lvl9pPr marL="3886200" indent="-228600" algn="l" rtl="0" eaLnBrk="1" fontAlgn="base" hangingPunct="1">
              <a:spcBef>
                <a:spcPct val="20000"/>
              </a:spcBef>
              <a:spcAft>
                <a:spcPct val="0"/>
              </a:spcAft>
              <a:buSzPct val="80000"/>
              <a:buChar char="o"/>
              <a:defRPr sz="2000">
                <a:solidFill>
                  <a:srgbClr val="969696"/>
                </a:solidFill>
                <a:latin typeface="+mn-lt"/>
                <a:cs typeface="+mn-cs"/>
              </a:defRPr>
            </a:lvl9pPr>
          </a:lstStyle>
          <a:p>
            <a:r>
              <a:rPr lang="en-US" altLang="en-US" kern="0" smtClean="0"/>
              <a:t>Private cloud </a:t>
            </a:r>
          </a:p>
          <a:p>
            <a:pPr lvl="1"/>
            <a:r>
              <a:rPr lang="en-US" altLang="en-US" kern="0" smtClean="0"/>
              <a:t>enterprise owned or leased</a:t>
            </a:r>
          </a:p>
          <a:p>
            <a:r>
              <a:rPr lang="en-US" altLang="en-US" kern="0" smtClean="0"/>
              <a:t>Community cloud</a:t>
            </a:r>
          </a:p>
          <a:p>
            <a:pPr lvl="1"/>
            <a:r>
              <a:rPr lang="en-US" altLang="en-US" kern="0" smtClean="0"/>
              <a:t>shared infrastructure for specific community</a:t>
            </a:r>
          </a:p>
          <a:p>
            <a:r>
              <a:rPr lang="en-US" altLang="en-US" kern="0" smtClean="0"/>
              <a:t>Public cloud</a:t>
            </a:r>
          </a:p>
          <a:p>
            <a:pPr lvl="1"/>
            <a:r>
              <a:rPr lang="en-US" altLang="en-US" kern="0" smtClean="0"/>
              <a:t>Sold to the public, mega-scale infrastructure</a:t>
            </a:r>
          </a:p>
          <a:p>
            <a:r>
              <a:rPr lang="en-US" altLang="en-US" kern="0" smtClean="0"/>
              <a:t>Hybrid cloud</a:t>
            </a:r>
          </a:p>
          <a:p>
            <a:pPr lvl="1">
              <a:spcBef>
                <a:spcPct val="0"/>
              </a:spcBef>
            </a:pPr>
            <a:r>
              <a:rPr lang="en-US" altLang="en-US" kern="0" smtClean="0"/>
              <a:t>composition of two or more clouds</a:t>
            </a:r>
            <a:endParaRPr lang="en-US" altLang="en-US" kern="0" dirty="0" smtClean="0"/>
          </a:p>
        </p:txBody>
      </p:sp>
    </p:spTree>
    <p:extLst>
      <p:ext uri="{BB962C8B-B14F-4D97-AF65-F5344CB8AC3E}">
        <p14:creationId xmlns:p14="http://schemas.microsoft.com/office/powerpoint/2010/main" val="2239817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ITS_powerpoin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TS 13">
        <a:dk1>
          <a:srgbClr val="5F5F5F"/>
        </a:dk1>
        <a:lt1>
          <a:srgbClr val="EFEFE7"/>
        </a:lt1>
        <a:dk2>
          <a:srgbClr val="FFFF66"/>
        </a:dk2>
        <a:lt2>
          <a:srgbClr val="336699"/>
        </a:lt2>
        <a:accent1>
          <a:srgbClr val="99CCFF"/>
        </a:accent1>
        <a:accent2>
          <a:srgbClr val="336699"/>
        </a:accent2>
        <a:accent3>
          <a:srgbClr val="F6F6F1"/>
        </a:accent3>
        <a:accent4>
          <a:srgbClr val="505050"/>
        </a:accent4>
        <a:accent5>
          <a:srgbClr val="CAE2FF"/>
        </a:accent5>
        <a:accent6>
          <a:srgbClr val="2D5C8A"/>
        </a:accent6>
        <a:hlink>
          <a:srgbClr val="6699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rebuchet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powerpoint-wave</Template>
  <TotalTime>32565</TotalTime>
  <Words>3006</Words>
  <Application>Microsoft Office PowerPoint</Application>
  <PresentationFormat>On-screen Show (4:3)</PresentationFormat>
  <Paragraphs>516</Paragraphs>
  <Slides>54</Slides>
  <Notes>43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54</vt:i4>
      </vt:variant>
    </vt:vector>
  </HeadingPairs>
  <TitlesOfParts>
    <vt:vector size="57" baseType="lpstr">
      <vt:lpstr>ITS_powerpoint_template[1]</vt:lpstr>
      <vt:lpstr>Custom Design</vt:lpstr>
      <vt:lpstr>Visio</vt:lpstr>
      <vt:lpstr>Introduction to  Cloud Security</vt:lpstr>
      <vt:lpstr>Outline</vt:lpstr>
      <vt:lpstr>PowerPoint Presentation</vt:lpstr>
      <vt:lpstr>What is Cloud Computing?</vt:lpstr>
      <vt:lpstr>What is Cloud Computing?</vt:lpstr>
      <vt:lpstr>Five essential Cloud Characteristics</vt:lpstr>
      <vt:lpstr>Three Cloud Service Models</vt:lpstr>
      <vt:lpstr>Architectures for SaaS, PaaS, and IaaS </vt:lpstr>
      <vt:lpstr>Four Cloud Deployment Models</vt:lpstr>
      <vt:lpstr>PowerPoint Presentation</vt:lpstr>
      <vt:lpstr>Security </vt:lpstr>
      <vt:lpstr>Cloud Security</vt:lpstr>
      <vt:lpstr>A simplified Model of Cloud Computing</vt:lpstr>
      <vt:lpstr>A simplified Model of Cloud Computing</vt:lpstr>
      <vt:lpstr>Trust models in public cloud computing</vt:lpstr>
      <vt:lpstr>PowerPoint Presentation</vt:lpstr>
      <vt:lpstr>Data Center Security</vt:lpstr>
      <vt:lpstr>Challenges due to Shared Resources</vt:lpstr>
      <vt:lpstr>Top Threats to Cloud Computing*</vt:lpstr>
      <vt:lpstr>Top Threats to Cloud Computing</vt:lpstr>
      <vt:lpstr>Top Threats to Cloud Computing</vt:lpstr>
      <vt:lpstr>PowerPoint Presentation</vt:lpstr>
      <vt:lpstr>Security Issues from Virtualization</vt:lpstr>
      <vt:lpstr>Operating Systems: The Classical View</vt:lpstr>
      <vt:lpstr>OS Platform: A Model</vt:lpstr>
      <vt:lpstr>“OS as a service”</vt:lpstr>
      <vt:lpstr>Point of “OS as a Service”</vt:lpstr>
      <vt:lpstr>PowerPoint Presentation</vt:lpstr>
      <vt:lpstr>Native virtual machines (VMs)</vt:lpstr>
      <vt:lpstr>PowerPoint Presentation</vt:lpstr>
      <vt:lpstr>Image/Template/Virtual Appliance</vt:lpstr>
      <vt:lpstr>Containers</vt:lpstr>
      <vt:lpstr>PowerPoint Presentation</vt:lpstr>
      <vt:lpstr>Without R|G: Today</vt:lpstr>
      <vt:lpstr>With R|G</vt:lpstr>
      <vt:lpstr>Must Get Configuration Right</vt:lpstr>
      <vt:lpstr>Why R|G?</vt:lpstr>
      <vt:lpstr>PowerPoint Presentation</vt:lpstr>
      <vt:lpstr>Linux Containers</vt:lpstr>
      <vt:lpstr>The Matrix</vt:lpstr>
      <vt:lpstr>Real-world Analogy</vt:lpstr>
      <vt:lpstr>Real-world</vt:lpstr>
      <vt:lpstr>The Matrix</vt:lpstr>
      <vt:lpstr>Solution to the Transportation Problem</vt:lpstr>
      <vt:lpstr>Solution to the Deployment Problem</vt:lpstr>
      <vt:lpstr>Linux containers…</vt:lpstr>
      <vt:lpstr>What is a Linux container?</vt:lpstr>
      <vt:lpstr>What is a Linux container?</vt:lpstr>
      <vt:lpstr>Separation of concerns</vt:lpstr>
      <vt:lpstr>Efficiency</vt:lpstr>
      <vt:lpstr>PowerPoint Presentation</vt:lpstr>
      <vt:lpstr>What is Docker?</vt:lpstr>
      <vt:lpstr>Docker: authoring images</vt:lpstr>
      <vt:lpstr>Docker – the community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Server-side Verification of Client Behavior in Online Games</dc:title>
  <dc:creator>Robert Cochran</dc:creator>
  <cp:lastModifiedBy>Jay Aikat</cp:lastModifiedBy>
  <cp:revision>1954</cp:revision>
  <dcterms:created xsi:type="dcterms:W3CDTF">2009-11-17T19:34:24Z</dcterms:created>
  <dcterms:modified xsi:type="dcterms:W3CDTF">2015-07-15T10:02:13Z</dcterms:modified>
</cp:coreProperties>
</file>