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77" r:id="rId2"/>
  </p:sldMasterIdLst>
  <p:notesMasterIdLst>
    <p:notesMasterId r:id="rId24"/>
  </p:notesMasterIdLst>
  <p:handoutMasterIdLst>
    <p:handoutMasterId r:id="rId25"/>
  </p:handoutMasterIdLst>
  <p:sldIdLst>
    <p:sldId id="256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B6C6C6-1F1B-420D-B807-8B5C364CCA83}">
          <p14:sldIdLst>
            <p14:sldId id="256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</p14:sldIdLst>
        </p14:section>
        <p14:section name="Extra slides" id="{58A7E3E0-B289-4646-8046-950F96E3D31D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B9CDE5"/>
    <a:srgbClr val="625C38"/>
    <a:srgbClr val="EEECE1"/>
    <a:srgbClr val="820000"/>
    <a:srgbClr val="CC0000"/>
    <a:srgbClr val="9999FF"/>
    <a:srgbClr val="000000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1" autoAdjust="0"/>
    <p:restoredTop sz="88656" autoAdjust="0"/>
  </p:normalViewPr>
  <p:slideViewPr>
    <p:cSldViewPr snapToGrid="0">
      <p:cViewPr varScale="1">
        <p:scale>
          <a:sx n="101" d="100"/>
          <a:sy n="101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1290" y="12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6235A-388B-433F-A5CB-6A550A42162D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E611-BE7E-451B-A78A-129D4F26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7C65D3-78E7-4C13-AC06-056572E0A0EF}" type="datetimeFigureOut">
              <a:rPr lang="en-US"/>
              <a:pPr>
                <a:defRPr/>
              </a:pPr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277BAF-108E-4700-AB56-C0EA76B62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0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5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86000"/>
            <a:ext cx="9144000" cy="1470025"/>
          </a:xfrm>
          <a:effectLst/>
        </p:spPr>
        <p:txBody>
          <a:bodyPr/>
          <a:lstStyle>
            <a:lvl1pPr algn="ctr">
              <a:defRPr sz="4800">
                <a:solidFill>
                  <a:srgbClr val="33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0" y="3886200"/>
            <a:ext cx="9144000" cy="1814512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800">
                <a:solidFill>
                  <a:srgbClr val="5F5F5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E9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287588" y="123525"/>
            <a:ext cx="6551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667750" y="6567488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fld id="{AD0E5665-E12A-4B0B-8954-DC6308D63D7E}" type="slidenum">
              <a:rPr lang="en-US" sz="1050" b="1">
                <a:solidFill>
                  <a:srgbClr val="666666"/>
                </a:solidFill>
                <a:latin typeface="Consolas" pitchFamily="49" charset="0"/>
              </a:rPr>
              <a:pPr>
                <a:defRPr/>
              </a:pPr>
              <a:t>‹#›</a:t>
            </a:fld>
            <a:endParaRPr lang="en-US" sz="1000" b="1" dirty="0">
              <a:solidFill>
                <a:srgbClr val="666666"/>
              </a:solidFill>
              <a:latin typeface="Consolas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ヒラギノ角ゴ Pro W3" pitchFamily="-112" charset="-128"/>
          <a:cs typeface="Tw Cen MT" pitchFamily="34" charset="0"/>
        </a:defRPr>
      </a:lvl1pPr>
      <a:lvl2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ヒラギノ角ゴ Pro W3" pitchFamily="-112" charset="-128"/>
          <a:cs typeface="ヒラギノ角ゴ Pro W3" pitchFamily="-112" charset="-128"/>
        </a:defRPr>
      </a:lvl2pPr>
      <a:lvl3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ヒラギノ角ゴ Pro W3" pitchFamily="-112" charset="-128"/>
          <a:cs typeface="ヒラギノ角ゴ Pro W3" pitchFamily="-112" charset="-128"/>
        </a:defRPr>
      </a:lvl3pPr>
      <a:lvl4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ヒラギノ角ゴ Pro W3" pitchFamily="-112" charset="-128"/>
          <a:cs typeface="ヒラギノ角ゴ Pro W3" pitchFamily="-112" charset="-128"/>
        </a:defRPr>
      </a:lvl4pPr>
      <a:lvl5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ヒラギノ角ゴ Pro W3" pitchFamily="-112" charset="-128"/>
          <a:cs typeface="ヒラギノ角ゴ Pro W3" pitchFamily="-112" charset="-128"/>
        </a:defRPr>
      </a:lvl5pPr>
      <a:lvl6pPr marL="4572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Trebuchet MS" pitchFamily="34" charset="0"/>
          <a:cs typeface="Arial" charset="0"/>
        </a:defRPr>
      </a:lvl6pPr>
      <a:lvl7pPr marL="9144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Trebuchet MS" pitchFamily="34" charset="0"/>
          <a:cs typeface="Arial" charset="0"/>
        </a:defRPr>
      </a:lvl7pPr>
      <a:lvl8pPr marL="13716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Trebuchet MS" pitchFamily="34" charset="0"/>
          <a:cs typeface="Arial" charset="0"/>
        </a:defRPr>
      </a:lvl8pPr>
      <a:lvl9pPr marL="18288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336699"/>
        </a:buClr>
        <a:buSzPct val="115000"/>
        <a:buFont typeface="Wingdings" pitchFamily="-128" charset="2"/>
        <a:buChar char="§"/>
        <a:defRPr sz="3200">
          <a:solidFill>
            <a:srgbClr val="003366"/>
          </a:solidFill>
          <a:latin typeface="Calibri" pitchFamily="34" charset="0"/>
          <a:ea typeface="ヒラギノ角ゴ Pro W3" pitchFamily="-112" charset="-128"/>
          <a:cs typeface="Calibri" pitchFamily="34" charset="0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6699CC"/>
        </a:buClr>
        <a:buSzPct val="125000"/>
        <a:buChar char="•"/>
        <a:defRPr sz="2800">
          <a:solidFill>
            <a:srgbClr val="335F89"/>
          </a:solidFill>
          <a:latin typeface="Calibri" pitchFamily="34" charset="0"/>
          <a:ea typeface="ヒラギノ角ゴ Pro W3" pitchFamily="-112" charset="-128"/>
          <a:cs typeface="Calibri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336699"/>
        </a:buClr>
        <a:buSzPct val="115000"/>
        <a:buFont typeface="Wingdings" pitchFamily="-128" charset="2"/>
        <a:buChar char="w"/>
        <a:defRPr sz="2400">
          <a:solidFill>
            <a:srgbClr val="5F5F5F"/>
          </a:solidFill>
          <a:latin typeface="Calibri" pitchFamily="34" charset="0"/>
          <a:ea typeface="ヒラギノ角ゴ Pro W3" pitchFamily="-112" charset="-128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-128" charset="2"/>
        <a:buChar char="v"/>
        <a:defRPr sz="2000">
          <a:solidFill>
            <a:srgbClr val="808080"/>
          </a:solidFill>
          <a:latin typeface="Calibri" pitchFamily="34" charset="0"/>
          <a:ea typeface="ヒラギノ角ゴ Pro W3" pitchFamily="-112" charset="-128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Calibri" pitchFamily="34" charset="0"/>
          <a:ea typeface="ヒラギノ角ゴ Pro W3" pitchFamily="-112" charset="-128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59" name="Line 63"/>
          <p:cNvSpPr>
            <a:spLocks noChangeShapeType="1"/>
          </p:cNvSpPr>
          <p:nvPr/>
        </p:nvSpPr>
        <p:spPr bwMode="gray">
          <a:xfrm>
            <a:off x="0" y="6483350"/>
            <a:ext cx="91440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pic>
        <p:nvPicPr>
          <p:cNvPr id="2051" name="Picture 62" descr="its_bkgd_bwtitle"/>
          <p:cNvPicPr>
            <a:picLocks noChangeAspect="1" noChangeArrowheads="1"/>
          </p:cNvPicPr>
          <p:nvPr/>
        </p:nvPicPr>
        <p:blipFill>
          <a:blip r:embed="rId3" cstate="print"/>
          <a:srcRect t="3342"/>
          <a:stretch>
            <a:fillRect/>
          </a:stretch>
        </p:blipFill>
        <p:spPr bwMode="auto">
          <a:xfrm>
            <a:off x="0" y="0"/>
            <a:ext cx="91440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its_bkgd_khaki_d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36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6513" y="6564313"/>
            <a:ext cx="969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000" b="1">
                <a:solidFill>
                  <a:srgbClr val="666666"/>
                </a:solidFill>
                <a:latin typeface="Verdana" pitchFamily="-112" charset="0"/>
              </a:rPr>
              <a:t>UNC.edu</a:t>
            </a:r>
          </a:p>
        </p:txBody>
      </p:sp>
      <p:pic>
        <p:nvPicPr>
          <p:cNvPr id="2055" name="Picture 55" descr="large_blue_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6913" y="5021263"/>
            <a:ext cx="26892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ヒラギノ角ゴ Pro W3" pitchFamily="-112" charset="-128"/>
          <a:cs typeface="ヒラギノ角ゴ Pro W3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ea typeface="ヒラギノ角ゴ Pro W3" pitchFamily="-112" charset="-128"/>
          <a:cs typeface="ヒラギノ角ゴ Pro W3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ea typeface="ヒラギノ角ゴ Pro W3" pitchFamily="-112" charset="-128"/>
          <a:cs typeface="ヒラギノ角ゴ Pro W3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ea typeface="ヒラギノ角ゴ Pro W3" pitchFamily="-112" charset="-128"/>
          <a:cs typeface="ヒラギノ角ゴ Pro W3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ea typeface="ヒラギノ角ゴ Pro W3" pitchFamily="-112" charset="-128"/>
          <a:cs typeface="ヒラギノ角ゴ Pro W3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lideshare.net/AmazonWebServices/03-introduction-to-aw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scalability.com" TargetMode="External"/><Relationship Id="rId2" Type="http://schemas.openxmlformats.org/officeDocument/2006/relationships/hyperlink" Target="http://media.amazonwebservices.com/AWS_Cloud_Best_Practic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ckexchange.com/performance" TargetMode="External"/><Relationship Id="rId4" Type="http://schemas.openxmlformats.org/officeDocument/2006/relationships/hyperlink" Target="http://highscalability.com/youtube-architectu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ctrTitle"/>
          </p:nvPr>
        </p:nvSpPr>
        <p:spPr>
          <a:xfrm>
            <a:off x="0" y="1272619"/>
            <a:ext cx="9144000" cy="3091991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Introduction to 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Amazon Web Services (AWS)</a:t>
            </a:r>
            <a:endParaRPr lang="en-US" sz="5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9897" y="55662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Slides adapted from Prasad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Calyam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(University of Missouri)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2"/>
    </mc:Choice>
    <mc:Fallback xmlns="">
      <p:transition spd="slow" advTm="27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9144000" cy="5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53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34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AWS Regions</a:t>
            </a:r>
            <a:br>
              <a:rPr lang="en-US" dirty="0" smtClean="0"/>
            </a:br>
            <a:r>
              <a:rPr lang="en-US" sz="2200" dirty="0" smtClean="0"/>
              <a:t>11 regions, 28 availability zones (1 to 6 data centers)…</a:t>
            </a:r>
            <a:br>
              <a:rPr lang="en-US" sz="2200" dirty="0" smtClean="0"/>
            </a:br>
            <a:r>
              <a:rPr lang="en-US" sz="2200" dirty="0" smtClean="0"/>
              <a:t>~1.4 million servers worldwide!!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608498" y="5383350"/>
            <a:ext cx="7579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Introduction Information about AWS at –  (especially see different networking setups allowed by AWS including ‘Direct Connect’)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://www.slideshare.net/AmazonWebServices/03-introduction-to-</a:t>
            </a:r>
            <a:r>
              <a:rPr lang="en-US" dirty="0" smtClean="0">
                <a:hlinkClick r:id="rId2"/>
              </a:rPr>
              <a:t>aws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http://blogs.jpost.com/sites/default/files/AWS%20Data%20Cen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9" y="1233830"/>
            <a:ext cx="7538033" cy="40516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808" t="6010" r="7101"/>
          <a:stretch/>
        </p:blipFill>
        <p:spPr>
          <a:xfrm>
            <a:off x="5467350" y="3511923"/>
            <a:ext cx="1104900" cy="1733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01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Platform Example Deployment</a:t>
            </a:r>
            <a:endParaRPr lang="en-US" dirty="0"/>
          </a:p>
        </p:txBody>
      </p:sp>
      <p:pic>
        <p:nvPicPr>
          <p:cNvPr id="4" name="Picture 2" descr="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41438"/>
            <a:ext cx="80279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0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SQS, S3 and EC2 Use Case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625" y="1264062"/>
            <a:ext cx="5820413" cy="204338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0149" y="5953413"/>
            <a:ext cx="8078301" cy="6350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Scalability with new EC2 instances to meet heavy load demands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06555"/>
            <a:ext cx="6000489" cy="23468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2438" y="2767132"/>
            <a:ext cx="8229600" cy="574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Failure isolation and adaptation</a:t>
            </a:r>
          </a:p>
        </p:txBody>
      </p:sp>
    </p:spTree>
    <p:extLst>
      <p:ext uri="{BB962C8B-B14F-4D97-AF65-F5344CB8AC3E}">
        <p14:creationId xmlns:p14="http://schemas.microsoft.com/office/powerpoint/2010/main" val="42050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SQS, S3 and EC2 Use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959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you think of a use case extension for scaling or decoupling?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00" y="2687464"/>
            <a:ext cx="7252366" cy="262250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530059"/>
            <a:ext cx="8229600" cy="900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Pipeline processing to ‘decouple’ longer-running operations in a separate, dedicated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Execution Environment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60933"/>
              </p:ext>
            </p:extLst>
          </p:nvPr>
        </p:nvGraphicFramePr>
        <p:xfrm>
          <a:off x="1336049" y="1206977"/>
          <a:ext cx="6838985" cy="340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5958230" imgH="4698187" progId="Visio.Drawing.11">
                  <p:embed/>
                </p:oleObj>
              </mc:Choice>
              <mc:Fallback>
                <p:oleObj r:id="rId3" imgW="5958230" imgH="46981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36" b="4993"/>
                      <a:stretch>
                        <a:fillRect/>
                      </a:stretch>
                    </p:blipFill>
                    <p:spPr bwMode="auto">
                      <a:xfrm>
                        <a:off x="1336049" y="1206977"/>
                        <a:ext cx="6838985" cy="3404983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7791" y="4808153"/>
            <a:ext cx="8651249" cy="1740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Private AMI: </a:t>
            </a:r>
            <a:r>
              <a:rPr lang="en-US" dirty="0" smtClean="0"/>
              <a:t>Images </a:t>
            </a:r>
            <a:r>
              <a:rPr lang="en-US" dirty="0"/>
              <a:t>created by you, which are private by </a:t>
            </a:r>
            <a:r>
              <a:rPr lang="en-US" dirty="0" smtClean="0"/>
              <a:t>default; you </a:t>
            </a:r>
            <a:r>
              <a:rPr lang="en-US" dirty="0"/>
              <a:t>can grant access to other users to launch your private </a:t>
            </a:r>
            <a:r>
              <a:rPr lang="en-US" dirty="0" smtClean="0"/>
              <a:t>images</a:t>
            </a:r>
          </a:p>
          <a:p>
            <a:r>
              <a:rPr lang="en-US" b="1" dirty="0" smtClean="0"/>
              <a:t>Public </a:t>
            </a:r>
            <a:r>
              <a:rPr lang="en-US" b="1" dirty="0" smtClean="0"/>
              <a:t>AMI: </a:t>
            </a:r>
            <a:r>
              <a:rPr lang="en-US" dirty="0"/>
              <a:t>Images created by users and released to the </a:t>
            </a:r>
            <a:r>
              <a:rPr lang="en-US" dirty="0" smtClean="0"/>
              <a:t>community</a:t>
            </a:r>
            <a:r>
              <a:rPr lang="en-US" dirty="0"/>
              <a:t>, so anyone can launch instances based on them and use them any way they </a:t>
            </a:r>
            <a:r>
              <a:rPr lang="en-US" dirty="0" smtClean="0"/>
              <a:t>like</a:t>
            </a:r>
          </a:p>
          <a:p>
            <a:r>
              <a:rPr lang="en-US" b="1" dirty="0" smtClean="0"/>
              <a:t>Paid AMI: </a:t>
            </a:r>
            <a:r>
              <a:rPr lang="en-US" dirty="0" smtClean="0"/>
              <a:t>You </a:t>
            </a:r>
            <a:r>
              <a:rPr lang="en-US" dirty="0"/>
              <a:t>can create images providing specific functions that can be launched by anyone willing to pay you per each hour of usage on top of </a:t>
            </a:r>
            <a:r>
              <a:rPr lang="en-US" dirty="0" smtClean="0"/>
              <a:t>AWS charges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371"/>
          </a:xfrm>
        </p:spPr>
        <p:txBody>
          <a:bodyPr/>
          <a:lstStyle/>
          <a:p>
            <a:r>
              <a:rPr lang="en-US" dirty="0" smtClean="0"/>
              <a:t>AWS Marketplace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86" y="1064838"/>
            <a:ext cx="7159625" cy="53959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07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Access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10" y="1306874"/>
            <a:ext cx="8336790" cy="481929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Credential type you use depends on the type of AWS API</a:t>
            </a:r>
          </a:p>
          <a:p>
            <a:pPr lvl="1"/>
            <a:r>
              <a:rPr lang="en-US" b="1" dirty="0" smtClean="0"/>
              <a:t>Access Keys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make secure REST or Query protocol requests to any AWS service </a:t>
            </a:r>
            <a:r>
              <a:rPr lang="en-US" dirty="0" smtClean="0"/>
              <a:t>API</a:t>
            </a:r>
          </a:p>
          <a:p>
            <a:pPr lvl="2"/>
            <a:r>
              <a:rPr lang="en-US" dirty="0" smtClean="0"/>
              <a:t>Parts and Usage</a:t>
            </a:r>
          </a:p>
          <a:p>
            <a:pPr lvl="3"/>
            <a:r>
              <a:rPr lang="en-US" i="1" dirty="0" smtClean="0"/>
              <a:t>Access </a:t>
            </a:r>
            <a:r>
              <a:rPr lang="en-US" i="1" dirty="0"/>
              <a:t>Key ID</a:t>
            </a:r>
            <a:r>
              <a:rPr lang="en-US" dirty="0"/>
              <a:t>—Your Access Key ID identifies you as the party responsible for service </a:t>
            </a:r>
            <a:r>
              <a:rPr lang="en-US" dirty="0" smtClean="0"/>
              <a:t>requests; you </a:t>
            </a:r>
            <a:r>
              <a:rPr lang="en-US" dirty="0"/>
              <a:t>include it in each request, so it's not a </a:t>
            </a:r>
            <a:r>
              <a:rPr lang="en-US" dirty="0" smtClean="0"/>
              <a:t>secret</a:t>
            </a:r>
            <a:endParaRPr lang="en-US" dirty="0"/>
          </a:p>
          <a:p>
            <a:pPr lvl="3"/>
            <a:r>
              <a:rPr lang="en-US" i="1" dirty="0"/>
              <a:t>Secret Access Key</a:t>
            </a:r>
            <a:r>
              <a:rPr lang="en-US" dirty="0"/>
              <a:t>—Each Access Key ID has a Secret Access Key associated with </a:t>
            </a:r>
            <a:r>
              <a:rPr lang="en-US" dirty="0" smtClean="0"/>
              <a:t>it; </a:t>
            </a:r>
            <a:r>
              <a:rPr lang="en-US" dirty="0"/>
              <a:t>This key is </a:t>
            </a:r>
            <a:r>
              <a:rPr lang="en-US" dirty="0" smtClean="0"/>
              <a:t>used </a:t>
            </a:r>
            <a:r>
              <a:rPr lang="en-US" dirty="0"/>
              <a:t>to calculate the digital signature that you include in the </a:t>
            </a:r>
            <a:r>
              <a:rPr lang="en-US" dirty="0" smtClean="0"/>
              <a:t>request; </a:t>
            </a:r>
            <a:r>
              <a:rPr lang="en-US" dirty="0"/>
              <a:t>Your Secret Access Key is a secret, and only you and AWS should have </a:t>
            </a:r>
            <a:r>
              <a:rPr lang="en-US" dirty="0" smtClean="0"/>
              <a:t>it</a:t>
            </a:r>
          </a:p>
          <a:p>
            <a:pPr lvl="1"/>
            <a:r>
              <a:rPr lang="en-US" b="1" dirty="0" smtClean="0"/>
              <a:t>X.509 Certificates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make secure SOAP protocol requests to AWS service </a:t>
            </a:r>
            <a:r>
              <a:rPr lang="en-US" dirty="0" smtClean="0"/>
              <a:t>APIs</a:t>
            </a:r>
          </a:p>
          <a:p>
            <a:pPr lvl="2"/>
            <a:r>
              <a:rPr lang="en-US" dirty="0" smtClean="0"/>
              <a:t>Parts and Usage</a:t>
            </a:r>
          </a:p>
          <a:p>
            <a:pPr lvl="3"/>
            <a:r>
              <a:rPr lang="en-US" i="1" dirty="0" smtClean="0"/>
              <a:t>X.</a:t>
            </a:r>
            <a:r>
              <a:rPr lang="en-US" i="1" dirty="0"/>
              <a:t>509 Certificate </a:t>
            </a:r>
            <a:r>
              <a:rPr lang="en-US" dirty="0" smtClean="0"/>
              <a:t>–  holds </a:t>
            </a:r>
            <a:r>
              <a:rPr lang="en-US" dirty="0"/>
              <a:t>the public key and related </a:t>
            </a:r>
            <a:r>
              <a:rPr lang="en-US" dirty="0" smtClean="0"/>
              <a:t>metadata; You </a:t>
            </a:r>
            <a:r>
              <a:rPr lang="en-US" dirty="0"/>
              <a:t>include it in each service request, so it's not a secret</a:t>
            </a:r>
          </a:p>
          <a:p>
            <a:pPr lvl="3"/>
            <a:r>
              <a:rPr lang="en-US" i="1" dirty="0" smtClean="0"/>
              <a:t>Private </a:t>
            </a:r>
            <a:r>
              <a:rPr lang="en-US" i="1" dirty="0"/>
              <a:t>Key</a:t>
            </a:r>
            <a:r>
              <a:rPr lang="en-US" dirty="0"/>
              <a:t>—Each certificate has a private key associated with </a:t>
            </a:r>
            <a:r>
              <a:rPr lang="en-US" dirty="0" smtClean="0"/>
              <a:t>it; </a:t>
            </a:r>
            <a:r>
              <a:rPr lang="en-US" dirty="0"/>
              <a:t>Use the private key to calculate the digital signature to include in the </a:t>
            </a:r>
            <a:r>
              <a:rPr lang="en-US" dirty="0" smtClean="0"/>
              <a:t>request; </a:t>
            </a:r>
            <a:r>
              <a:rPr lang="en-US" dirty="0"/>
              <a:t>Your private key is a secret, and </a:t>
            </a:r>
            <a:r>
              <a:rPr lang="en-US" dirty="0">
                <a:solidFill>
                  <a:srgbClr val="FF0000"/>
                </a:solidFill>
              </a:rPr>
              <a:t>only you should have </a:t>
            </a:r>
            <a:r>
              <a:rPr lang="en-US" dirty="0" smtClean="0">
                <a:solidFill>
                  <a:srgbClr val="FF0000"/>
                </a:solidFill>
              </a:rPr>
              <a:t>it and AWS </a:t>
            </a:r>
            <a:r>
              <a:rPr lang="en-US" dirty="0">
                <a:solidFill>
                  <a:srgbClr val="FF0000"/>
                </a:solidFill>
              </a:rPr>
              <a:t>doesn't keep a </a:t>
            </a:r>
            <a:r>
              <a:rPr lang="en-US" dirty="0" smtClean="0">
                <a:solidFill>
                  <a:srgbClr val="FF0000"/>
                </a:solidFill>
              </a:rPr>
              <a:t>copy</a:t>
            </a:r>
          </a:p>
          <a:p>
            <a:pPr lvl="1"/>
            <a:r>
              <a:rPr lang="en-US" b="1" dirty="0" smtClean="0"/>
              <a:t>Key Pairs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launch and then securely access your Amazon EC2 </a:t>
            </a:r>
            <a:r>
              <a:rPr lang="en-US" dirty="0" smtClean="0"/>
              <a:t>instances</a:t>
            </a:r>
          </a:p>
          <a:p>
            <a:pPr lvl="2"/>
            <a:r>
              <a:rPr lang="en-US" dirty="0" smtClean="0"/>
              <a:t>You can make as many as you like by giving friendly names (can’t replace any particular key pair)</a:t>
            </a:r>
          </a:p>
          <a:p>
            <a:pPr lvl="2"/>
            <a:r>
              <a:rPr lang="en-US" dirty="0" smtClean="0"/>
              <a:t>Private key that you keep with you; Public key that AWS keeps to allow access</a:t>
            </a:r>
          </a:p>
        </p:txBody>
      </p:sp>
    </p:spTree>
    <p:extLst>
      <p:ext uri="{BB962C8B-B14F-4D97-AF65-F5344CB8AC3E}">
        <p14:creationId xmlns:p14="http://schemas.microsoft.com/office/powerpoint/2010/main" val="25294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jpost.com/sites/default/files/Amazon_Scale%20Grow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59" y="1737585"/>
            <a:ext cx="4084076" cy="24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37" y="4947947"/>
            <a:ext cx="8593098" cy="1627266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AWS “Simple Queue Service” fosters ‘decoupled’ service oriented architecture message passing</a:t>
            </a:r>
          </a:p>
          <a:p>
            <a:pPr lvl="1"/>
            <a:r>
              <a:rPr lang="en-US" sz="1800" dirty="0" smtClean="0"/>
              <a:t>“Developers can move data between distributed components of their applications that perform different tasks, without loosing messages or requiring each component to be always available”</a:t>
            </a:r>
          </a:p>
          <a:p>
            <a:r>
              <a:rPr lang="en-US" sz="2600" dirty="0" smtClean="0"/>
              <a:t>S3 Storage, EC2 Compute, ELB Load Balancing, RDS Relational Database, </a:t>
            </a:r>
            <a:r>
              <a:rPr lang="en-US" sz="2600" dirty="0" err="1" smtClean="0"/>
              <a:t>SimpleDB</a:t>
            </a:r>
            <a:endParaRPr lang="en-US" sz="2600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5" y="3426520"/>
            <a:ext cx="4786614" cy="1073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1933568"/>
            <a:ext cx="218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Amazon S3 Growth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6426200" y="1029398"/>
            <a:ext cx="2481735" cy="52153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75349" y="1116507"/>
            <a:ext cx="202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1.3 Trillion in 2013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9" y="1283725"/>
            <a:ext cx="4433855" cy="2038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6387" y="1711478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DynanoDB</a:t>
            </a:r>
            <a:endParaRPr lang="es-BO" sz="14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1605" y="4107171"/>
            <a:ext cx="66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2012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7898" y="4113130"/>
            <a:ext cx="66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2006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Saving Considerations in 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On-Demand </a:t>
            </a:r>
            <a:r>
              <a:rPr lang="en-US" b="1" dirty="0" smtClean="0"/>
              <a:t>Instances</a:t>
            </a:r>
          </a:p>
          <a:p>
            <a:pPr lvl="1"/>
            <a:r>
              <a:rPr lang="en-US" dirty="0" smtClean="0"/>
              <a:t>Pay </a:t>
            </a:r>
            <a:r>
              <a:rPr lang="en-US" dirty="0"/>
              <a:t>for compute capacity by the hour with no long-term </a:t>
            </a:r>
            <a:r>
              <a:rPr lang="en-US" dirty="0" smtClean="0"/>
              <a:t>commitments</a:t>
            </a:r>
          </a:p>
          <a:p>
            <a:r>
              <a:rPr lang="en-US" b="1" dirty="0" smtClean="0"/>
              <a:t>Reserved </a:t>
            </a:r>
            <a:r>
              <a:rPr lang="en-US" b="1" dirty="0"/>
              <a:t>Instances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Make </a:t>
            </a:r>
            <a:r>
              <a:rPr lang="en-US" dirty="0"/>
              <a:t>a low, one-time payment for each instance you want to reserve and in turn receive a significant discount on the hourly charge for that </a:t>
            </a:r>
            <a:r>
              <a:rPr lang="en-US" dirty="0" smtClean="0"/>
              <a:t>instance </a:t>
            </a:r>
            <a:endParaRPr lang="en-US" dirty="0"/>
          </a:p>
          <a:p>
            <a:r>
              <a:rPr lang="en-US" b="1" dirty="0"/>
              <a:t>Spot </a:t>
            </a:r>
            <a:r>
              <a:rPr lang="en-US" b="1" dirty="0" smtClean="0"/>
              <a:t>Instances</a:t>
            </a:r>
          </a:p>
          <a:p>
            <a:pPr lvl="1"/>
            <a:r>
              <a:rPr lang="en-US" dirty="0" smtClean="0"/>
              <a:t>Bid </a:t>
            </a:r>
            <a:r>
              <a:rPr lang="en-US" dirty="0"/>
              <a:t>on unused </a:t>
            </a:r>
            <a:r>
              <a:rPr lang="en-US" dirty="0" smtClean="0"/>
              <a:t>EC2 </a:t>
            </a:r>
            <a:r>
              <a:rPr lang="en-US" dirty="0"/>
              <a:t>capacity and run those instances for as long as their bid exceeds the current Spot </a:t>
            </a:r>
            <a:r>
              <a:rPr lang="en-US" dirty="0" smtClean="0"/>
              <a:t>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Best Practices…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AWS Lab-2 Reading</a:t>
            </a:r>
          </a:p>
          <a:p>
            <a:pPr lvl="1"/>
            <a:r>
              <a:rPr lang="en-US" sz="1600" u="sng" dirty="0">
                <a:hlinkClick r:id="rId2"/>
              </a:rPr>
              <a:t>http://media.amazonwebservices.com/AWS_Cloud_Best_Practices.pdf</a:t>
            </a:r>
            <a:r>
              <a:rPr lang="en-US" sz="1600" dirty="0"/>
              <a:t> </a:t>
            </a:r>
          </a:p>
          <a:p>
            <a:pPr lvl="2"/>
            <a:r>
              <a:rPr lang="en-US" dirty="0"/>
              <a:t>Design for failure and nothing will fail</a:t>
            </a:r>
          </a:p>
          <a:p>
            <a:pPr lvl="2"/>
            <a:r>
              <a:rPr lang="en-US" dirty="0"/>
              <a:t>Decouple your components</a:t>
            </a:r>
          </a:p>
          <a:p>
            <a:pPr lvl="2"/>
            <a:r>
              <a:rPr lang="en-US" dirty="0"/>
              <a:t>Implement elasticity</a:t>
            </a:r>
          </a:p>
          <a:p>
            <a:pPr lvl="2"/>
            <a:r>
              <a:rPr lang="en-US" dirty="0"/>
              <a:t>Think parallel</a:t>
            </a:r>
          </a:p>
          <a:p>
            <a:pPr lvl="2"/>
            <a:r>
              <a:rPr lang="en-US" dirty="0"/>
              <a:t>Keep dynamic data closer to </a:t>
            </a:r>
            <a:r>
              <a:rPr lang="en-US" dirty="0" smtClean="0"/>
              <a:t>compute </a:t>
            </a:r>
            <a:r>
              <a:rPr lang="en-US" dirty="0"/>
              <a:t>and </a:t>
            </a:r>
            <a:r>
              <a:rPr lang="en-US" dirty="0" smtClean="0"/>
              <a:t>static </a:t>
            </a:r>
            <a:r>
              <a:rPr lang="en-US" dirty="0"/>
              <a:t>data closer to </a:t>
            </a:r>
            <a:r>
              <a:rPr lang="en-US" dirty="0" smtClean="0"/>
              <a:t>user</a:t>
            </a:r>
            <a:endParaRPr lang="en-US" dirty="0"/>
          </a:p>
          <a:p>
            <a:pPr lvl="2"/>
            <a:r>
              <a:rPr lang="en-US" dirty="0" smtClean="0"/>
              <a:t>Know security and performance tradeoffs</a:t>
            </a:r>
          </a:p>
          <a:p>
            <a:r>
              <a:rPr lang="en-US" sz="2000" dirty="0" smtClean="0"/>
              <a:t>Another great link for high scalability, architecture case studies </a:t>
            </a:r>
          </a:p>
          <a:p>
            <a:pPr lvl="1"/>
            <a:r>
              <a:rPr lang="en-US" sz="1800" dirty="0" smtClean="0">
                <a:hlinkClick r:id="rId3"/>
              </a:rPr>
              <a:t>http://highscalability.com</a:t>
            </a:r>
            <a:r>
              <a:rPr lang="en-US" sz="1800" dirty="0" smtClean="0"/>
              <a:t> - ‘Building bigger, faster, more reliable websites’</a:t>
            </a:r>
            <a:endParaRPr lang="en-US" sz="1800" dirty="0"/>
          </a:p>
          <a:p>
            <a:pPr lvl="1"/>
            <a:r>
              <a:rPr lang="en-US" sz="1800" dirty="0" smtClean="0"/>
              <a:t>YouTube Architecture</a:t>
            </a:r>
          </a:p>
          <a:p>
            <a:pPr lvl="2"/>
            <a:r>
              <a:rPr lang="en-US" sz="1600" dirty="0">
                <a:hlinkClick r:id="rId4"/>
              </a:rPr>
              <a:t>http://highscalability.com/youtube-</a:t>
            </a:r>
            <a:r>
              <a:rPr lang="en-US" sz="1600" dirty="0" smtClean="0">
                <a:hlinkClick r:id="rId4"/>
              </a:rPr>
              <a:t>architecture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800" dirty="0" smtClean="0"/>
              <a:t>Good Dashboard Example:</a:t>
            </a:r>
          </a:p>
          <a:p>
            <a:pPr lvl="2"/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://stackexchange.com/</a:t>
            </a:r>
            <a:r>
              <a:rPr lang="en-US" sz="1600" dirty="0" smtClean="0">
                <a:hlinkClick r:id="rId5"/>
              </a:rPr>
              <a:t>performance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90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1"/>
            <a:ext cx="8229600" cy="1143000"/>
          </a:xfrm>
        </p:spPr>
        <p:txBody>
          <a:bodyPr/>
          <a:lstStyle/>
          <a:p>
            <a:r>
              <a:rPr lang="en-US" dirty="0" smtClean="0"/>
              <a:t>AWS Free-Tier  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5778" r="22907"/>
          <a:stretch/>
        </p:blipFill>
        <p:spPr>
          <a:xfrm>
            <a:off x="823586" y="1052187"/>
            <a:ext cx="7496827" cy="5358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18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1"/>
            <a:ext cx="8229600" cy="1143000"/>
          </a:xfrm>
        </p:spPr>
        <p:txBody>
          <a:bodyPr/>
          <a:lstStyle/>
          <a:p>
            <a:r>
              <a:rPr lang="en-US" dirty="0" smtClean="0"/>
              <a:t>Free Usage Restrictions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891048" y="974369"/>
            <a:ext cx="5136054" cy="5509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24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59" y="846138"/>
            <a:ext cx="6394407" cy="568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506"/>
            <a:ext cx="8229600" cy="777576"/>
          </a:xfrm>
        </p:spPr>
        <p:txBody>
          <a:bodyPr/>
          <a:lstStyle/>
          <a:p>
            <a:r>
              <a:rPr lang="en-US" dirty="0" smtClean="0"/>
              <a:t>Pricing of S3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7929" y="2109884"/>
            <a:ext cx="8229600" cy="3439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8431196" y="2176032"/>
            <a:ext cx="198424" cy="211677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Promotional Code/Student 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668"/>
            <a:ext cx="2175214" cy="48030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access -</a:t>
            </a:r>
          </a:p>
          <a:p>
            <a:r>
              <a:rPr lang="en-US" dirty="0" err="1" smtClean="0"/>
              <a:t>AmazonRedshift</a:t>
            </a:r>
            <a:endParaRPr lang="en-US" dirty="0"/>
          </a:p>
          <a:p>
            <a:r>
              <a:rPr lang="en-US" b="1" dirty="0" err="1"/>
              <a:t>AWSDirectConnect</a:t>
            </a:r>
            <a:endParaRPr lang="en-US" b="1" dirty="0"/>
          </a:p>
          <a:p>
            <a:r>
              <a:rPr lang="en-US" dirty="0" err="1"/>
              <a:t>AmazonCloudcast</a:t>
            </a:r>
            <a:endParaRPr lang="en-US" dirty="0"/>
          </a:p>
          <a:p>
            <a:r>
              <a:rPr lang="en-US" dirty="0" err="1"/>
              <a:t>AWSQueueService</a:t>
            </a:r>
            <a:endParaRPr lang="en-US" dirty="0"/>
          </a:p>
          <a:p>
            <a:r>
              <a:rPr lang="en-US" b="1" dirty="0" err="1"/>
              <a:t>AmazonVPC</a:t>
            </a:r>
            <a:endParaRPr lang="en-US" b="1" dirty="0"/>
          </a:p>
          <a:p>
            <a:r>
              <a:rPr lang="en-US" dirty="0" err="1"/>
              <a:t>AmazonElastiCache</a:t>
            </a:r>
            <a:endParaRPr lang="en-US" dirty="0"/>
          </a:p>
          <a:p>
            <a:r>
              <a:rPr lang="en-US" dirty="0" err="1"/>
              <a:t>AmazonSES</a:t>
            </a:r>
            <a:endParaRPr lang="en-US" dirty="0"/>
          </a:p>
          <a:p>
            <a:r>
              <a:rPr lang="en-US" dirty="0" err="1"/>
              <a:t>AmazonSIS</a:t>
            </a:r>
            <a:endParaRPr lang="en-US" dirty="0"/>
          </a:p>
          <a:p>
            <a:r>
              <a:rPr lang="en-US" dirty="0" err="1"/>
              <a:t>AmazonCloudSearch</a:t>
            </a:r>
            <a:endParaRPr lang="en-US" dirty="0"/>
          </a:p>
          <a:p>
            <a:r>
              <a:rPr lang="en-US" dirty="0" err="1"/>
              <a:t>AmazonSNS</a:t>
            </a:r>
            <a:endParaRPr lang="en-US" dirty="0"/>
          </a:p>
          <a:p>
            <a:r>
              <a:rPr lang="en-US" dirty="0"/>
              <a:t>AmazonRoute53</a:t>
            </a:r>
          </a:p>
          <a:p>
            <a:r>
              <a:rPr lang="en-US" dirty="0" err="1"/>
              <a:t>AWSStorageGateway</a:t>
            </a:r>
            <a:endParaRPr lang="en-US" dirty="0"/>
          </a:p>
          <a:p>
            <a:r>
              <a:rPr lang="en-US" b="1" dirty="0"/>
              <a:t>AmazonEC2</a:t>
            </a:r>
          </a:p>
          <a:p>
            <a:r>
              <a:rPr lang="en-US" dirty="0" err="1"/>
              <a:t>AmazonDynamoDB</a:t>
            </a:r>
            <a:endParaRPr lang="en-US" dirty="0"/>
          </a:p>
          <a:p>
            <a:r>
              <a:rPr lang="en-US" b="1" dirty="0" err="1"/>
              <a:t>ElasticMapReduce</a:t>
            </a:r>
            <a:endParaRPr lang="en-US" b="1" dirty="0"/>
          </a:p>
          <a:p>
            <a:r>
              <a:rPr lang="en-US" dirty="0"/>
              <a:t>Amazon ETS</a:t>
            </a:r>
          </a:p>
          <a:p>
            <a:r>
              <a:rPr lang="en-US" dirty="0" err="1"/>
              <a:t>AmazonSimpleDB</a:t>
            </a:r>
            <a:endParaRPr lang="en-US" dirty="0"/>
          </a:p>
          <a:p>
            <a:r>
              <a:rPr lang="en-US" b="1" dirty="0" err="1"/>
              <a:t>AmazonRDS</a:t>
            </a:r>
            <a:endParaRPr lang="en-US" b="1" dirty="0"/>
          </a:p>
          <a:p>
            <a:r>
              <a:rPr lang="en-US" dirty="0" err="1"/>
              <a:t>AWSDataTransfer</a:t>
            </a:r>
            <a:endParaRPr lang="en-US" dirty="0"/>
          </a:p>
          <a:p>
            <a:r>
              <a:rPr lang="en-US" dirty="0" err="1"/>
              <a:t>AWSSupportBasic</a:t>
            </a:r>
            <a:endParaRPr lang="en-US" dirty="0"/>
          </a:p>
          <a:p>
            <a:r>
              <a:rPr lang="en-US" b="1" dirty="0"/>
              <a:t>AmazonS3</a:t>
            </a:r>
          </a:p>
          <a:p>
            <a:r>
              <a:rPr lang="en-US" b="1" dirty="0" err="1"/>
              <a:t>AmazonCloudFront</a:t>
            </a:r>
            <a:endParaRPr lang="en-US" b="1" dirty="0"/>
          </a:p>
          <a:p>
            <a:r>
              <a:rPr lang="en-US" dirty="0" err="1"/>
              <a:t>AWSElasticBeanstalk</a:t>
            </a:r>
            <a:endParaRPr lang="en-US" dirty="0"/>
          </a:p>
          <a:p>
            <a:r>
              <a:rPr lang="en-US" dirty="0" err="1" smtClean="0"/>
              <a:t>AmazonGlacier</a:t>
            </a:r>
            <a:endParaRPr lang="en-US" dirty="0" smtClean="0"/>
          </a:p>
          <a:p>
            <a:r>
              <a:rPr lang="en-US" dirty="0" smtClean="0"/>
              <a:t>AWS Lambda</a:t>
            </a:r>
          </a:p>
          <a:p>
            <a:r>
              <a:rPr lang="en-US" dirty="0" smtClean="0"/>
              <a:t>AWS Key Management Service</a:t>
            </a:r>
          </a:p>
          <a:p>
            <a:r>
              <a:rPr lang="en-US" b="1" dirty="0" err="1" smtClean="0"/>
              <a:t>CloudWatch</a:t>
            </a:r>
            <a:endParaRPr lang="en-US" b="1" dirty="0" smtClean="0"/>
          </a:p>
          <a:p>
            <a:r>
              <a:rPr lang="en-US" dirty="0" smtClean="0"/>
              <a:t>AWS </a:t>
            </a:r>
            <a:r>
              <a:rPr lang="en-US" dirty="0" err="1" smtClean="0"/>
              <a:t>cognito</a:t>
            </a:r>
            <a:endParaRPr lang="en-US" dirty="0" smtClean="0"/>
          </a:p>
          <a:p>
            <a:r>
              <a:rPr lang="en-US" b="1" dirty="0" smtClean="0"/>
              <a:t>Amazon ELB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77924" y="1600200"/>
            <a:ext cx="59088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Students will receive a $100 AWS usage credit code from </a:t>
            </a:r>
            <a:r>
              <a:rPr lang="en-US" b="1" dirty="0" smtClean="0"/>
              <a:t>me</a:t>
            </a:r>
            <a:r>
              <a:rPr lang="en-US" b="1" dirty="0" smtClean="0"/>
              <a:t>/TA </a:t>
            </a:r>
            <a:r>
              <a:rPr lang="en-US" b="1" dirty="0" smtClean="0"/>
              <a:t>via e-mail</a:t>
            </a:r>
          </a:p>
          <a:p>
            <a:r>
              <a:rPr lang="en-US" b="1" dirty="0" smtClean="0"/>
              <a:t>Although each assigned lab session will only use free-tier resources</a:t>
            </a:r>
            <a:r>
              <a:rPr lang="en-US" dirty="0" smtClean="0"/>
              <a:t>, the credit is helpful if there are accidental charges or if a student would like to experiment with any advanced AWS capabilities</a:t>
            </a:r>
          </a:p>
          <a:p>
            <a:r>
              <a:rPr lang="en-US" b="1" dirty="0" smtClean="0"/>
              <a:t>If a student exceeds the $100 usage credit, he/she will be responsible for payment of any overage charges</a:t>
            </a:r>
            <a:endParaRPr lang="en-US" dirty="0" smtClean="0"/>
          </a:p>
          <a:p>
            <a:r>
              <a:rPr lang="en-US" dirty="0" smtClean="0"/>
              <a:t>You will be provided instructions in AWS Lab 1 to setup billing alerts to monitor usage, and </a:t>
            </a:r>
            <a:r>
              <a:rPr lang="en-US" b="1" dirty="0" smtClean="0">
                <a:solidFill>
                  <a:srgbClr val="FF0000"/>
                </a:solidFill>
              </a:rPr>
              <a:t>at the end of each AWS lab session, you should turn off your instances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 Hosting in AWS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203912"/>
            <a:ext cx="8161806" cy="51728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72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_powerpoint_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3">
        <a:dk1>
          <a:srgbClr val="5F5F5F"/>
        </a:dk1>
        <a:lt1>
          <a:srgbClr val="EFEFE7"/>
        </a:lt1>
        <a:dk2>
          <a:srgbClr val="FFFF66"/>
        </a:dk2>
        <a:lt2>
          <a:srgbClr val="336699"/>
        </a:lt2>
        <a:accent1>
          <a:srgbClr val="99CCFF"/>
        </a:accent1>
        <a:accent2>
          <a:srgbClr val="336699"/>
        </a:accent2>
        <a:accent3>
          <a:srgbClr val="F6F6F1"/>
        </a:accent3>
        <a:accent4>
          <a:srgbClr val="505050"/>
        </a:accent4>
        <a:accent5>
          <a:srgbClr val="CAE2FF"/>
        </a:accent5>
        <a:accent6>
          <a:srgbClr val="2D5C8A"/>
        </a:accent6>
        <a:hlink>
          <a:srgbClr val="6699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rebuchet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powerpoint-wave</Template>
  <TotalTime>32598</TotalTime>
  <Words>749</Words>
  <Application>Microsoft Office PowerPoint</Application>
  <PresentationFormat>On-screen Show (4:3)</PresentationFormat>
  <Paragraphs>106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ITS_powerpoint_template[1]</vt:lpstr>
      <vt:lpstr>Custom Design</vt:lpstr>
      <vt:lpstr>Visio.Drawing.11</vt:lpstr>
      <vt:lpstr>Introduction to  Amazon Web Services (AWS)</vt:lpstr>
      <vt:lpstr>Growth of AWS</vt:lpstr>
      <vt:lpstr>AWS Free-Tier  </vt:lpstr>
      <vt:lpstr>Free Usage Restrictions </vt:lpstr>
      <vt:lpstr>Pricing of S3</vt:lpstr>
      <vt:lpstr>$100 Promotional Code/Student Tier</vt:lpstr>
      <vt:lpstr>Example Application Hosting in 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AWS Regions 11 regions, 28 availability zones (1 to 6 data centers)… ~1.4 million servers worldwide!!</vt:lpstr>
      <vt:lpstr>AWS Platform Example Deployment</vt:lpstr>
      <vt:lpstr>SQS, S3 and EC2 Use Case</vt:lpstr>
      <vt:lpstr>SQS, S3 and EC2 Use Case</vt:lpstr>
      <vt:lpstr>AWS Execution Environment</vt:lpstr>
      <vt:lpstr>AWS Marketplace</vt:lpstr>
      <vt:lpstr>AWS Access Credentials</vt:lpstr>
      <vt:lpstr>Cost Saving Considerations in AWS</vt:lpstr>
      <vt:lpstr>Other Best Practices…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Server-side Verification of Client Behavior in Online Games</dc:title>
  <dc:creator>Robert Cochran</dc:creator>
  <cp:lastModifiedBy>Jay Aikat</cp:lastModifiedBy>
  <cp:revision>1957</cp:revision>
  <dcterms:created xsi:type="dcterms:W3CDTF">2009-11-17T19:34:24Z</dcterms:created>
  <dcterms:modified xsi:type="dcterms:W3CDTF">2015-07-15T10:27:51Z</dcterms:modified>
</cp:coreProperties>
</file>